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324" r:id="rId3"/>
    <p:sldId id="315" r:id="rId4"/>
    <p:sldId id="266" r:id="rId5"/>
    <p:sldId id="317" r:id="rId6"/>
    <p:sldId id="319" r:id="rId7"/>
    <p:sldId id="326" r:id="rId8"/>
    <p:sldId id="328" r:id="rId9"/>
    <p:sldId id="329" r:id="rId10"/>
    <p:sldId id="318" r:id="rId11"/>
    <p:sldId id="320" r:id="rId12"/>
    <p:sldId id="323" r:id="rId13"/>
    <p:sldId id="321" r:id="rId14"/>
    <p:sldId id="322" r:id="rId15"/>
    <p:sldId id="327" r:id="rId16"/>
    <p:sldId id="325" r:id="rId17"/>
    <p:sldId id="31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68" d="100"/>
          <a:sy n="68" d="100"/>
        </p:scale>
        <p:origin x="3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9D8A59-B47C-47B6-A433-EE08F772E22B}" type="datetimeFigureOut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C63BD7-149F-45D8-9519-EB8F3A3EF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9128-BCD2-43DF-BD56-7C3E586A80CB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9D96-E325-49DB-A82E-9D3246ACD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8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2F50-C205-477A-9954-4129C3A26411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4484-5005-48A9-AFED-23C2274F87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33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E385-E4CD-4EC5-B9F8-863FA277C2F3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D963-84E8-4A5E-B4B7-72C1F1108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23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5F1F-22EA-4A61-862A-6D6BCEC2FC97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A0CB-4D98-493C-8583-381CB46B2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73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2BD2-CCC0-41EC-B961-7E986F6F567C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EBE3-1684-4460-A491-B67CD14AE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73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260E-2EC7-4837-A8DE-56AD35979A25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4AE0-2A9C-4FA8-83FC-AE5F7194A1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75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FCE7-54C4-4627-B3FF-080FE6D29927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2AB4-DF03-4EC1-9E41-FF3E4711A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1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95E9-821C-4D75-AA80-9A4D7E99A0A1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1E4C-05F2-4BBA-8DD5-CBA83F0BF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60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9B58-576C-4712-A42B-6B58AC8B1965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B3AF-798E-46C3-BCBB-17FE2E52F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52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FEBB-36F7-4A28-A4ED-7F1D6503C52A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BFC8-F445-47FF-B62B-A050A27DA3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A392-2204-42D2-9840-4F255FE47101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6EF9-B9DE-400B-8AE6-86D67346B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5A9BD-8E01-49BA-A687-12C2C7F71739}" type="datetimeFigureOut">
              <a:rPr lang="ru-RU"/>
              <a:pPr>
                <a:defRPr/>
              </a:pPr>
              <a:t>18.10.2017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9BD2B-7864-4631-8302-43A55C60E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258888" y="2349500"/>
            <a:ext cx="6408737" cy="64293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 </a:t>
            </a:r>
            <a:r>
              <a:rPr lang="ru-RU" sz="11200" dirty="0" smtClean="0">
                <a:cs typeface="Times New Roman" pitchFamily="18" charset="0"/>
              </a:rPr>
              <a:t>Разработка идей и планирование проектов </a:t>
            </a:r>
            <a:r>
              <a:rPr lang="ru-RU" sz="11200" dirty="0" smtClean="0">
                <a:cs typeface="Times New Roman" pitchFamily="18" charset="0"/>
              </a:rPr>
              <a:t>с использованием техники «Орловский </a:t>
            </a:r>
            <a:r>
              <a:rPr lang="ru-RU" sz="11200" dirty="0" err="1" smtClean="0">
                <a:cs typeface="Times New Roman" pitchFamily="18" charset="0"/>
              </a:rPr>
              <a:t>спис</a:t>
            </a:r>
            <a:r>
              <a:rPr lang="ru-RU" sz="11200" smtClean="0">
                <a:cs typeface="Times New Roman" pitchFamily="18" charset="0"/>
              </a:rPr>
              <a:t>».</a:t>
            </a:r>
            <a:endParaRPr lang="ru-RU" sz="11200" dirty="0">
              <a:cs typeface="Times New Roman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905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Открытый урок по технологии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611188" y="6073775"/>
            <a:ext cx="15128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5435600" y="5915025"/>
            <a:ext cx="28813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Соковикова Н.В. учитель технологии МБОУ шк.№ 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 txBox="1">
            <a:spLocks/>
          </p:cNvSpPr>
          <p:nvPr/>
        </p:nvSpPr>
        <p:spPr bwMode="auto">
          <a:xfrm>
            <a:off x="250825" y="360363"/>
            <a:ext cx="8424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3063" y="1163638"/>
            <a:ext cx="8424862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Первоначальные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идеи</a:t>
            </a:r>
            <a:r>
              <a:rPr lang="ru-RU" sz="2400" dirty="0">
                <a:cs typeface="Times New Roman" pitchFamily="18" charset="0"/>
              </a:rPr>
              <a:t>.</a:t>
            </a:r>
            <a:endParaRPr lang="ru-RU" sz="2400" dirty="0" smtClean="0"/>
          </a:p>
        </p:txBody>
      </p:sp>
      <p:pic>
        <p:nvPicPr>
          <p:cNvPr id="8" name="Рисунок 7" descr="G:\DCIM\100CASIO\CIMG6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693" r="30646" b="10184"/>
          <a:stretch>
            <a:fillRect/>
          </a:stretch>
        </p:blipFill>
        <p:spPr bwMode="auto">
          <a:xfrm>
            <a:off x="539750" y="1465263"/>
            <a:ext cx="1671638" cy="5189537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G:\DCIM\100CASIO\CIMG6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693" r="30646" b="10184"/>
          <a:stretch>
            <a:fillRect/>
          </a:stretch>
        </p:blipFill>
        <p:spPr bwMode="auto">
          <a:xfrm>
            <a:off x="7004050" y="1484313"/>
            <a:ext cx="1671638" cy="5191125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G:\DCIM\100CASIO\CIMG6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693" r="30646" b="10184"/>
          <a:stretch>
            <a:fillRect/>
          </a:stretch>
        </p:blipFill>
        <p:spPr bwMode="auto">
          <a:xfrm>
            <a:off x="3563938" y="2003425"/>
            <a:ext cx="1671637" cy="4541838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 txBox="1">
            <a:spLocks/>
          </p:cNvSpPr>
          <p:nvPr/>
        </p:nvSpPr>
        <p:spPr bwMode="auto">
          <a:xfrm>
            <a:off x="268288" y="188913"/>
            <a:ext cx="8424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23555" name="Заголовок 3"/>
          <p:cNvSpPr txBox="1">
            <a:spLocks/>
          </p:cNvSpPr>
          <p:nvPr/>
        </p:nvSpPr>
        <p:spPr bwMode="auto">
          <a:xfrm>
            <a:off x="2159000" y="4119563"/>
            <a:ext cx="41052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/>
              <a:t>- простой в изготовлении;</a:t>
            </a:r>
          </a:p>
        </p:txBody>
      </p:sp>
      <p:sp>
        <p:nvSpPr>
          <p:cNvPr id="23556" name="Заголовок 3"/>
          <p:cNvSpPr txBox="1">
            <a:spLocks/>
          </p:cNvSpPr>
          <p:nvPr/>
        </p:nvSpPr>
        <p:spPr bwMode="auto">
          <a:xfrm>
            <a:off x="395288" y="2735263"/>
            <a:ext cx="84248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/>
              <a:t>Закладка должна быть:</a:t>
            </a:r>
            <a:endParaRPr lang="ru-RU" sz="2800">
              <a:cs typeface="Times New Roman" pitchFamily="18" charset="0"/>
            </a:endParaRPr>
          </a:p>
        </p:txBody>
      </p:sp>
      <p:sp>
        <p:nvSpPr>
          <p:cNvPr id="23557" name="Заголовок 3"/>
          <p:cNvSpPr txBox="1">
            <a:spLocks/>
          </p:cNvSpPr>
          <p:nvPr/>
        </p:nvSpPr>
        <p:spPr bwMode="auto">
          <a:xfrm>
            <a:off x="1243013" y="3741738"/>
            <a:ext cx="62277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/>
              <a:t>- удобной в использовании;</a:t>
            </a:r>
          </a:p>
          <a:p>
            <a:pPr algn="ctr"/>
            <a:endParaRPr lang="ru-RU" sz="2800">
              <a:cs typeface="Times New Roman" pitchFamily="18" charset="0"/>
            </a:endParaRPr>
          </a:p>
        </p:txBody>
      </p:sp>
      <p:sp>
        <p:nvSpPr>
          <p:cNvPr id="23558" name="Заголовок 3"/>
          <p:cNvSpPr txBox="1">
            <a:spLocks/>
          </p:cNvSpPr>
          <p:nvPr/>
        </p:nvSpPr>
        <p:spPr bwMode="auto">
          <a:xfrm>
            <a:off x="1835150" y="5075238"/>
            <a:ext cx="55451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/>
              <a:t>-  должна иметь национальный колорит</a:t>
            </a:r>
            <a:r>
              <a:rPr lang="ru-RU" sz="2400"/>
              <a:t>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601788" y="1204913"/>
            <a:ext cx="5219700" cy="887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Разработка лучшей идеи</a:t>
            </a:r>
            <a:endParaRPr lang="ru-RU" sz="32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560" name="Заголовок 3"/>
          <p:cNvSpPr txBox="1">
            <a:spLocks/>
          </p:cNvSpPr>
          <p:nvPr/>
        </p:nvSpPr>
        <p:spPr bwMode="auto">
          <a:xfrm>
            <a:off x="2339975" y="2092325"/>
            <a:ext cx="37433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3200"/>
              <a:t>Критерии изделия</a:t>
            </a:r>
            <a:endParaRPr lang="ru-RU" sz="32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 txBox="1">
            <a:spLocks/>
          </p:cNvSpPr>
          <p:nvPr/>
        </p:nvSpPr>
        <p:spPr bwMode="auto">
          <a:xfrm>
            <a:off x="250825" y="360363"/>
            <a:ext cx="8424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336800" y="1141413"/>
            <a:ext cx="4572000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Разработка лучшей идеи</a:t>
            </a:r>
            <a:endParaRPr lang="ru-RU" sz="32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580" name="Заголовок 3"/>
          <p:cNvSpPr txBox="1">
            <a:spLocks/>
          </p:cNvSpPr>
          <p:nvPr/>
        </p:nvSpPr>
        <p:spPr bwMode="auto">
          <a:xfrm>
            <a:off x="446088" y="1784350"/>
            <a:ext cx="83534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/>
              <a:t>Из всех вариантов я выбрал (а) эскиз №  …., потому что…</a:t>
            </a:r>
            <a:endParaRPr lang="ru-RU" sz="2400">
              <a:cs typeface="Times New Roman" pitchFamily="18" charset="0"/>
            </a:endParaRPr>
          </a:p>
        </p:txBody>
      </p:sp>
      <p:sp>
        <p:nvSpPr>
          <p:cNvPr id="24581" name="Заголовок 3"/>
          <p:cNvSpPr txBox="1">
            <a:spLocks/>
          </p:cNvSpPr>
          <p:nvPr/>
        </p:nvSpPr>
        <p:spPr bwMode="auto">
          <a:xfrm>
            <a:off x="3851275" y="2384425"/>
            <a:ext cx="12255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/>
              <a:t>Чертеж</a:t>
            </a: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60500" y="3608388"/>
          <a:ext cx="6323013" cy="3024187"/>
        </p:xfrm>
        <a:graphic>
          <a:graphicData uri="http://schemas.openxmlformats.org/drawingml/2006/table">
            <a:tbl>
              <a:tblPr/>
              <a:tblGrid>
                <a:gridCol w="6323013"/>
              </a:tblGrid>
              <a:tr h="302418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88" name="Заголовок 3"/>
          <p:cNvSpPr txBox="1">
            <a:spLocks/>
          </p:cNvSpPr>
          <p:nvPr/>
        </p:nvSpPr>
        <p:spPr bwMode="auto">
          <a:xfrm>
            <a:off x="3708400" y="2984500"/>
            <a:ext cx="12239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/>
              <a:t>150</a:t>
            </a:r>
            <a:endParaRPr lang="ru-RU" sz="2400">
              <a:cs typeface="Times New Roman" pitchFamily="18" charset="0"/>
            </a:endParaRPr>
          </a:p>
        </p:txBody>
      </p:sp>
      <p:sp>
        <p:nvSpPr>
          <p:cNvPr id="24589" name="Заголовок 3"/>
          <p:cNvSpPr txBox="1">
            <a:spLocks/>
          </p:cNvSpPr>
          <p:nvPr/>
        </p:nvSpPr>
        <p:spPr bwMode="auto">
          <a:xfrm rot="-5400000">
            <a:off x="436563" y="4727575"/>
            <a:ext cx="12239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/>
              <a:t>100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 txBox="1">
            <a:spLocks/>
          </p:cNvSpPr>
          <p:nvPr/>
        </p:nvSpPr>
        <p:spPr bwMode="auto">
          <a:xfrm>
            <a:off x="250825" y="360363"/>
            <a:ext cx="8424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25603" name="Заголовок 3"/>
          <p:cNvSpPr txBox="1">
            <a:spLocks/>
          </p:cNvSpPr>
          <p:nvPr/>
        </p:nvSpPr>
        <p:spPr bwMode="auto">
          <a:xfrm>
            <a:off x="1187450" y="2133600"/>
            <a:ext cx="53292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/>
              <a:t>  </a:t>
            </a:r>
            <a:r>
              <a:rPr lang="ru-RU" sz="2800">
                <a:cs typeface="Times New Roman" pitchFamily="18" charset="0"/>
              </a:rPr>
              <a:t>План.</a:t>
            </a:r>
          </a:p>
          <a:p>
            <a:endParaRPr lang="ru-RU" sz="2400" b="1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88" y="2636838"/>
            <a:ext cx="8229600" cy="4525962"/>
          </a:xfrm>
        </p:spPr>
        <p:txBody>
          <a:bodyPr/>
          <a:lstStyle/>
          <a:p>
            <a:r>
              <a:rPr lang="ru-RU" sz="2800" smtClean="0"/>
              <a:t>Отрезать необходимое количество ткани.</a:t>
            </a:r>
          </a:p>
          <a:p>
            <a:r>
              <a:rPr lang="ru-RU" sz="2800" smtClean="0"/>
              <a:t>Определить место для бранки.</a:t>
            </a:r>
          </a:p>
          <a:p>
            <a:r>
              <a:rPr lang="ru-RU" sz="2800" smtClean="0"/>
              <a:t>Вышить бранку.</a:t>
            </a:r>
          </a:p>
          <a:p>
            <a:r>
              <a:rPr lang="ru-RU" sz="2800" smtClean="0"/>
              <a:t>Выполнить декорирование закладки.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331913" y="1341438"/>
            <a:ext cx="6264275" cy="5476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Планирование и изготовление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AppData\Local\Microsoft\Windows\Temporary Internet Files\Content.Word\бранка 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133600"/>
            <a:ext cx="2970213" cy="143986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Рисунок 4" descr="C:\Users\Ольга\AppData\Local\Microsoft\Windows\Temporary Internet Files\Content.Word\бранка 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" y="4437063"/>
            <a:ext cx="3024188" cy="135255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Рисунок 5" descr="C:\Users\Ольга\AppData\Local\Microsoft\Windows\Temporary Internet Files\Content.Word\бранка 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133600"/>
            <a:ext cx="2592388" cy="144145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Рисунок 6" descr="C:\Documents and Settings\natali\Local Settings\Temporary Internet Files\Content.Word\шах мат ка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325" y="4502150"/>
            <a:ext cx="2592388" cy="122396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763713" y="549275"/>
            <a:ext cx="5405437" cy="6429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 Игра «Составь бранку».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65800" y="5883275"/>
            <a:ext cx="2468563" cy="463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шахматка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3925" y="6115050"/>
            <a:ext cx="2468563" cy="463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ребро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08650" y="3794125"/>
            <a:ext cx="2468563" cy="463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волна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23925" y="3822700"/>
            <a:ext cx="2468563" cy="463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штоф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916238" y="741363"/>
            <a:ext cx="5111750" cy="5492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Оценочный лист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3600" b="1" dirty="0"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650" y="1773238"/>
          <a:ext cx="7561263" cy="19843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0316"/>
                <a:gridCol w="1890316"/>
                <a:gridCol w="1890316"/>
                <a:gridCol w="1890316"/>
              </a:tblGrid>
              <a:tr h="10079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Узнавать исторический материал</a:t>
                      </a:r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Рисовать эскизы</a:t>
                      </a:r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Вышивать</a:t>
                      </a:r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Работать над оформлением проекта</a:t>
                      </a:r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763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68" name="Заголовок 3"/>
          <p:cNvSpPr txBox="1">
            <a:spLocks/>
          </p:cNvSpPr>
          <p:nvPr/>
        </p:nvSpPr>
        <p:spPr bwMode="auto">
          <a:xfrm>
            <a:off x="2051050" y="4852988"/>
            <a:ext cx="5329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/>
              <a:t>Поставьте «+» под тем видом деятельности, который понравился вам больше всего.</a:t>
            </a:r>
            <a:endParaRPr lang="ru-RU" sz="32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 txBox="1">
            <a:spLocks/>
          </p:cNvSpPr>
          <p:nvPr/>
        </p:nvSpPr>
        <p:spPr bwMode="auto">
          <a:xfrm>
            <a:off x="2493963" y="741363"/>
            <a:ext cx="5329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/>
              <a:t> </a:t>
            </a:r>
            <a:r>
              <a:rPr lang="ru-RU" sz="3600"/>
              <a:t>Домашнее задание.</a:t>
            </a:r>
            <a:endParaRPr lang="ru-RU" sz="3600">
              <a:cs typeface="Times New Roman" pitchFamily="18" charset="0"/>
            </a:endParaRPr>
          </a:p>
          <a:p>
            <a:endParaRPr lang="ru-RU" sz="3600" b="1">
              <a:cs typeface="Times New Roman" pitchFamily="18" charset="0"/>
            </a:endParaRPr>
          </a:p>
        </p:txBody>
      </p:sp>
      <p:sp>
        <p:nvSpPr>
          <p:cNvPr id="28675" name="Заголовок 3"/>
          <p:cNvSpPr txBox="1">
            <a:spLocks/>
          </p:cNvSpPr>
          <p:nvPr/>
        </p:nvSpPr>
        <p:spPr bwMode="auto">
          <a:xfrm>
            <a:off x="2195513" y="3284538"/>
            <a:ext cx="5329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/>
              <a:t>Принести: канву, нитки красные, иголку.</a:t>
            </a:r>
          </a:p>
          <a:p>
            <a:r>
              <a:rPr lang="ru-RU" sz="2800">
                <a:cs typeface="Times New Roman" pitchFamily="18" charset="0"/>
              </a:rPr>
              <a:t>Вышить образец орловской бранки.</a:t>
            </a:r>
          </a:p>
          <a:p>
            <a:r>
              <a:rPr lang="ru-RU" sz="2800">
                <a:cs typeface="Times New Roman" pitchFamily="18" charset="0"/>
              </a:rPr>
              <a:t>Обосновать выбор эскиза для закладки.</a:t>
            </a:r>
          </a:p>
          <a:p>
            <a:endParaRPr lang="ru-RU" sz="2400">
              <a:cs typeface="Times New Roman" pitchFamily="18" charset="0"/>
            </a:endParaRPr>
          </a:p>
          <a:p>
            <a:endParaRPr lang="ru-RU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8569" y="2996952"/>
            <a:ext cx="8229600" cy="490066"/>
          </a:xfrm>
          <a:prstGeom prst="rect">
            <a:avLst/>
          </a:prstGeom>
          <a:effectLst>
            <a:reflection endPos="65000" dir="5400000" sy="-100000" algn="bl" rotWithShape="0"/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 txBox="1">
            <a:spLocks/>
          </p:cNvSpPr>
          <p:nvPr/>
        </p:nvSpPr>
        <p:spPr bwMode="auto">
          <a:xfrm>
            <a:off x="250825" y="360363"/>
            <a:ext cx="8424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49250" y="971550"/>
            <a:ext cx="8229600" cy="6445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Повторение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85775" y="1616075"/>
            <a:ext cx="3414713" cy="64293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2700" dirty="0"/>
              <a:t>Закончи предложение.</a:t>
            </a:r>
            <a:r>
              <a:rPr lang="ru-RU" sz="2400" dirty="0"/>
              <a:t>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08000" y="2055813"/>
            <a:ext cx="2624138" cy="6429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…</a:t>
            </a:r>
            <a:r>
              <a:rPr lang="ru-RU" sz="2400" dirty="0"/>
              <a:t>Бранки- это 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-354013" y="2692400"/>
            <a:ext cx="8280401" cy="6429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2.Назовите </a:t>
            </a:r>
            <a:r>
              <a:rPr lang="ru-RU" sz="2400" dirty="0"/>
              <a:t>правила выполнения орловских </a:t>
            </a:r>
            <a:r>
              <a:rPr lang="ru-RU" sz="2400" dirty="0" smtClean="0"/>
              <a:t>бранок</a:t>
            </a:r>
            <a:endParaRPr lang="ru-RU" sz="24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627313" y="2070100"/>
            <a:ext cx="3097212" cy="6429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узорные заполнения.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4525" y="3335338"/>
            <a:ext cx="8062913" cy="29225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Бранки выполняются :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швом вперед иголку;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-по счету нитей;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-количество нитей четное;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- ряды смещаются вправо или влево    по схеме.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 txBox="1">
            <a:spLocks/>
          </p:cNvSpPr>
          <p:nvPr/>
        </p:nvSpPr>
        <p:spPr bwMode="auto">
          <a:xfrm>
            <a:off x="250825" y="333375"/>
            <a:ext cx="84248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50825" y="1484313"/>
            <a:ext cx="8424863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Основные компоненты проекта</a:t>
            </a:r>
            <a:endParaRPr lang="ru-RU" sz="32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364" name="Заголовок 3"/>
          <p:cNvSpPr txBox="1">
            <a:spLocks/>
          </p:cNvSpPr>
          <p:nvPr/>
        </p:nvSpPr>
        <p:spPr bwMode="auto">
          <a:xfrm>
            <a:off x="1979613" y="3644900"/>
            <a:ext cx="8424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/>
              <a:t>1.Определение потребностей. </a:t>
            </a:r>
          </a:p>
          <a:p>
            <a:pPr algn="just"/>
            <a:r>
              <a:rPr lang="ru-RU" sz="2800"/>
              <a:t>   Краткая формулировка задачи.</a:t>
            </a:r>
          </a:p>
          <a:p>
            <a:pPr algn="just"/>
            <a:r>
              <a:rPr lang="ru-RU" sz="2800">
                <a:cs typeface="Times New Roman" pitchFamily="18" charset="0"/>
              </a:rPr>
              <a:t>2.Первоначальные идеи.</a:t>
            </a:r>
          </a:p>
          <a:p>
            <a:pPr algn="just"/>
            <a:r>
              <a:rPr lang="ru-RU" sz="2800">
                <a:cs typeface="Times New Roman" pitchFamily="18" charset="0"/>
              </a:rPr>
              <a:t>3.Разработка лучшей идеи.</a:t>
            </a:r>
          </a:p>
          <a:p>
            <a:pPr algn="just"/>
            <a:r>
              <a:rPr lang="ru-RU" sz="2800">
                <a:cs typeface="Times New Roman" pitchFamily="18" charset="0"/>
              </a:rPr>
              <a:t>4.Планирование и изготовление.</a:t>
            </a:r>
          </a:p>
          <a:p>
            <a:pPr algn="just"/>
            <a:r>
              <a:rPr lang="ru-RU" sz="2800">
                <a:cs typeface="Times New Roman" pitchFamily="18" charset="0"/>
              </a:rPr>
              <a:t>5. Экономическое обоснование.</a:t>
            </a:r>
          </a:p>
          <a:p>
            <a:pPr algn="just"/>
            <a:r>
              <a:rPr lang="ru-RU" sz="2800">
                <a:cs typeface="Times New Roman" pitchFamily="18" charset="0"/>
              </a:rPr>
              <a:t>6. Экологическое обоснование.</a:t>
            </a:r>
          </a:p>
          <a:p>
            <a:pPr algn="just"/>
            <a:r>
              <a:rPr lang="ru-RU" sz="2800">
                <a:cs typeface="Times New Roman" pitchFamily="18" charset="0"/>
              </a:rPr>
              <a:t>7.Реклама изделия.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9250" y="971550"/>
            <a:ext cx="8229600" cy="6445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Повторение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5867400" y="3714750"/>
            <a:ext cx="247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игольница</a:t>
            </a: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719138" y="3690938"/>
            <a:ext cx="2470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карман для фартука</a:t>
            </a: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3008313" y="6080125"/>
            <a:ext cx="24685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закладка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750" y="212725"/>
            <a:ext cx="8229600" cy="777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Банк идей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G:\DCIM\100CASIO\CIMG6888.JPG"/>
          <p:cNvPicPr/>
          <p:nvPr/>
        </p:nvPicPr>
        <p:blipFill rotWithShape="1">
          <a:blip r:embed="rId3"/>
          <a:srcRect l="692" t="30645" r="10184" b="20507"/>
          <a:stretch/>
        </p:blipFill>
        <p:spPr bwMode="auto">
          <a:xfrm>
            <a:off x="1912938" y="4365625"/>
            <a:ext cx="5189537" cy="16716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G:\DCIM\100CASIO\CIMG6891.JPG"/>
          <p:cNvPicPr/>
          <p:nvPr/>
        </p:nvPicPr>
        <p:blipFill rotWithShape="1">
          <a:blip r:embed="rId4"/>
          <a:srcRect l="11053" t="22350" r="29185" b="17973"/>
          <a:stretch/>
        </p:blipFill>
        <p:spPr bwMode="auto">
          <a:xfrm>
            <a:off x="5476875" y="1471613"/>
            <a:ext cx="3098800" cy="21018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DCIM\100CASIO\CIMG6890.JPG"/>
          <p:cNvPicPr/>
          <p:nvPr/>
        </p:nvPicPr>
        <p:blipFill rotWithShape="1">
          <a:blip r:embed="rId5"/>
          <a:srcRect l="17963" t="11060" r="26594" b="11981"/>
          <a:stretch/>
        </p:blipFill>
        <p:spPr bwMode="auto">
          <a:xfrm>
            <a:off x="900113" y="1085850"/>
            <a:ext cx="2670175" cy="248761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 txBox="1">
            <a:spLocks/>
          </p:cNvSpPr>
          <p:nvPr/>
        </p:nvSpPr>
        <p:spPr bwMode="auto">
          <a:xfrm>
            <a:off x="250825" y="188913"/>
            <a:ext cx="8424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pic>
        <p:nvPicPr>
          <p:cNvPr id="7" name="Рисунок 6" descr="C:\Users\Ольга\Desktop\ЗА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 t="2084" r="6471" b="74506"/>
          <a:stretch>
            <a:fillRect/>
          </a:stretch>
        </p:blipFill>
        <p:spPr bwMode="auto">
          <a:xfrm>
            <a:off x="1625600" y="1916113"/>
            <a:ext cx="5676900" cy="1608137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Ольга\Desktop\ЗА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63496" r="6905" b="12772"/>
          <a:stretch>
            <a:fillRect/>
          </a:stretch>
        </p:blipFill>
        <p:spPr bwMode="auto">
          <a:xfrm>
            <a:off x="1625600" y="4005263"/>
            <a:ext cx="5676900" cy="1409700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-612775" y="1039813"/>
            <a:ext cx="8424863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История закладки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107950" y="5802313"/>
            <a:ext cx="8424863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Средневековые закладки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 txBox="1">
            <a:spLocks/>
          </p:cNvSpPr>
          <p:nvPr/>
        </p:nvSpPr>
        <p:spPr bwMode="auto">
          <a:xfrm>
            <a:off x="250825" y="115888"/>
            <a:ext cx="84248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65113" y="769938"/>
            <a:ext cx="8424862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История закладки</a:t>
            </a:r>
          </a:p>
        </p:txBody>
      </p:sp>
      <p:pic>
        <p:nvPicPr>
          <p:cNvPr id="7" name="Рисунок 6" descr="C:\Users\Ольга\Desktop\ЗАК из кости.jpg"/>
          <p:cNvPicPr/>
          <p:nvPr/>
        </p:nvPicPr>
        <p:blipFill rotWithShape="1">
          <a:blip r:embed="rId3"/>
          <a:srcRect l="63942" t="14063" r="12339" b="31729"/>
          <a:stretch/>
        </p:blipFill>
        <p:spPr bwMode="auto">
          <a:xfrm>
            <a:off x="3771900" y="1392238"/>
            <a:ext cx="1409700" cy="41052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Ольга\Desktop\ЗАК из кос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6" t="8131" r="13049" b="38863"/>
          <a:stretch>
            <a:fillRect/>
          </a:stretch>
        </p:blipFill>
        <p:spPr bwMode="auto">
          <a:xfrm>
            <a:off x="6516688" y="1247775"/>
            <a:ext cx="1822450" cy="4249738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Ольга\Desktop\ЗАК из кости.jpg"/>
          <p:cNvPicPr/>
          <p:nvPr/>
        </p:nvPicPr>
        <p:blipFill rotWithShape="1">
          <a:blip r:embed="rId3"/>
          <a:srcRect l="27083" t="53727" r="58013" b="7089"/>
          <a:stretch/>
        </p:blipFill>
        <p:spPr bwMode="auto">
          <a:xfrm>
            <a:off x="539750" y="1217613"/>
            <a:ext cx="1628775" cy="42497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269038" y="5616575"/>
            <a:ext cx="2317750" cy="6429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Закладка из атласа и канвы с вышивкой 1880 г.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533775" y="5611813"/>
            <a:ext cx="1893888" cy="6445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Из кости и серебра конец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Х в.- начало ХХ в.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42875" y="5453063"/>
            <a:ext cx="2773363" cy="685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Вышитая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шелком вторая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половина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Desktop\ЗАК ШЕЛК.jpg"/>
          <p:cNvPicPr/>
          <p:nvPr/>
        </p:nvPicPr>
        <p:blipFill rotWithShape="1">
          <a:blip r:embed="rId3"/>
          <a:srcRect l="48142" t="68054" r="12202" b="10547"/>
          <a:stretch/>
        </p:blipFill>
        <p:spPr bwMode="auto">
          <a:xfrm>
            <a:off x="3675063" y="4316413"/>
            <a:ext cx="2349500" cy="16906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Ольга\Desktop\зак.jpg"/>
          <p:cNvPicPr/>
          <p:nvPr/>
        </p:nvPicPr>
        <p:blipFill rotWithShape="1">
          <a:blip r:embed="rId4"/>
          <a:srcRect l="65225" t="54688" r="12179" b="7811"/>
          <a:stretch/>
        </p:blipFill>
        <p:spPr bwMode="auto">
          <a:xfrm>
            <a:off x="7019925" y="981075"/>
            <a:ext cx="1800225" cy="42878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Ольга\Desktop\зак.jpg"/>
          <p:cNvPicPr/>
          <p:nvPr/>
        </p:nvPicPr>
        <p:blipFill rotWithShape="1">
          <a:blip r:embed="rId4"/>
          <a:srcRect l="36378" t="53488" r="37981" b="12497"/>
          <a:stretch/>
        </p:blipFill>
        <p:spPr bwMode="auto">
          <a:xfrm>
            <a:off x="395288" y="1000125"/>
            <a:ext cx="2305050" cy="42799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 descr="C:\Users\Ольга\Desktop\ЗАК.jpg"/>
          <p:cNvPicPr/>
          <p:nvPr/>
        </p:nvPicPr>
        <p:blipFill rotWithShape="1">
          <a:blip r:embed="rId5"/>
          <a:srcRect l="12706" t="12886" r="37004" b="65101"/>
          <a:stretch/>
        </p:blipFill>
        <p:spPr bwMode="auto">
          <a:xfrm>
            <a:off x="3111500" y="1412875"/>
            <a:ext cx="3476625" cy="2071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462" name="Заголовок 3"/>
          <p:cNvSpPr txBox="1">
            <a:spLocks/>
          </p:cNvSpPr>
          <p:nvPr/>
        </p:nvSpPr>
        <p:spPr bwMode="auto">
          <a:xfrm>
            <a:off x="250825" y="115888"/>
            <a:ext cx="84248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/>
              <a:t>    </a:t>
            </a:r>
            <a:r>
              <a:rPr lang="ru-RU" sz="2400">
                <a:cs typeface="Times New Roman" pitchFamily="18" charset="0"/>
              </a:rPr>
              <a:t>Разработка идей и планирование проектов, с использованием техники «Орловский спис».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65113" y="769938"/>
            <a:ext cx="8424862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История закладки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209925" y="3484563"/>
            <a:ext cx="3279775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Закладки из бересты с тиснением начало ХХ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в.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530600" y="6051550"/>
            <a:ext cx="2638425" cy="6429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Закладки из лент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–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VII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в.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432550" y="5654675"/>
            <a:ext cx="2578100" cy="6429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                                   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Закладка с держателями для двух и более лент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–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VII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95288" y="5654675"/>
            <a:ext cx="2530475" cy="6429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Закладка с держателями для двух и более лент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– 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VII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112963" y="422275"/>
            <a:ext cx="5457825" cy="6429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Источник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вдохновения</a:t>
            </a:r>
          </a:p>
        </p:txBody>
      </p:sp>
      <p:pic>
        <p:nvPicPr>
          <p:cNvPr id="1026" name="Picture 2" descr="D:\наташа\Аттестация\Закладка\Заклад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595438"/>
            <a:ext cx="2109787" cy="457041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таша\Аттестация\Закладка\Закладк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49388"/>
            <a:ext cx="1490662" cy="46815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таша\Аттестация\Закладка\Закладка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74850"/>
            <a:ext cx="2857500" cy="3810000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наташа\Аттестация\Закладка\Закладка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3284537" cy="437991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наташа\Аттестация\Закладка\Закладка9.jpg"/>
          <p:cNvPicPr>
            <a:picLocks noChangeAspect="1" noChangeArrowheads="1"/>
          </p:cNvPicPr>
          <p:nvPr/>
        </p:nvPicPr>
        <p:blipFill rotWithShape="1">
          <a:blip r:embed="rId4"/>
          <a:srcRect l="7562" t="3005" r="10323" b="1935"/>
          <a:stretch/>
        </p:blipFill>
        <p:spPr bwMode="auto">
          <a:xfrm>
            <a:off x="4643438" y="1462088"/>
            <a:ext cx="3741737" cy="43307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411413" y="427038"/>
            <a:ext cx="5459412" cy="6429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Источник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вдохновения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485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Открытый урок по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Андрей</cp:lastModifiedBy>
  <cp:revision>181</cp:revision>
  <dcterms:created xsi:type="dcterms:W3CDTF">2012-05-19T19:28:55Z</dcterms:created>
  <dcterms:modified xsi:type="dcterms:W3CDTF">2017-10-18T18:14:27Z</dcterms:modified>
</cp:coreProperties>
</file>