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34861-CD80-45AB-979F-6BE215E18949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64BEF-C2DA-445E-BDFA-6821AA0D2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65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64BEF-C2DA-445E-BDFA-6821AA0D29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4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7F3634A-4D7D-490E-9FB3-F000C8836648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FA2354-C224-48D4-9BDA-288162315D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96952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</a:rPr>
              <a:t>ЧТО ТАКОЕ ГТО?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368152"/>
          </a:xfrm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Для учащихся 1-4 классов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Учитель физкультуры </a:t>
            </a:r>
            <a:r>
              <a:rPr lang="ru-RU" sz="1400" b="1" dirty="0" err="1" smtClean="0">
                <a:solidFill>
                  <a:schemeClr val="tx1"/>
                </a:solidFill>
              </a:rPr>
              <a:t>Валериановской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средней общеобразовательной  </a:t>
            </a:r>
            <a:r>
              <a:rPr lang="ru-RU" sz="1400" b="1" dirty="0" smtClean="0">
                <a:solidFill>
                  <a:schemeClr val="tx1"/>
                </a:solidFill>
              </a:rPr>
              <a:t>школы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Локшина Ксения Олеговна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0649"/>
            <a:ext cx="693420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ПОВТОРИМ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628800"/>
            <a:ext cx="5119481" cy="4497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868144" y="1628800"/>
            <a:ext cx="2599200" cy="449768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Что такое ГТО?</a:t>
            </a:r>
          </a:p>
          <a:p>
            <a:endParaRPr lang="ru-RU" sz="2800" dirty="0"/>
          </a:p>
          <a:p>
            <a:r>
              <a:rPr lang="ru-RU" sz="2800" dirty="0" smtClean="0"/>
              <a:t>Как </a:t>
            </a:r>
            <a:r>
              <a:rPr lang="ru-RU" sz="2800" dirty="0"/>
              <a:t>вы думаете, что нужно для получения знака ГТО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r>
              <a:rPr lang="ru-RU" sz="2800" dirty="0" smtClean="0"/>
              <a:t> Для чего ввели ГТО?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456384" cy="22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4132357" cy="274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5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22192" cy="442567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Calibri"/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0" y="1700808"/>
            <a:ext cx="452247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ГТО МНОГО ЛЕТ НАЗАД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353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3822192" cy="442567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ГТО охватывало  население </a:t>
            </a:r>
            <a:r>
              <a:rPr lang="ru-RU" dirty="0">
                <a:solidFill>
                  <a:srgbClr val="002060"/>
                </a:solidFill>
              </a:rPr>
              <a:t>в возрасте от </a:t>
            </a:r>
            <a:r>
              <a:rPr lang="ru-RU" b="1" dirty="0">
                <a:solidFill>
                  <a:srgbClr val="002060"/>
                </a:solidFill>
              </a:rPr>
              <a:t>10 до 60 лет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Сдавать </a:t>
            </a:r>
            <a:r>
              <a:rPr lang="ru-RU" dirty="0">
                <a:solidFill>
                  <a:srgbClr val="002060"/>
                </a:solidFill>
              </a:rPr>
              <a:t>нужно было такие виды упражнений, как </a:t>
            </a:r>
            <a:r>
              <a:rPr lang="ru-RU" b="1" dirty="0">
                <a:solidFill>
                  <a:srgbClr val="002060"/>
                </a:solidFill>
              </a:rPr>
              <a:t>бег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прыжки</a:t>
            </a:r>
            <a:r>
              <a:rPr lang="ru-RU" dirty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>
                <a:solidFill>
                  <a:srgbClr val="002060"/>
                </a:solidFill>
              </a:rPr>
              <a:t>плавание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метание мяча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лыжные гонки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подтягивание</a:t>
            </a:r>
            <a:r>
              <a:rPr lang="ru-RU" dirty="0">
                <a:solidFill>
                  <a:srgbClr val="002060"/>
                </a:solidFill>
              </a:rPr>
              <a:t> на перекладине, </a:t>
            </a:r>
            <a:r>
              <a:rPr lang="ru-RU" b="1" dirty="0">
                <a:solidFill>
                  <a:srgbClr val="002060"/>
                </a:solidFill>
              </a:rPr>
              <a:t>стрельба,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велокросс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</a:rPr>
              <a:t>туристский поход </a:t>
            </a:r>
            <a:r>
              <a:rPr lang="ru-RU" dirty="0">
                <a:solidFill>
                  <a:srgbClr val="002060"/>
                </a:solidFill>
              </a:rPr>
              <a:t>и др.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458"/>
            <a:ext cx="4108301" cy="53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3822192" cy="4455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После </a:t>
            </a:r>
            <a:r>
              <a:rPr lang="ru-RU" sz="3200" dirty="0">
                <a:solidFill>
                  <a:srgbClr val="002060"/>
                </a:solidFill>
              </a:rPr>
              <a:t>развала </a:t>
            </a:r>
            <a:r>
              <a:rPr lang="ru-RU" sz="3200" dirty="0" smtClean="0">
                <a:solidFill>
                  <a:srgbClr val="002060"/>
                </a:solidFill>
              </a:rPr>
              <a:t>Советского Союза </a:t>
            </a:r>
            <a:r>
              <a:rPr lang="ru-RU" sz="3200" dirty="0">
                <a:solidFill>
                  <a:srgbClr val="002060"/>
                </a:solidFill>
              </a:rPr>
              <a:t>комплекс ГТО был </a:t>
            </a:r>
            <a:r>
              <a:rPr lang="ru-RU" sz="3200" dirty="0" smtClean="0">
                <a:solidFill>
                  <a:srgbClr val="002060"/>
                </a:solidFill>
              </a:rPr>
              <a:t>забыт, </a:t>
            </a:r>
            <a:r>
              <a:rPr lang="ru-RU" sz="3200" dirty="0">
                <a:solidFill>
                  <a:srgbClr val="002060"/>
                </a:solidFill>
              </a:rPr>
              <a:t>что </a:t>
            </a:r>
            <a:r>
              <a:rPr lang="ru-RU" sz="3200" dirty="0" smtClean="0">
                <a:solidFill>
                  <a:srgbClr val="002060"/>
                </a:solidFill>
              </a:rPr>
              <a:t>отразилось </a:t>
            </a:r>
            <a:r>
              <a:rPr lang="ru-RU" sz="3200" dirty="0">
                <a:solidFill>
                  <a:srgbClr val="002060"/>
                </a:solidFill>
              </a:rPr>
              <a:t>на физической подготовке граждан и, в первую очередь, молодежи.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978"/>
            <a:ext cx="4814490" cy="50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700808"/>
            <a:ext cx="3822192" cy="4425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822192" cy="4497680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>
                <a:solidFill>
                  <a:srgbClr val="002060"/>
                </a:solidFill>
              </a:rPr>
              <a:t>в нашей стране </a:t>
            </a:r>
            <a:r>
              <a:rPr lang="ru-RU" dirty="0" smtClean="0">
                <a:solidFill>
                  <a:srgbClr val="002060"/>
                </a:solidFill>
              </a:rPr>
              <a:t>введён </a:t>
            </a:r>
            <a:r>
              <a:rPr lang="ru-RU" dirty="0">
                <a:solidFill>
                  <a:srgbClr val="002060"/>
                </a:solidFill>
              </a:rPr>
              <a:t>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8164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2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ГОРЖУСЬ ТОБОЙ, ОТЕЧЕСТВО!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Это название-призыв оказалось более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теплым, в нем напрямую упоминается святое для русского человека слово «</a:t>
            </a:r>
            <a:r>
              <a:rPr lang="ru-RU" dirty="0" smtClean="0">
                <a:solidFill>
                  <a:srgbClr val="002060"/>
                </a:solidFill>
              </a:rPr>
              <a:t>Отечество».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82453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1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980728"/>
            <a:ext cx="3822192" cy="5145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908720"/>
            <a:ext cx="3822192" cy="5217760"/>
          </a:xfrm>
        </p:spPr>
        <p:txBody>
          <a:bodyPr>
            <a:normAutofit fontScale="92500"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Выполнившие </a:t>
            </a:r>
            <a:r>
              <a:rPr lang="ru-RU" b="1" dirty="0">
                <a:solidFill>
                  <a:srgbClr val="002060"/>
                </a:solidFill>
              </a:rPr>
              <a:t>нормативы комплекса </a:t>
            </a:r>
            <a:r>
              <a:rPr lang="ru-RU" b="1" dirty="0" smtClean="0">
                <a:solidFill>
                  <a:srgbClr val="002060"/>
                </a:solidFill>
              </a:rPr>
              <a:t>ГТО будут </a:t>
            </a:r>
            <a:r>
              <a:rPr lang="ru-RU" b="1" dirty="0">
                <a:solidFill>
                  <a:srgbClr val="002060"/>
                </a:solidFill>
              </a:rPr>
              <a:t>отмечены </a:t>
            </a:r>
            <a:r>
              <a:rPr lang="ru-RU" b="1" dirty="0" smtClean="0">
                <a:solidFill>
                  <a:srgbClr val="002060"/>
                </a:solidFill>
              </a:rPr>
              <a:t>специальными знаками </a:t>
            </a:r>
            <a:r>
              <a:rPr lang="ru-RU" b="1" dirty="0">
                <a:solidFill>
                  <a:srgbClr val="002060"/>
                </a:solidFill>
              </a:rPr>
              <a:t>отличия, а также получат массовые спортивные разряды и звания.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Обладание такими знаками отличия даст </a:t>
            </a:r>
            <a:r>
              <a:rPr lang="ru-RU" b="1" dirty="0" smtClean="0">
                <a:solidFill>
                  <a:srgbClr val="002060"/>
                </a:solidFill>
              </a:rPr>
              <a:t>дополнительные баллы  </a:t>
            </a:r>
            <a:r>
              <a:rPr lang="ru-RU" b="1" dirty="0">
                <a:solidFill>
                  <a:srgbClr val="002060"/>
                </a:solidFill>
              </a:rPr>
              <a:t>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754388" cy="26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48" y="3677649"/>
            <a:ext cx="4349228" cy="288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2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СПОРТИВНЫЕ </a:t>
            </a:r>
            <a:r>
              <a:rPr lang="ru-RU" i="1" dirty="0" smtClean="0">
                <a:solidFill>
                  <a:srgbClr val="C00000"/>
                </a:solidFill>
              </a:rPr>
              <a:t>ИСПЫТАНИЯ ДЛЯ МЛАДШИХ ШКОЛЬНИКОВ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556792"/>
            <a:ext cx="3822192" cy="4569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3822192" cy="4968552"/>
          </a:xfrm>
        </p:spPr>
        <p:txBody>
          <a:bodyPr>
            <a:noAutofit/>
          </a:bodyPr>
          <a:lstStyle/>
          <a:p>
            <a:r>
              <a:rPr lang="ru-RU" sz="1600" dirty="0"/>
              <a:t>бег 30 м</a:t>
            </a:r>
          </a:p>
          <a:p>
            <a:r>
              <a:rPr lang="ru-RU" sz="1600" dirty="0" smtClean="0"/>
              <a:t>Подтягивание </a:t>
            </a:r>
            <a:r>
              <a:rPr lang="ru-RU" sz="1600" dirty="0"/>
              <a:t>из виса на высокой перекладине</a:t>
            </a:r>
          </a:p>
          <a:p>
            <a:r>
              <a:rPr lang="ru-RU" sz="1600" dirty="0" smtClean="0"/>
              <a:t>Наклон </a:t>
            </a:r>
            <a:r>
              <a:rPr lang="ru-RU" sz="1600" dirty="0"/>
              <a:t>вперед из положения стоя с прямыми ногами на полу</a:t>
            </a:r>
          </a:p>
          <a:p>
            <a:r>
              <a:rPr lang="ru-RU" sz="1600" dirty="0" smtClean="0"/>
              <a:t>Прыжок </a:t>
            </a:r>
            <a:r>
              <a:rPr lang="ru-RU" sz="1600" dirty="0"/>
              <a:t>в длину с места толчком двумя ногами (см)</a:t>
            </a:r>
          </a:p>
          <a:p>
            <a:r>
              <a:rPr lang="ru-RU" sz="1600" dirty="0" smtClean="0"/>
              <a:t>Метание </a:t>
            </a:r>
            <a:r>
              <a:rPr lang="ru-RU" sz="1600" dirty="0"/>
              <a:t>теннисного мяча в цель, дистанция 6 м </a:t>
            </a:r>
          </a:p>
          <a:p>
            <a:r>
              <a:rPr lang="ru-RU" sz="1600" dirty="0" smtClean="0"/>
              <a:t>Бег </a:t>
            </a:r>
            <a:r>
              <a:rPr lang="ru-RU" sz="1600" dirty="0"/>
              <a:t>на лыжах на 1 км </a:t>
            </a:r>
            <a:br>
              <a:rPr lang="ru-RU" sz="1600" dirty="0"/>
            </a:br>
            <a:r>
              <a:rPr lang="ru-RU" sz="1600" dirty="0" smtClean="0"/>
              <a:t>Плавание </a:t>
            </a:r>
            <a:r>
              <a:rPr lang="ru-RU" sz="1600" dirty="0"/>
              <a:t>без учета времени (м)</a:t>
            </a:r>
          </a:p>
          <a:p>
            <a:pPr marL="0" indent="0">
              <a:buNone/>
            </a:pPr>
            <a:r>
              <a:rPr lang="ru-RU" sz="1600" u="sng" dirty="0" smtClean="0"/>
              <a:t>А </a:t>
            </a:r>
            <a:r>
              <a:rPr lang="ru-RU" sz="1600" u="sng" dirty="0"/>
              <a:t>также вы должны заниматься:</a:t>
            </a:r>
          </a:p>
          <a:p>
            <a:r>
              <a:rPr lang="ru-RU" sz="1600" dirty="0" smtClean="0"/>
              <a:t>утренней </a:t>
            </a:r>
            <a:r>
              <a:rPr lang="ru-RU" sz="1600" dirty="0"/>
              <a:t>гимнастикой ежедневно;</a:t>
            </a:r>
          </a:p>
          <a:p>
            <a:r>
              <a:rPr lang="ru-RU" sz="1600" dirty="0" smtClean="0"/>
              <a:t>посещать </a:t>
            </a:r>
            <a:r>
              <a:rPr lang="ru-RU" sz="1600" dirty="0"/>
              <a:t>учебные занятия в школе и в спортивных секциях и кружках;</a:t>
            </a:r>
          </a:p>
          <a:p>
            <a:r>
              <a:rPr lang="ru-RU" sz="1600" dirty="0" smtClean="0"/>
              <a:t>участвовать </a:t>
            </a:r>
            <a:r>
              <a:rPr lang="ru-RU" sz="1600" dirty="0"/>
              <a:t>в спортивных соревнованиях</a:t>
            </a:r>
          </a:p>
          <a:p>
            <a:r>
              <a:rPr lang="ru-RU" sz="1600" dirty="0" smtClean="0"/>
              <a:t>самостоятельно </a:t>
            </a:r>
            <a:r>
              <a:rPr lang="ru-RU" sz="1600" dirty="0"/>
              <a:t>заниматься физической культурой (с участием родителей).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463108" cy="230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75248"/>
            <a:ext cx="3078088" cy="22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ЗНАКИ ОТЛИЧИЯ  ГТО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628800"/>
            <a:ext cx="3822192" cy="4497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556792"/>
            <a:ext cx="3822192" cy="45696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Знак отличия ГТО  имеет форму </a:t>
            </a:r>
            <a:r>
              <a:rPr lang="ru-RU" dirty="0" err="1"/>
              <a:t>многоконечной</a:t>
            </a:r>
            <a:r>
              <a:rPr lang="ru-RU" dirty="0"/>
              <a:t> звезды, в центре которой - бегущий спортсмен. Для знака высшей степени, золотого, фон будет красный; серебряный знак будет оттенять синий фон; а бронзовому значку выбрали зеленый фон с изображением восходящего солнца. Внизу  расположена надпись «ГТО» в красном цвете. В верхней части герб РФ. </a:t>
            </a:r>
          </a:p>
          <a:p>
            <a:pPr marL="0" indent="0" algn="ctr">
              <a:buNone/>
            </a:pPr>
            <a:r>
              <a:rPr lang="ru-RU" dirty="0"/>
              <a:t>К значку ГТО будет выдаваться удостоверение темно-бордового цвета, в котором будут прописаны все нормативы и результаты по ним.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64904"/>
            <a:ext cx="5079922" cy="19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295</TotalTime>
  <Words>381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ЧТО ТАКОЕ ГТО?</vt:lpstr>
      <vt:lpstr>Презентация PowerPoint</vt:lpstr>
      <vt:lpstr>ГТО МНОГО ЛЕТ НАЗАД</vt:lpstr>
      <vt:lpstr>Презентация PowerPoint</vt:lpstr>
      <vt:lpstr>Презентация PowerPoint</vt:lpstr>
      <vt:lpstr>ГОРЖУСЬ ТОБОЙ, ОТЕЧЕСТВО!</vt:lpstr>
      <vt:lpstr>Презентация PowerPoint</vt:lpstr>
      <vt:lpstr>СПОРТИВНЫЕ ИСПЫТАНИЯ ДЛЯ МЛАДШИХ ШКОЛЬНИКОВ </vt:lpstr>
      <vt:lpstr>ЗНАКИ ОТЛИЧИЯ  ГТО</vt:lpstr>
      <vt:lpstr>ПОВТОРИМ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2015-09-16T04:36:12Z</dcterms:created>
  <dcterms:modified xsi:type="dcterms:W3CDTF">2015-09-17T05:08:30Z</dcterms:modified>
</cp:coreProperties>
</file>