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245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0535" y="2091054"/>
            <a:ext cx="2285365" cy="835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37435" y="2187320"/>
            <a:ext cx="8511540" cy="2430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13" Type="http://schemas.openxmlformats.org/officeDocument/2006/relationships/image" Target="../media/image216.png"/><Relationship Id="rId18" Type="http://schemas.openxmlformats.org/officeDocument/2006/relationships/image" Target="../media/image221.png"/><Relationship Id="rId3" Type="http://schemas.openxmlformats.org/officeDocument/2006/relationships/image" Target="../media/image207.png"/><Relationship Id="rId21" Type="http://schemas.openxmlformats.org/officeDocument/2006/relationships/image" Target="../media/image224.jpg"/><Relationship Id="rId7" Type="http://schemas.openxmlformats.org/officeDocument/2006/relationships/image" Target="../media/image210.png"/><Relationship Id="rId12" Type="http://schemas.openxmlformats.org/officeDocument/2006/relationships/image" Target="../media/image215.png"/><Relationship Id="rId17" Type="http://schemas.openxmlformats.org/officeDocument/2006/relationships/image" Target="../media/image220.png"/><Relationship Id="rId2" Type="http://schemas.openxmlformats.org/officeDocument/2006/relationships/image" Target="../media/image206.png"/><Relationship Id="rId16" Type="http://schemas.openxmlformats.org/officeDocument/2006/relationships/image" Target="../media/image219.png"/><Relationship Id="rId20" Type="http://schemas.openxmlformats.org/officeDocument/2006/relationships/image" Target="../media/image22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9.png"/><Relationship Id="rId11" Type="http://schemas.openxmlformats.org/officeDocument/2006/relationships/image" Target="../media/image214.png"/><Relationship Id="rId5" Type="http://schemas.openxmlformats.org/officeDocument/2006/relationships/image" Target="../media/image208.png"/><Relationship Id="rId15" Type="http://schemas.openxmlformats.org/officeDocument/2006/relationships/image" Target="../media/image218.png"/><Relationship Id="rId10" Type="http://schemas.openxmlformats.org/officeDocument/2006/relationships/image" Target="../media/image213.png"/><Relationship Id="rId19" Type="http://schemas.openxmlformats.org/officeDocument/2006/relationships/image" Target="../media/image222.jpg"/><Relationship Id="rId4" Type="http://schemas.openxmlformats.org/officeDocument/2006/relationships/image" Target="../media/image7.png"/><Relationship Id="rId9" Type="http://schemas.openxmlformats.org/officeDocument/2006/relationships/image" Target="../media/image212.png"/><Relationship Id="rId14" Type="http://schemas.openxmlformats.org/officeDocument/2006/relationships/image" Target="../media/image2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image" Target="../media/image236.png"/><Relationship Id="rId18" Type="http://schemas.openxmlformats.org/officeDocument/2006/relationships/image" Target="../media/image241.png"/><Relationship Id="rId26" Type="http://schemas.openxmlformats.org/officeDocument/2006/relationships/image" Target="../media/image249.png"/><Relationship Id="rId3" Type="http://schemas.openxmlformats.org/officeDocument/2006/relationships/image" Target="../media/image226.png"/><Relationship Id="rId21" Type="http://schemas.openxmlformats.org/officeDocument/2006/relationships/image" Target="../media/image244.png"/><Relationship Id="rId34" Type="http://schemas.openxmlformats.org/officeDocument/2006/relationships/image" Target="../media/image257.png"/><Relationship Id="rId7" Type="http://schemas.openxmlformats.org/officeDocument/2006/relationships/image" Target="../media/image230.png"/><Relationship Id="rId12" Type="http://schemas.openxmlformats.org/officeDocument/2006/relationships/image" Target="../media/image235.png"/><Relationship Id="rId17" Type="http://schemas.openxmlformats.org/officeDocument/2006/relationships/image" Target="../media/image240.png"/><Relationship Id="rId25" Type="http://schemas.openxmlformats.org/officeDocument/2006/relationships/image" Target="../media/image248.png"/><Relationship Id="rId33" Type="http://schemas.openxmlformats.org/officeDocument/2006/relationships/image" Target="../media/image256.png"/><Relationship Id="rId2" Type="http://schemas.openxmlformats.org/officeDocument/2006/relationships/image" Target="../media/image225.png"/><Relationship Id="rId16" Type="http://schemas.openxmlformats.org/officeDocument/2006/relationships/image" Target="../media/image239.png"/><Relationship Id="rId20" Type="http://schemas.openxmlformats.org/officeDocument/2006/relationships/image" Target="../media/image243.png"/><Relationship Id="rId29" Type="http://schemas.openxmlformats.org/officeDocument/2006/relationships/image" Target="../media/image2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9.png"/><Relationship Id="rId11" Type="http://schemas.openxmlformats.org/officeDocument/2006/relationships/image" Target="../media/image234.png"/><Relationship Id="rId24" Type="http://schemas.openxmlformats.org/officeDocument/2006/relationships/image" Target="../media/image247.png"/><Relationship Id="rId32" Type="http://schemas.openxmlformats.org/officeDocument/2006/relationships/image" Target="../media/image255.png"/><Relationship Id="rId5" Type="http://schemas.openxmlformats.org/officeDocument/2006/relationships/image" Target="../media/image228.png"/><Relationship Id="rId15" Type="http://schemas.openxmlformats.org/officeDocument/2006/relationships/image" Target="../media/image238.png"/><Relationship Id="rId23" Type="http://schemas.openxmlformats.org/officeDocument/2006/relationships/image" Target="../media/image246.png"/><Relationship Id="rId28" Type="http://schemas.openxmlformats.org/officeDocument/2006/relationships/image" Target="../media/image251.png"/><Relationship Id="rId10" Type="http://schemas.openxmlformats.org/officeDocument/2006/relationships/image" Target="../media/image233.png"/><Relationship Id="rId19" Type="http://schemas.openxmlformats.org/officeDocument/2006/relationships/image" Target="../media/image242.png"/><Relationship Id="rId31" Type="http://schemas.openxmlformats.org/officeDocument/2006/relationships/image" Target="../media/image254.png"/><Relationship Id="rId4" Type="http://schemas.openxmlformats.org/officeDocument/2006/relationships/image" Target="../media/image227.png"/><Relationship Id="rId9" Type="http://schemas.openxmlformats.org/officeDocument/2006/relationships/image" Target="../media/image232.png"/><Relationship Id="rId14" Type="http://schemas.openxmlformats.org/officeDocument/2006/relationships/image" Target="../media/image237.png"/><Relationship Id="rId22" Type="http://schemas.openxmlformats.org/officeDocument/2006/relationships/image" Target="../media/image245.png"/><Relationship Id="rId27" Type="http://schemas.openxmlformats.org/officeDocument/2006/relationships/image" Target="../media/image250.png"/><Relationship Id="rId30" Type="http://schemas.openxmlformats.org/officeDocument/2006/relationships/image" Target="../media/image253.png"/><Relationship Id="rId35" Type="http://schemas.openxmlformats.org/officeDocument/2006/relationships/image" Target="../media/image2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jpg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34" Type="http://schemas.openxmlformats.org/officeDocument/2006/relationships/image" Target="../media/image68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32" Type="http://schemas.openxmlformats.org/officeDocument/2006/relationships/image" Target="../media/image66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31" Type="http://schemas.openxmlformats.org/officeDocument/2006/relationships/image" Target="../media/image65.png"/><Relationship Id="rId4" Type="http://schemas.openxmlformats.org/officeDocument/2006/relationships/image" Target="../media/image38.jp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Relationship Id="rId30" Type="http://schemas.openxmlformats.org/officeDocument/2006/relationships/image" Target="../media/image64.png"/><Relationship Id="rId35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94.png"/><Relationship Id="rId39" Type="http://schemas.openxmlformats.org/officeDocument/2006/relationships/image" Target="../media/image107.png"/><Relationship Id="rId3" Type="http://schemas.openxmlformats.org/officeDocument/2006/relationships/image" Target="../media/image71.png"/><Relationship Id="rId21" Type="http://schemas.openxmlformats.org/officeDocument/2006/relationships/image" Target="../media/image89.png"/><Relationship Id="rId34" Type="http://schemas.openxmlformats.org/officeDocument/2006/relationships/image" Target="../media/image102.png"/><Relationship Id="rId42" Type="http://schemas.openxmlformats.org/officeDocument/2006/relationships/image" Target="../media/image110.png"/><Relationship Id="rId7" Type="http://schemas.openxmlformats.org/officeDocument/2006/relationships/image" Target="../media/image75.jp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5" Type="http://schemas.openxmlformats.org/officeDocument/2006/relationships/image" Target="../media/image93.png"/><Relationship Id="rId33" Type="http://schemas.openxmlformats.org/officeDocument/2006/relationships/image" Target="../media/image101.png"/><Relationship Id="rId38" Type="http://schemas.openxmlformats.org/officeDocument/2006/relationships/image" Target="../media/image106.png"/><Relationship Id="rId2" Type="http://schemas.openxmlformats.org/officeDocument/2006/relationships/image" Target="../media/image70.pn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29" Type="http://schemas.openxmlformats.org/officeDocument/2006/relationships/image" Target="../media/image97.png"/><Relationship Id="rId41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92.png"/><Relationship Id="rId32" Type="http://schemas.openxmlformats.org/officeDocument/2006/relationships/image" Target="../media/image100.png"/><Relationship Id="rId37" Type="http://schemas.openxmlformats.org/officeDocument/2006/relationships/image" Target="../media/image105.png"/><Relationship Id="rId40" Type="http://schemas.openxmlformats.org/officeDocument/2006/relationships/image" Target="../media/image108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28" Type="http://schemas.openxmlformats.org/officeDocument/2006/relationships/image" Target="../media/image96.png"/><Relationship Id="rId36" Type="http://schemas.openxmlformats.org/officeDocument/2006/relationships/image" Target="../media/image104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31" Type="http://schemas.openxmlformats.org/officeDocument/2006/relationships/image" Target="../media/image99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Relationship Id="rId27" Type="http://schemas.openxmlformats.org/officeDocument/2006/relationships/image" Target="../media/image95.png"/><Relationship Id="rId30" Type="http://schemas.openxmlformats.org/officeDocument/2006/relationships/image" Target="../media/image98.png"/><Relationship Id="rId35" Type="http://schemas.openxmlformats.org/officeDocument/2006/relationships/image" Target="../media/image103.png"/><Relationship Id="rId43" Type="http://schemas.openxmlformats.org/officeDocument/2006/relationships/image" Target="../media/image11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3.png"/><Relationship Id="rId18" Type="http://schemas.openxmlformats.org/officeDocument/2006/relationships/image" Target="../media/image128.png"/><Relationship Id="rId26" Type="http://schemas.openxmlformats.org/officeDocument/2006/relationships/image" Target="../media/image136.png"/><Relationship Id="rId39" Type="http://schemas.openxmlformats.org/officeDocument/2006/relationships/image" Target="../media/image149.png"/><Relationship Id="rId3" Type="http://schemas.openxmlformats.org/officeDocument/2006/relationships/image" Target="../media/image113.png"/><Relationship Id="rId21" Type="http://schemas.openxmlformats.org/officeDocument/2006/relationships/image" Target="../media/image131.png"/><Relationship Id="rId34" Type="http://schemas.openxmlformats.org/officeDocument/2006/relationships/image" Target="../media/image144.png"/><Relationship Id="rId42" Type="http://schemas.openxmlformats.org/officeDocument/2006/relationships/image" Target="../media/image152.png"/><Relationship Id="rId47" Type="http://schemas.openxmlformats.org/officeDocument/2006/relationships/image" Target="../media/image157.png"/><Relationship Id="rId50" Type="http://schemas.openxmlformats.org/officeDocument/2006/relationships/image" Target="../media/image160.png"/><Relationship Id="rId7" Type="http://schemas.openxmlformats.org/officeDocument/2006/relationships/image" Target="../media/image117.jpg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25" Type="http://schemas.openxmlformats.org/officeDocument/2006/relationships/image" Target="../media/image135.png"/><Relationship Id="rId33" Type="http://schemas.openxmlformats.org/officeDocument/2006/relationships/image" Target="../media/image143.png"/><Relationship Id="rId38" Type="http://schemas.openxmlformats.org/officeDocument/2006/relationships/image" Target="../media/image148.png"/><Relationship Id="rId46" Type="http://schemas.openxmlformats.org/officeDocument/2006/relationships/image" Target="../media/image156.png"/><Relationship Id="rId2" Type="http://schemas.openxmlformats.org/officeDocument/2006/relationships/image" Target="../media/image112.png"/><Relationship Id="rId16" Type="http://schemas.openxmlformats.org/officeDocument/2006/relationships/image" Target="../media/image126.png"/><Relationship Id="rId20" Type="http://schemas.openxmlformats.org/officeDocument/2006/relationships/image" Target="../media/image130.png"/><Relationship Id="rId29" Type="http://schemas.openxmlformats.org/officeDocument/2006/relationships/image" Target="../media/image139.png"/><Relationship Id="rId41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24" Type="http://schemas.openxmlformats.org/officeDocument/2006/relationships/image" Target="../media/image134.png"/><Relationship Id="rId32" Type="http://schemas.openxmlformats.org/officeDocument/2006/relationships/image" Target="../media/image142.png"/><Relationship Id="rId37" Type="http://schemas.openxmlformats.org/officeDocument/2006/relationships/image" Target="../media/image147.png"/><Relationship Id="rId40" Type="http://schemas.openxmlformats.org/officeDocument/2006/relationships/image" Target="../media/image150.png"/><Relationship Id="rId45" Type="http://schemas.openxmlformats.org/officeDocument/2006/relationships/image" Target="../media/image155.png"/><Relationship Id="rId53" Type="http://schemas.openxmlformats.org/officeDocument/2006/relationships/image" Target="../media/image163.png"/><Relationship Id="rId5" Type="http://schemas.openxmlformats.org/officeDocument/2006/relationships/image" Target="../media/image115.png"/><Relationship Id="rId15" Type="http://schemas.openxmlformats.org/officeDocument/2006/relationships/image" Target="../media/image125.png"/><Relationship Id="rId23" Type="http://schemas.openxmlformats.org/officeDocument/2006/relationships/image" Target="../media/image133.png"/><Relationship Id="rId28" Type="http://schemas.openxmlformats.org/officeDocument/2006/relationships/image" Target="../media/image138.png"/><Relationship Id="rId36" Type="http://schemas.openxmlformats.org/officeDocument/2006/relationships/image" Target="../media/image146.png"/><Relationship Id="rId49" Type="http://schemas.openxmlformats.org/officeDocument/2006/relationships/image" Target="../media/image159.png"/><Relationship Id="rId10" Type="http://schemas.openxmlformats.org/officeDocument/2006/relationships/image" Target="../media/image120.png"/><Relationship Id="rId19" Type="http://schemas.openxmlformats.org/officeDocument/2006/relationships/image" Target="../media/image129.png"/><Relationship Id="rId31" Type="http://schemas.openxmlformats.org/officeDocument/2006/relationships/image" Target="../media/image141.png"/><Relationship Id="rId44" Type="http://schemas.openxmlformats.org/officeDocument/2006/relationships/image" Target="../media/image154.png"/><Relationship Id="rId52" Type="http://schemas.openxmlformats.org/officeDocument/2006/relationships/image" Target="../media/image162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Relationship Id="rId22" Type="http://schemas.openxmlformats.org/officeDocument/2006/relationships/image" Target="../media/image132.png"/><Relationship Id="rId27" Type="http://schemas.openxmlformats.org/officeDocument/2006/relationships/image" Target="../media/image137.png"/><Relationship Id="rId30" Type="http://schemas.openxmlformats.org/officeDocument/2006/relationships/image" Target="../media/image140.png"/><Relationship Id="rId35" Type="http://schemas.openxmlformats.org/officeDocument/2006/relationships/image" Target="../media/image145.png"/><Relationship Id="rId43" Type="http://schemas.openxmlformats.org/officeDocument/2006/relationships/image" Target="../media/image153.png"/><Relationship Id="rId48" Type="http://schemas.openxmlformats.org/officeDocument/2006/relationships/image" Target="../media/image158.png"/><Relationship Id="rId8" Type="http://schemas.openxmlformats.org/officeDocument/2006/relationships/image" Target="../media/image118.png"/><Relationship Id="rId51" Type="http://schemas.openxmlformats.org/officeDocument/2006/relationships/image" Target="../media/image1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image" Target="../media/image174.png"/><Relationship Id="rId18" Type="http://schemas.openxmlformats.org/officeDocument/2006/relationships/image" Target="../media/image179.png"/><Relationship Id="rId26" Type="http://schemas.openxmlformats.org/officeDocument/2006/relationships/image" Target="../media/image187.png"/><Relationship Id="rId39" Type="http://schemas.openxmlformats.org/officeDocument/2006/relationships/image" Target="../media/image200.png"/><Relationship Id="rId3" Type="http://schemas.openxmlformats.org/officeDocument/2006/relationships/image" Target="../media/image7.png"/><Relationship Id="rId21" Type="http://schemas.openxmlformats.org/officeDocument/2006/relationships/image" Target="../media/image182.png"/><Relationship Id="rId34" Type="http://schemas.openxmlformats.org/officeDocument/2006/relationships/image" Target="../media/image195.png"/><Relationship Id="rId42" Type="http://schemas.openxmlformats.org/officeDocument/2006/relationships/image" Target="../media/image203.png"/><Relationship Id="rId7" Type="http://schemas.openxmlformats.org/officeDocument/2006/relationships/image" Target="../media/image168.png"/><Relationship Id="rId12" Type="http://schemas.openxmlformats.org/officeDocument/2006/relationships/image" Target="../media/image173.png"/><Relationship Id="rId17" Type="http://schemas.openxmlformats.org/officeDocument/2006/relationships/image" Target="../media/image178.png"/><Relationship Id="rId25" Type="http://schemas.openxmlformats.org/officeDocument/2006/relationships/image" Target="../media/image186.png"/><Relationship Id="rId33" Type="http://schemas.openxmlformats.org/officeDocument/2006/relationships/image" Target="../media/image194.png"/><Relationship Id="rId38" Type="http://schemas.openxmlformats.org/officeDocument/2006/relationships/image" Target="../media/image199.png"/><Relationship Id="rId2" Type="http://schemas.openxmlformats.org/officeDocument/2006/relationships/image" Target="../media/image164.png"/><Relationship Id="rId16" Type="http://schemas.openxmlformats.org/officeDocument/2006/relationships/image" Target="../media/image177.png"/><Relationship Id="rId20" Type="http://schemas.openxmlformats.org/officeDocument/2006/relationships/image" Target="../media/image181.png"/><Relationship Id="rId29" Type="http://schemas.openxmlformats.org/officeDocument/2006/relationships/image" Target="../media/image190.png"/><Relationship Id="rId41" Type="http://schemas.openxmlformats.org/officeDocument/2006/relationships/image" Target="../media/image20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24" Type="http://schemas.openxmlformats.org/officeDocument/2006/relationships/image" Target="../media/image185.png"/><Relationship Id="rId32" Type="http://schemas.openxmlformats.org/officeDocument/2006/relationships/image" Target="../media/image193.png"/><Relationship Id="rId37" Type="http://schemas.openxmlformats.org/officeDocument/2006/relationships/image" Target="../media/image198.png"/><Relationship Id="rId40" Type="http://schemas.openxmlformats.org/officeDocument/2006/relationships/image" Target="../media/image201.png"/><Relationship Id="rId5" Type="http://schemas.openxmlformats.org/officeDocument/2006/relationships/image" Target="../media/image166.png"/><Relationship Id="rId15" Type="http://schemas.openxmlformats.org/officeDocument/2006/relationships/image" Target="../media/image176.png"/><Relationship Id="rId23" Type="http://schemas.openxmlformats.org/officeDocument/2006/relationships/image" Target="../media/image184.png"/><Relationship Id="rId28" Type="http://schemas.openxmlformats.org/officeDocument/2006/relationships/image" Target="../media/image189.png"/><Relationship Id="rId36" Type="http://schemas.openxmlformats.org/officeDocument/2006/relationships/image" Target="../media/image197.png"/><Relationship Id="rId10" Type="http://schemas.openxmlformats.org/officeDocument/2006/relationships/image" Target="../media/image171.png"/><Relationship Id="rId19" Type="http://schemas.openxmlformats.org/officeDocument/2006/relationships/image" Target="../media/image180.png"/><Relationship Id="rId31" Type="http://schemas.openxmlformats.org/officeDocument/2006/relationships/image" Target="../media/image192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Relationship Id="rId14" Type="http://schemas.openxmlformats.org/officeDocument/2006/relationships/image" Target="../media/image175.png"/><Relationship Id="rId22" Type="http://schemas.openxmlformats.org/officeDocument/2006/relationships/image" Target="../media/image183.png"/><Relationship Id="rId27" Type="http://schemas.openxmlformats.org/officeDocument/2006/relationships/image" Target="../media/image188.png"/><Relationship Id="rId30" Type="http://schemas.openxmlformats.org/officeDocument/2006/relationships/image" Target="../media/image191.png"/><Relationship Id="rId35" Type="http://schemas.openxmlformats.org/officeDocument/2006/relationships/image" Target="../media/image196.png"/><Relationship Id="rId43" Type="http://schemas.openxmlformats.org/officeDocument/2006/relationships/image" Target="../media/image20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000" y="152400"/>
            <a:ext cx="7305041" cy="30386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0705">
              <a:lnSpc>
                <a:spcPts val="4905"/>
              </a:lnSpc>
              <a:spcBef>
                <a:spcPts val="95"/>
              </a:spcBef>
            </a:pPr>
            <a:r>
              <a:rPr sz="4300" spc="-5" dirty="0"/>
              <a:t>ПРОЕКТ ПО</a:t>
            </a:r>
            <a:r>
              <a:rPr sz="4300" spc="-25" dirty="0"/>
              <a:t> </a:t>
            </a:r>
            <a:r>
              <a:rPr sz="4300" spc="-10" dirty="0"/>
              <a:t>ФЭМП</a:t>
            </a:r>
            <a:endParaRPr sz="4300" dirty="0"/>
          </a:p>
          <a:p>
            <a:pPr marL="12065" marR="5080" indent="635" algn="ctr">
              <a:lnSpc>
                <a:spcPts val="4640"/>
              </a:lnSpc>
              <a:spcBef>
                <a:spcPts val="334"/>
              </a:spcBef>
            </a:pPr>
            <a:r>
              <a:rPr sz="4300" spc="-5" dirty="0" smtClean="0"/>
              <a:t>«</a:t>
            </a:r>
            <a:r>
              <a:rPr lang="ru-RU" sz="4300" spc="-5" dirty="0" smtClean="0"/>
              <a:t>я в королевстве фигур</a:t>
            </a:r>
            <a:r>
              <a:rPr sz="4300" spc="-10" dirty="0" smtClean="0"/>
              <a:t>» </a:t>
            </a:r>
            <a:r>
              <a:rPr lang="ru-RU" sz="4300" spc="-10" dirty="0" smtClean="0"/>
              <a:t/>
            </a:r>
            <a:br>
              <a:rPr lang="ru-RU" sz="4300" spc="-10" dirty="0" smtClean="0"/>
            </a:br>
            <a:r>
              <a:rPr sz="4300" spc="-5" dirty="0" smtClean="0"/>
              <a:t>В</a:t>
            </a:r>
            <a:r>
              <a:rPr lang="ru-RU" sz="4300" spc="-5" dirty="0" smtClean="0"/>
              <a:t> </a:t>
            </a:r>
            <a:r>
              <a:rPr sz="4300" spc="-5" dirty="0" smtClean="0"/>
              <a:t>П</a:t>
            </a:r>
            <a:r>
              <a:rPr sz="4300" spc="-25" dirty="0" smtClean="0"/>
              <a:t>О</a:t>
            </a:r>
            <a:r>
              <a:rPr sz="4300" spc="-5" dirty="0" smtClean="0"/>
              <a:t>ДГ</a:t>
            </a:r>
            <a:r>
              <a:rPr sz="4300" spc="-20" dirty="0" smtClean="0"/>
              <a:t>О</a:t>
            </a:r>
            <a:r>
              <a:rPr sz="4300" spc="-10" dirty="0" smtClean="0"/>
              <a:t>ТОВИТЕЛЬНОЙ</a:t>
            </a:r>
            <a:r>
              <a:rPr lang="ru-RU" sz="4300" spc="-10" dirty="0" smtClean="0"/>
              <a:t> ГРУППЕ ФАНТАЗЁРЫ</a:t>
            </a:r>
            <a:br>
              <a:rPr lang="ru-RU" sz="4300" spc="-10" dirty="0" smtClean="0"/>
            </a:br>
            <a:r>
              <a:rPr lang="ru-RU" sz="4300" spc="-10" dirty="0" smtClean="0"/>
              <a:t> </a:t>
            </a:r>
            <a:endParaRPr sz="4300" dirty="0"/>
          </a:p>
        </p:txBody>
      </p:sp>
      <p:sp>
        <p:nvSpPr>
          <p:cNvPr id="24" name="TextBox 23"/>
          <p:cNvSpPr txBox="1"/>
          <p:nvPr/>
        </p:nvSpPr>
        <p:spPr>
          <a:xfrm>
            <a:off x="1839912" y="4038600"/>
            <a:ext cx="8476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Работа выполнена в октябре 2017 г.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Воспитатель Глаголева Н.Л.</a:t>
            </a:r>
            <a:endParaRPr lang="ru-RU" sz="32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9739" y="851916"/>
            <a:ext cx="8772144" cy="970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2470" y="959866"/>
            <a:ext cx="8217534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5" dirty="0"/>
              <a:t>ХУДОЖЕСТВЕННОЕ</a:t>
            </a:r>
            <a:r>
              <a:rPr sz="3400" spc="-20" dirty="0"/>
              <a:t> </a:t>
            </a:r>
            <a:r>
              <a:rPr sz="3400" spc="-10" dirty="0"/>
              <a:t>ТВОРЧЕСТВО:</a:t>
            </a:r>
            <a:endParaRPr sz="3400"/>
          </a:p>
        </p:txBody>
      </p:sp>
      <p:sp>
        <p:nvSpPr>
          <p:cNvPr id="4" name="object 4"/>
          <p:cNvSpPr/>
          <p:nvPr/>
        </p:nvSpPr>
        <p:spPr>
          <a:xfrm>
            <a:off x="1036319" y="1976627"/>
            <a:ext cx="1987295" cy="691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06039" y="1979676"/>
            <a:ext cx="525780" cy="691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8680" y="2511551"/>
            <a:ext cx="417575" cy="542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6611" y="2491739"/>
            <a:ext cx="472440" cy="5791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8532" y="2490216"/>
            <a:ext cx="1335024" cy="5791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52472" y="2490216"/>
            <a:ext cx="501395" cy="5791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64307" y="2490216"/>
            <a:ext cx="1301495" cy="5791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15284" y="2491739"/>
            <a:ext cx="472439" cy="5791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09599" y="1905896"/>
            <a:ext cx="2705100" cy="983615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223520">
              <a:lnSpc>
                <a:spcPct val="100000"/>
              </a:lnSpc>
              <a:spcBef>
                <a:spcPts val="1330"/>
              </a:spcBef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Рисование</a:t>
            </a:r>
            <a:r>
              <a:rPr sz="2400" b="1" spc="-5" dirty="0">
                <a:solidFill>
                  <a:srgbClr val="FFFFFF"/>
                </a:solidFill>
                <a:latin typeface="Rockwell"/>
                <a:cs typeface="Rockwell"/>
              </a:rPr>
              <a:t>:</a:t>
            </a:r>
            <a:endParaRPr sz="2400">
              <a:latin typeface="Rockwell"/>
              <a:cs typeface="Rockwell"/>
            </a:endParaRPr>
          </a:p>
          <a:p>
            <a:pPr marL="241300" indent="-228600">
              <a:lnSpc>
                <a:spcPct val="100000"/>
              </a:lnSpc>
              <a:spcBef>
                <a:spcPts val="10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FFFFFF"/>
                </a:solidFill>
                <a:latin typeface="Rockwell"/>
                <a:cs typeface="Rockwell"/>
              </a:rPr>
              <a:t>«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Нарисуй и</a:t>
            </a: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построй</a:t>
            </a:r>
            <a:r>
              <a:rPr sz="2000" dirty="0">
                <a:solidFill>
                  <a:srgbClr val="FFFFFF"/>
                </a:solidFill>
                <a:latin typeface="Rockwell"/>
                <a:cs typeface="Rockwell"/>
              </a:rPr>
              <a:t>»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82867" y="1985772"/>
            <a:ext cx="2257043" cy="6918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22335" y="1988820"/>
            <a:ext cx="525779" cy="6918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09715" y="2502407"/>
            <a:ext cx="417576" cy="5410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27647" y="2481072"/>
            <a:ext cx="472440" cy="5791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49567" y="2479548"/>
            <a:ext cx="1310639" cy="5791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09688" y="2481072"/>
            <a:ext cx="708659" cy="5791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67828" y="2479548"/>
            <a:ext cx="1129283" cy="5791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46592" y="2481072"/>
            <a:ext cx="472440" cy="57912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251828" y="1937694"/>
            <a:ext cx="2595880" cy="941705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127635">
              <a:lnSpc>
                <a:spcPct val="100000"/>
              </a:lnSpc>
              <a:spcBef>
                <a:spcPts val="1145"/>
              </a:spcBef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Аппликация</a:t>
            </a:r>
            <a:r>
              <a:rPr sz="2400" b="1" spc="-5" dirty="0">
                <a:solidFill>
                  <a:srgbClr val="FFFFFF"/>
                </a:solidFill>
                <a:latin typeface="Rockwell"/>
                <a:cs typeface="Rockwell"/>
              </a:rPr>
              <a:t>:</a:t>
            </a:r>
            <a:endParaRPr sz="2400">
              <a:latin typeface="Rockwell"/>
              <a:cs typeface="Rockwell"/>
            </a:endParaRPr>
          </a:p>
          <a:p>
            <a:pPr marL="241300" indent="-228600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FFFFFF"/>
                </a:solidFill>
                <a:latin typeface="Rockwell"/>
                <a:cs typeface="Rockwell"/>
              </a:rPr>
              <a:t>«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Машина</a:t>
            </a:r>
            <a:r>
              <a:rPr sz="2000" dirty="0">
                <a:solidFill>
                  <a:srgbClr val="FFFFFF"/>
                </a:solidFill>
                <a:latin typeface="Rockwell"/>
                <a:cs typeface="Rockwell"/>
              </a:rPr>
              <a:t>»,</a:t>
            </a:r>
            <a:r>
              <a:rPr sz="2000" spc="-24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Rockwell"/>
                <a:cs typeface="Rockwell"/>
              </a:rPr>
              <a:t>«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Ракета</a:t>
            </a:r>
            <a:r>
              <a:rPr sz="2000" spc="-10" dirty="0">
                <a:solidFill>
                  <a:srgbClr val="FFFFFF"/>
                </a:solidFill>
                <a:latin typeface="Rockwell"/>
                <a:cs typeface="Rockwell"/>
              </a:rPr>
              <a:t>»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429500" y="3505200"/>
            <a:ext cx="4762499" cy="29809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6719" y="3006850"/>
            <a:ext cx="2595372" cy="37719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85744" y="3154679"/>
            <a:ext cx="4125467" cy="370331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3911" y="851916"/>
            <a:ext cx="7543800" cy="970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6642" y="960247"/>
            <a:ext cx="698817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5" dirty="0"/>
              <a:t>ФИЗИЧЕСКОЕ</a:t>
            </a:r>
            <a:r>
              <a:rPr sz="3400" spc="-25" dirty="0"/>
              <a:t> </a:t>
            </a:r>
            <a:r>
              <a:rPr sz="3400" spc="-10" dirty="0"/>
              <a:t>ВОСПИТАНИЕ:</a:t>
            </a:r>
            <a:endParaRPr sz="3400"/>
          </a:p>
        </p:txBody>
      </p:sp>
      <p:sp>
        <p:nvSpPr>
          <p:cNvPr id="4" name="object 4"/>
          <p:cNvSpPr/>
          <p:nvPr/>
        </p:nvSpPr>
        <p:spPr>
          <a:xfrm>
            <a:off x="851916" y="2103120"/>
            <a:ext cx="417576" cy="542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9847" y="2081783"/>
            <a:ext cx="1722119" cy="579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2407" y="2081783"/>
            <a:ext cx="947928" cy="579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99816" y="2083307"/>
            <a:ext cx="586740" cy="5791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36035" y="2081783"/>
            <a:ext cx="1092708" cy="5791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37659" y="2081783"/>
            <a:ext cx="882396" cy="5791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30496" y="2081783"/>
            <a:ext cx="1086612" cy="5791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66588" y="2083307"/>
            <a:ext cx="710184" cy="5791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26252" y="2081783"/>
            <a:ext cx="1434083" cy="5791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67728" y="2081783"/>
            <a:ext cx="617220" cy="5791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96911" y="2081783"/>
            <a:ext cx="992124" cy="5791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38516" y="2083307"/>
            <a:ext cx="710183" cy="5791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98180" y="2081783"/>
            <a:ext cx="1434083" cy="5791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39656" y="2081783"/>
            <a:ext cx="463296" cy="5791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16440" y="2081783"/>
            <a:ext cx="1098803" cy="5791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4723" y="2083307"/>
            <a:ext cx="589787" cy="5791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69847" y="2449067"/>
            <a:ext cx="472440" cy="5791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91767" y="2447544"/>
            <a:ext cx="1094232" cy="57912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35479" y="2449067"/>
            <a:ext cx="463295" cy="5791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48255" y="2447544"/>
            <a:ext cx="717804" cy="57912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76500" y="2447544"/>
            <a:ext cx="1424939" cy="57912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50920" y="2449067"/>
            <a:ext cx="893063" cy="57912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93464" y="2447544"/>
            <a:ext cx="1578864" cy="5791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84291" y="2447544"/>
            <a:ext cx="1022603" cy="57912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56376" y="2449067"/>
            <a:ext cx="591312" cy="57912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97167" y="2447544"/>
            <a:ext cx="2107691" cy="5791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13776" y="2447544"/>
            <a:ext cx="947927" cy="579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770619" y="2447544"/>
            <a:ext cx="463296" cy="5791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47404" y="2447544"/>
            <a:ext cx="2305811" cy="57912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69847" y="2813304"/>
            <a:ext cx="1898903" cy="57912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18232" y="2814827"/>
            <a:ext cx="586740" cy="5791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54451" y="2813304"/>
            <a:ext cx="1143000" cy="57912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06367" y="2813304"/>
            <a:ext cx="775715" cy="57912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94047" y="2813304"/>
            <a:ext cx="1136903" cy="57912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80432" y="2814827"/>
            <a:ext cx="708660" cy="57912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38571" y="2813304"/>
            <a:ext cx="1734312" cy="57912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83323" y="2813304"/>
            <a:ext cx="1234440" cy="57912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67243" y="2814827"/>
            <a:ext cx="547116" cy="57912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992530" y="2089251"/>
            <a:ext cx="10088880" cy="11226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Подвижные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игры</a:t>
            </a:r>
            <a:r>
              <a:rPr sz="2000" dirty="0">
                <a:solidFill>
                  <a:srgbClr val="FFFFFF"/>
                </a:solidFill>
                <a:latin typeface="Rockwell"/>
                <a:cs typeface="Rockwell"/>
              </a:rPr>
              <a:t>: «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Найди свой 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домик</a:t>
            </a:r>
            <a:r>
              <a:rPr sz="2000" spc="-5" dirty="0">
                <a:solidFill>
                  <a:srgbClr val="FFFFFF"/>
                </a:solidFill>
                <a:latin typeface="Rockwell"/>
                <a:cs typeface="Rockwell"/>
              </a:rPr>
              <a:t>», </a:t>
            </a:r>
            <a:r>
              <a:rPr sz="2000" dirty="0">
                <a:solidFill>
                  <a:srgbClr val="FFFFFF"/>
                </a:solidFill>
                <a:latin typeface="Rockwell"/>
                <a:cs typeface="Rockwell"/>
              </a:rPr>
              <a:t>«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Ловишки из 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круга</a:t>
            </a:r>
            <a:r>
              <a:rPr sz="2000" spc="-5" dirty="0">
                <a:solidFill>
                  <a:srgbClr val="FFFFFF"/>
                </a:solidFill>
                <a:latin typeface="Rockwell"/>
                <a:cs typeface="Rockwell"/>
              </a:rPr>
              <a:t>», </a:t>
            </a:r>
            <a:r>
              <a:rPr sz="2000" dirty="0">
                <a:solidFill>
                  <a:srgbClr val="FFFFFF"/>
                </a:solidFill>
                <a:latin typeface="Rockwell"/>
                <a:cs typeface="Rockwell"/>
              </a:rPr>
              <a:t>«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Ловишки с</a:t>
            </a:r>
            <a:r>
              <a:rPr sz="2000" spc="-2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мячом</a:t>
            </a:r>
            <a:r>
              <a:rPr sz="2000" dirty="0">
                <a:solidFill>
                  <a:srgbClr val="FFFFFF"/>
                </a:solidFill>
                <a:latin typeface="Rockwell"/>
                <a:cs typeface="Rockwell"/>
              </a:rPr>
              <a:t>»,</a:t>
            </a:r>
            <a:endParaRPr sz="2000">
              <a:latin typeface="Rockwell"/>
              <a:cs typeface="Rockwell"/>
            </a:endParaRPr>
          </a:p>
          <a:p>
            <a:pPr marL="241300" marR="5080">
              <a:lnSpc>
                <a:spcPct val="120000"/>
              </a:lnSpc>
            </a:pPr>
            <a:r>
              <a:rPr sz="2000" dirty="0">
                <a:solidFill>
                  <a:srgbClr val="FFFFFF"/>
                </a:solidFill>
                <a:latin typeface="Rockwell"/>
                <a:cs typeface="Rockwell"/>
              </a:rPr>
              <a:t>«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Найди</a:t>
            </a:r>
            <a:r>
              <a:rPr sz="2000" dirty="0">
                <a:solidFill>
                  <a:srgbClr val="FFFFFF"/>
                </a:solidFill>
                <a:latin typeface="Rockwell"/>
                <a:cs typeface="Rockwell"/>
              </a:rPr>
              <a:t>, </a:t>
            </a:r>
            <a:r>
              <a:rPr sz="2000" spc="-35" dirty="0">
                <a:solidFill>
                  <a:srgbClr val="FFFFFF"/>
                </a:solidFill>
                <a:latin typeface="Cambria"/>
                <a:cs typeface="Cambria"/>
              </a:rPr>
              <a:t>где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спрятано</a:t>
            </a:r>
            <a:r>
              <a:rPr sz="2000" dirty="0">
                <a:solidFill>
                  <a:srgbClr val="FFFFFF"/>
                </a:solidFill>
                <a:latin typeface="Rockwell"/>
                <a:cs typeface="Rockwell"/>
              </a:rPr>
              <a:t>? », </a:t>
            </a:r>
            <a:r>
              <a:rPr sz="2000" spc="-5" dirty="0">
                <a:solidFill>
                  <a:srgbClr val="FFFFFF"/>
                </a:solidFill>
                <a:latin typeface="Rockwell"/>
                <a:cs typeface="Rockwell"/>
              </a:rPr>
              <a:t>«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Свободное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место</a:t>
            </a:r>
            <a:r>
              <a:rPr sz="2000" dirty="0">
                <a:solidFill>
                  <a:srgbClr val="FFFFFF"/>
                </a:solidFill>
                <a:latin typeface="Rockwell"/>
                <a:cs typeface="Rockwell"/>
              </a:rPr>
              <a:t>», 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дидактические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игры с</a:t>
            </a:r>
            <a:r>
              <a:rPr sz="2000" spc="-2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математическим  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содержанием</a:t>
            </a:r>
            <a:r>
              <a:rPr sz="2000" spc="-5" dirty="0">
                <a:solidFill>
                  <a:srgbClr val="FFFFFF"/>
                </a:solidFill>
                <a:latin typeface="Rockwell"/>
                <a:cs typeface="Rockwell"/>
              </a:rPr>
              <a:t>: </a:t>
            </a:r>
            <a:r>
              <a:rPr sz="2000" spc="-20" dirty="0">
                <a:solidFill>
                  <a:srgbClr val="FFFFFF"/>
                </a:solidFill>
                <a:latin typeface="Rockwell"/>
                <a:cs typeface="Rockwell"/>
              </a:rPr>
              <a:t>«</a:t>
            </a:r>
            <a:r>
              <a:rPr sz="2000" spc="-20" dirty="0">
                <a:solidFill>
                  <a:srgbClr val="FFFFFF"/>
                </a:solidFill>
                <a:latin typeface="Cambria"/>
                <a:cs typeface="Cambria"/>
              </a:rPr>
              <a:t>Угадай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вид 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спорта</a:t>
            </a:r>
            <a:r>
              <a:rPr sz="2000" spc="-5" dirty="0">
                <a:solidFill>
                  <a:srgbClr val="FFFFFF"/>
                </a:solidFill>
                <a:latin typeface="Rockwell"/>
                <a:cs typeface="Rockwell"/>
              </a:rPr>
              <a:t>», «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Спортивное</a:t>
            </a:r>
            <a:r>
              <a:rPr sz="2000" spc="-2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домино</a:t>
            </a:r>
            <a:r>
              <a:rPr sz="2000" spc="-5" dirty="0">
                <a:solidFill>
                  <a:srgbClr val="FFFFFF"/>
                </a:solidFill>
                <a:latin typeface="Rockwell"/>
                <a:cs typeface="Rockwell"/>
              </a:rPr>
              <a:t>».</a:t>
            </a:r>
            <a:endParaRPr sz="20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30423" y="851916"/>
            <a:ext cx="6972300" cy="970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83154" y="960247"/>
            <a:ext cx="641858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5" dirty="0"/>
              <a:t>ЗАКЛЮЧИТЕЛЬНЫЙ ЭТАП:</a:t>
            </a:r>
            <a:endParaRPr sz="3400"/>
          </a:p>
        </p:txBody>
      </p:sp>
      <p:sp>
        <p:nvSpPr>
          <p:cNvPr id="27" name="object 27"/>
          <p:cNvSpPr txBox="1"/>
          <p:nvPr/>
        </p:nvSpPr>
        <p:spPr>
          <a:xfrm>
            <a:off x="1219200" y="1822704"/>
            <a:ext cx="6331585" cy="1317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35" dirty="0">
                <a:solidFill>
                  <a:srgbClr val="FFFFFF"/>
                </a:solidFill>
                <a:latin typeface="Cambria"/>
                <a:cs typeface="Cambria"/>
              </a:rPr>
              <a:t>ООД </a:t>
            </a:r>
            <a:r>
              <a:rPr sz="2000" spc="-5" dirty="0">
                <a:solidFill>
                  <a:srgbClr val="FFFFFF"/>
                </a:solidFill>
                <a:latin typeface="Rockwell"/>
                <a:cs typeface="Rockwell"/>
              </a:rPr>
              <a:t>«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Путешествие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 страну геометрических</a:t>
            </a:r>
            <a:r>
              <a:rPr sz="2000" spc="3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фигур</a:t>
            </a:r>
            <a:r>
              <a:rPr sz="2000" spc="-5" dirty="0">
                <a:solidFill>
                  <a:srgbClr val="FFFFFF"/>
                </a:solidFill>
                <a:latin typeface="Rockwell"/>
                <a:cs typeface="Rockwell"/>
              </a:rPr>
              <a:t>»</a:t>
            </a:r>
            <a:endParaRPr sz="2000" dirty="0">
              <a:latin typeface="Rockwell"/>
              <a:cs typeface="Rockwell"/>
            </a:endParaRPr>
          </a:p>
          <a:p>
            <a:pPr marL="241300" indent="-228600">
              <a:lnSpc>
                <a:spcPct val="100000"/>
              </a:lnSpc>
              <a:spcBef>
                <a:spcPts val="14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Выставка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совместных 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работ детей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sz="2000" spc="2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родителей</a:t>
            </a:r>
            <a:r>
              <a:rPr sz="2000" spc="-10" dirty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endParaRPr sz="2000" dirty="0">
              <a:latin typeface="Rockwell"/>
              <a:cs typeface="Rockwell"/>
            </a:endParaRPr>
          </a:p>
          <a:p>
            <a:pPr marL="241300" indent="-228600">
              <a:lnSpc>
                <a:spcPct val="100000"/>
              </a:lnSpc>
              <a:spcBef>
                <a:spcPts val="149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 err="1">
                <a:solidFill>
                  <a:srgbClr val="FFFFFF"/>
                </a:solidFill>
                <a:latin typeface="Cambria"/>
                <a:cs typeface="Cambria"/>
              </a:rPr>
              <a:t>Альбом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 smtClean="0">
                <a:solidFill>
                  <a:srgbClr val="FFFFFF"/>
                </a:solidFill>
                <a:latin typeface="Rockwell"/>
                <a:cs typeface="Rockwell"/>
              </a:rPr>
              <a:t>«</a:t>
            </a:r>
            <a:r>
              <a:rPr lang="ru-RU" sz="2000" dirty="0" smtClean="0">
                <a:solidFill>
                  <a:srgbClr val="FFFFFF"/>
                </a:solidFill>
                <a:latin typeface="Cambria"/>
                <a:cs typeface="Rockwell"/>
              </a:rPr>
              <a:t>Королевство</a:t>
            </a:r>
            <a:r>
              <a:rPr sz="2000" spc="105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фигур</a:t>
            </a:r>
            <a:r>
              <a:rPr sz="2000" spc="-5" dirty="0">
                <a:solidFill>
                  <a:srgbClr val="FFFFFF"/>
                </a:solidFill>
                <a:latin typeface="Rockwell"/>
                <a:cs typeface="Rockwell"/>
              </a:rPr>
              <a:t>»</a:t>
            </a:r>
            <a:endParaRPr sz="2000" dirty="0">
              <a:latin typeface="Rockwell"/>
              <a:cs typeface="Rockwel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994660" y="3287267"/>
            <a:ext cx="5963412" cy="35707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7120" y="2095500"/>
            <a:ext cx="4928616" cy="369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1905000"/>
            <a:ext cx="36315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ЦЕЛЬ</a:t>
            </a:r>
            <a:r>
              <a:rPr sz="3200" spc="-65" dirty="0"/>
              <a:t> </a:t>
            </a:r>
            <a:r>
              <a:rPr sz="3200" dirty="0"/>
              <a:t>ПРОЕКТА: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219200" y="2819400"/>
            <a:ext cx="5678805" cy="21580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4370" marR="618490" indent="-50800">
              <a:lnSpc>
                <a:spcPct val="12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создание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условий </a:t>
            </a:r>
            <a:r>
              <a:rPr sz="2400" spc="10" dirty="0">
                <a:solidFill>
                  <a:srgbClr val="FFFFFF"/>
                </a:solidFill>
                <a:latin typeface="Cambria"/>
                <a:cs typeface="Cambria"/>
              </a:rPr>
              <a:t>для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развития  математических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и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творческих  способностей детей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2400" spc="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процессе</a:t>
            </a:r>
            <a:endParaRPr sz="24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реализации </a:t>
            </a:r>
            <a:r>
              <a:rPr sz="2400" spc="-5" dirty="0" err="1">
                <a:solidFill>
                  <a:srgbClr val="FFFFFF"/>
                </a:solidFill>
                <a:latin typeface="Cambria"/>
                <a:cs typeface="Cambria"/>
              </a:rPr>
              <a:t>проекта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 smtClean="0">
                <a:solidFill>
                  <a:srgbClr val="FFFFFF"/>
                </a:solidFill>
                <a:latin typeface="Rockwell"/>
                <a:cs typeface="Rockwell"/>
              </a:rPr>
              <a:t>«</a:t>
            </a:r>
            <a:r>
              <a:rPr lang="ru-RU" sz="2400" dirty="0" smtClean="0">
                <a:solidFill>
                  <a:srgbClr val="FFFFFF"/>
                </a:solidFill>
                <a:latin typeface="Cambria"/>
                <a:cs typeface="Rockwell"/>
              </a:rPr>
              <a:t>Я в королевстве</a:t>
            </a:r>
            <a:r>
              <a:rPr sz="2400" spc="20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ru-RU" sz="2400" dirty="0" smtClean="0">
                <a:solidFill>
                  <a:srgbClr val="FFFFFF"/>
                </a:solidFill>
                <a:latin typeface="Cambria"/>
                <a:cs typeface="Cambria"/>
              </a:rPr>
              <a:t>фигур</a:t>
            </a:r>
            <a:r>
              <a:rPr sz="2400" spc="0" dirty="0" smtClean="0">
                <a:solidFill>
                  <a:srgbClr val="FFFFFF"/>
                </a:solidFill>
                <a:latin typeface="Rockwell"/>
                <a:cs typeface="Rockwell"/>
              </a:rPr>
              <a:t>».</a:t>
            </a:r>
            <a:endParaRPr sz="2400" dirty="0">
              <a:latin typeface="Rockwell"/>
              <a:cs typeface="Rockwel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271004" y="623316"/>
            <a:ext cx="3563111" cy="5190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9052" y="862583"/>
            <a:ext cx="2543556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5652" y="962913"/>
            <a:ext cx="20205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ЗАДАЧИ: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7271004" y="623316"/>
            <a:ext cx="3563111" cy="5190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945069" y="1885477"/>
            <a:ext cx="3721735" cy="44454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Rockwell"/>
                <a:cs typeface="Rockwell"/>
              </a:rPr>
              <a:t>-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ДЛЯ</a:t>
            </a:r>
            <a:r>
              <a:rPr sz="14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ДЕТЕЙ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:</a:t>
            </a:r>
            <a:endParaRPr sz="1400" dirty="0">
              <a:latin typeface="Rockwell"/>
              <a:cs typeface="Rockwell"/>
            </a:endParaRPr>
          </a:p>
          <a:p>
            <a:pPr marL="230504" marR="43180" indent="-178435">
              <a:lnSpc>
                <a:spcPct val="100000"/>
              </a:lnSpc>
              <a:spcBef>
                <a:spcPts val="994"/>
              </a:spcBef>
              <a:buSzPct val="92857"/>
              <a:buFont typeface="Rockwell"/>
              <a:buChar char="•"/>
              <a:tabLst>
                <a:tab pos="116205" algn="l"/>
              </a:tabLst>
            </a:pP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закреплять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знания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детей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о геометрических 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фигурах 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(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круг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,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квадрат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,</a:t>
            </a:r>
            <a:r>
              <a:rPr sz="1400" spc="-21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прямоугольник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,</a:t>
            </a:r>
            <a:endParaRPr sz="1400" dirty="0">
              <a:latin typeface="Rockwell"/>
              <a:cs typeface="Rockwell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треугольник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,</a:t>
            </a:r>
            <a:r>
              <a:rPr sz="1400" spc="-14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овал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,</a:t>
            </a:r>
            <a:r>
              <a:rPr sz="1400" spc="-10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ромб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,</a:t>
            </a:r>
            <a:r>
              <a:rPr sz="1400" spc="-13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четырехугольник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);</a:t>
            </a:r>
            <a:endParaRPr sz="1400" dirty="0">
              <a:latin typeface="Rockwell"/>
              <a:cs typeface="Rockwell"/>
            </a:endParaRPr>
          </a:p>
          <a:p>
            <a:pPr marL="567055" lvl="1" indent="-64135">
              <a:lnSpc>
                <a:spcPct val="100000"/>
              </a:lnSpc>
              <a:spcBef>
                <a:spcPts val="1010"/>
              </a:spcBef>
              <a:buSzPct val="92857"/>
              <a:buFont typeface="Rockwell"/>
              <a:buChar char="•"/>
              <a:tabLst>
                <a:tab pos="567690" algn="l"/>
              </a:tabLst>
            </a:pP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познакомить детей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с</a:t>
            </a:r>
            <a:r>
              <a:rPr sz="14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понятиями</a:t>
            </a:r>
            <a:endParaRPr sz="14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«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многоугольник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»;</a:t>
            </a:r>
            <a:endParaRPr sz="1400" dirty="0">
              <a:latin typeface="Rockwell"/>
              <a:cs typeface="Rockwell"/>
            </a:endParaRPr>
          </a:p>
          <a:p>
            <a:pPr marL="492125" indent="-63500">
              <a:lnSpc>
                <a:spcPct val="100000"/>
              </a:lnSpc>
              <a:spcBef>
                <a:spcPts val="1000"/>
              </a:spcBef>
              <a:buSzPct val="92857"/>
              <a:buFont typeface="Rockwell"/>
              <a:buChar char="•"/>
              <a:tabLst>
                <a:tab pos="492759" algn="l"/>
              </a:tabLst>
            </a:pP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развитие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у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детей</a:t>
            </a:r>
            <a:r>
              <a:rPr sz="1400" spc="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mbria"/>
                <a:cs typeface="Cambria"/>
              </a:rPr>
              <a:t>конструктивных</a:t>
            </a:r>
            <a:endParaRPr sz="1400" dirty="0">
              <a:latin typeface="Cambria"/>
              <a:cs typeface="Cambria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способностей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,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умения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преобразовывать</a:t>
            </a:r>
            <a:r>
              <a:rPr sz="1400" spc="-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mbria"/>
                <a:cs typeface="Cambria"/>
              </a:rPr>
              <a:t>один 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математический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объект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в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другой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,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развитие  аналитической деятельности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,</a:t>
            </a:r>
            <a:r>
              <a:rPr sz="1400" spc="-12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умение</a:t>
            </a:r>
            <a:endParaRPr sz="1400" dirty="0">
              <a:latin typeface="Cambria"/>
              <a:cs typeface="Cambria"/>
            </a:endParaRPr>
          </a:p>
          <a:p>
            <a:pPr marL="106362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классифицировать</a:t>
            </a:r>
            <a:r>
              <a:rPr sz="1400" dirty="0">
                <a:solidFill>
                  <a:srgbClr val="FFFFFF"/>
                </a:solidFill>
                <a:latin typeface="Rockwell"/>
                <a:cs typeface="Rockwell"/>
              </a:rPr>
              <a:t>;</a:t>
            </a:r>
            <a:endParaRPr sz="1400" dirty="0">
              <a:latin typeface="Rockwell"/>
              <a:cs typeface="Rockwell"/>
            </a:endParaRPr>
          </a:p>
          <a:p>
            <a:pPr marL="518159" indent="-64135">
              <a:lnSpc>
                <a:spcPct val="100000"/>
              </a:lnSpc>
              <a:spcBef>
                <a:spcPts val="994"/>
              </a:spcBef>
              <a:buSzPct val="92857"/>
              <a:buFont typeface="Rockwell"/>
              <a:buChar char="•"/>
              <a:tabLst>
                <a:tab pos="518795" algn="l"/>
              </a:tabLst>
            </a:pP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развивать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интерес к</a:t>
            </a:r>
            <a:r>
              <a:rPr sz="14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аппликации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;</a:t>
            </a:r>
            <a:endParaRPr sz="1400" dirty="0">
              <a:latin typeface="Rockwell"/>
              <a:cs typeface="Rockwell"/>
            </a:endParaRPr>
          </a:p>
          <a:p>
            <a:pPr marL="358140" indent="-63500">
              <a:lnSpc>
                <a:spcPct val="100000"/>
              </a:lnSpc>
              <a:spcBef>
                <a:spcPts val="1010"/>
              </a:spcBef>
              <a:buSzPct val="92857"/>
              <a:buFont typeface="Rockwell"/>
              <a:buChar char="•"/>
              <a:tabLst>
                <a:tab pos="358775" algn="l"/>
              </a:tabLst>
            </a:pP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формировать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навыки</a:t>
            </a:r>
            <a:r>
              <a:rPr sz="14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рассказывания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,</a:t>
            </a:r>
            <a:endParaRPr sz="1400" dirty="0">
              <a:latin typeface="Rockwell"/>
              <a:cs typeface="Rockwell"/>
            </a:endParaRPr>
          </a:p>
          <a:p>
            <a:pPr marL="93345" marR="86995" algn="ctr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используя альбом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своими </a:t>
            </a:r>
            <a:r>
              <a:rPr sz="1400" spc="-5" dirty="0" err="1">
                <a:solidFill>
                  <a:srgbClr val="FFFFFF"/>
                </a:solidFill>
                <a:latin typeface="Cambria"/>
                <a:cs typeface="Cambria"/>
              </a:rPr>
              <a:t>руками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-5" dirty="0" smtClean="0">
                <a:solidFill>
                  <a:srgbClr val="FFFFFF"/>
                </a:solidFill>
                <a:latin typeface="Rockwell"/>
                <a:cs typeface="Rockwell"/>
              </a:rPr>
              <a:t>«</a:t>
            </a:r>
            <a:r>
              <a:rPr lang="ru-RU" sz="1400" spc="-5" dirty="0" smtClean="0">
                <a:solidFill>
                  <a:srgbClr val="FFFFFF"/>
                </a:solidFill>
                <a:latin typeface="Cambria"/>
                <a:cs typeface="Rockwell"/>
              </a:rPr>
              <a:t>Королевство</a:t>
            </a:r>
            <a:r>
              <a:rPr sz="1400" spc="-5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фигур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»;</a:t>
            </a:r>
            <a:endParaRPr sz="1400" dirty="0">
              <a:latin typeface="Rockwell"/>
              <a:cs typeface="Rockwell"/>
            </a:endParaRPr>
          </a:p>
          <a:p>
            <a:pPr marL="362585" indent="-63500">
              <a:lnSpc>
                <a:spcPct val="100000"/>
              </a:lnSpc>
              <a:spcBef>
                <a:spcPts val="994"/>
              </a:spcBef>
              <a:buSzPct val="92857"/>
              <a:buFont typeface="Rockwell"/>
              <a:buChar char="•"/>
              <a:tabLst>
                <a:tab pos="363220" algn="l"/>
              </a:tabLst>
            </a:pP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развивать коммуникативные</a:t>
            </a:r>
            <a:r>
              <a:rPr sz="1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навыки</a:t>
            </a:r>
            <a:endParaRPr sz="1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19" y="2394204"/>
            <a:ext cx="986028" cy="691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80972" y="2394204"/>
            <a:ext cx="1985772" cy="691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49167" y="2397251"/>
            <a:ext cx="525780" cy="691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20825" y="2479675"/>
            <a:ext cx="2346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mbria"/>
                <a:cs typeface="Cambria"/>
              </a:rPr>
              <a:t>Для </a:t>
            </a:r>
            <a:r>
              <a:rPr sz="2400" b="1" spc="-20" dirty="0">
                <a:latin typeface="Cambria"/>
                <a:cs typeface="Cambria"/>
              </a:rPr>
              <a:t>родителей</a:t>
            </a:r>
            <a:r>
              <a:rPr sz="2400" b="1" spc="-20" dirty="0">
                <a:latin typeface="Rockwell"/>
                <a:cs typeface="Rockwell"/>
              </a:rPr>
              <a:t>: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9536" y="2894076"/>
            <a:ext cx="397763" cy="515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7467" y="2872739"/>
            <a:ext cx="420624" cy="5532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2811" y="2871216"/>
            <a:ext cx="1504188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95727" y="2871216"/>
            <a:ext cx="1072896" cy="5532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33344" y="2872739"/>
            <a:ext cx="420623" cy="5532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18688" y="2871216"/>
            <a:ext cx="1862327" cy="5532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7467" y="3160776"/>
            <a:ext cx="1575816" cy="5532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83535" y="3160776"/>
            <a:ext cx="1193291" cy="5532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04032" y="3160776"/>
            <a:ext cx="1616964" cy="5532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7467" y="3450335"/>
            <a:ext cx="1597152" cy="5532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01823" y="3450335"/>
            <a:ext cx="1854707" cy="5532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21252" y="3451859"/>
            <a:ext cx="405384" cy="5532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536" y="3890771"/>
            <a:ext cx="397763" cy="515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7467" y="3869435"/>
            <a:ext cx="420624" cy="5532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62811" y="3867911"/>
            <a:ext cx="1141476" cy="5532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31492" y="3867911"/>
            <a:ext cx="999744" cy="5532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56916" y="3867911"/>
            <a:ext cx="995171" cy="5532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79291" y="3867911"/>
            <a:ext cx="1519427" cy="5532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77467" y="4157471"/>
            <a:ext cx="1984248" cy="5532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91967" y="4157471"/>
            <a:ext cx="463295" cy="5532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79420" y="4157471"/>
            <a:ext cx="2106168" cy="55321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77467" y="4447032"/>
            <a:ext cx="1239012" cy="55321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81200" y="4448555"/>
            <a:ext cx="405384" cy="5532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9536" y="4885944"/>
            <a:ext cx="397763" cy="515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77467" y="4864608"/>
            <a:ext cx="420624" cy="5532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62811" y="4863084"/>
            <a:ext cx="1588008" cy="55321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79548" y="4863084"/>
            <a:ext cx="1709927" cy="55321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19728" y="4863084"/>
            <a:ext cx="1536191" cy="55321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84647" y="4863084"/>
            <a:ext cx="461772" cy="55321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77467" y="5152644"/>
            <a:ext cx="1923288" cy="55321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34055" y="5152644"/>
            <a:ext cx="1859280" cy="55321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23588" y="5152644"/>
            <a:ext cx="719327" cy="55321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07635" y="5154167"/>
            <a:ext cx="405384" cy="55321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92530" y="2938398"/>
            <a:ext cx="4488180" cy="259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7023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900" spc="-5" dirty="0">
                <a:solidFill>
                  <a:srgbClr val="FFFFFF"/>
                </a:solidFill>
                <a:latin typeface="Rockwell"/>
                <a:cs typeface="Rockwell"/>
              </a:rPr>
              <a:t>•</a:t>
            </a:r>
            <a:r>
              <a:rPr sz="1900" spc="-5" dirty="0">
                <a:solidFill>
                  <a:srgbClr val="FFFFFF"/>
                </a:solidFill>
                <a:latin typeface="Cambria"/>
                <a:cs typeface="Cambria"/>
              </a:rPr>
              <a:t>обогащать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детско</a:t>
            </a:r>
            <a:r>
              <a:rPr sz="1900" spc="-10" dirty="0">
                <a:solidFill>
                  <a:srgbClr val="FFFFFF"/>
                </a:solidFill>
                <a:latin typeface="Rockwell"/>
                <a:cs typeface="Rockwell"/>
              </a:rPr>
              <a:t>-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родительские  отношения </a:t>
            </a:r>
            <a:r>
              <a:rPr sz="1900" spc="-5" dirty="0">
                <a:solidFill>
                  <a:srgbClr val="FFFFFF"/>
                </a:solidFill>
                <a:latin typeface="Cambria"/>
                <a:cs typeface="Cambria"/>
              </a:rPr>
              <a:t>опытом совместной 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творческой</a:t>
            </a:r>
            <a:r>
              <a:rPr sz="19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mbria"/>
                <a:cs typeface="Cambria"/>
              </a:rPr>
              <a:t>деятельности</a:t>
            </a:r>
            <a:r>
              <a:rPr sz="1900" spc="-5" dirty="0">
                <a:solidFill>
                  <a:srgbClr val="FFFFFF"/>
                </a:solidFill>
                <a:latin typeface="Rockwell"/>
                <a:cs typeface="Rockwell"/>
              </a:rPr>
              <a:t>;</a:t>
            </a:r>
            <a:endParaRPr sz="1900">
              <a:latin typeface="Rockwell"/>
              <a:cs typeface="Rockwell"/>
            </a:endParaRPr>
          </a:p>
          <a:p>
            <a:pPr marL="241300" marR="564515" indent="-2286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900" spc="-5" dirty="0">
                <a:solidFill>
                  <a:srgbClr val="FFFFFF"/>
                </a:solidFill>
                <a:latin typeface="Rockwell"/>
                <a:cs typeface="Rockwell"/>
              </a:rPr>
              <a:t>•</a:t>
            </a:r>
            <a:r>
              <a:rPr sz="1900" spc="-5" dirty="0">
                <a:solidFill>
                  <a:srgbClr val="FFFFFF"/>
                </a:solidFill>
                <a:latin typeface="Cambria"/>
                <a:cs typeface="Cambria"/>
              </a:rPr>
              <a:t>помочь своим </a:t>
            </a:r>
            <a:r>
              <a:rPr sz="1900" spc="-15" dirty="0">
                <a:solidFill>
                  <a:srgbClr val="FFFFFF"/>
                </a:solidFill>
                <a:latin typeface="Cambria"/>
                <a:cs typeface="Cambria"/>
              </a:rPr>
              <a:t>детям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запомнить  стихотворения </a:t>
            </a:r>
            <a:r>
              <a:rPr sz="1900" spc="-5" dirty="0">
                <a:solidFill>
                  <a:srgbClr val="FFFFFF"/>
                </a:solidFill>
                <a:latin typeface="Cambria"/>
                <a:cs typeface="Cambria"/>
              </a:rPr>
              <a:t>о геометрических 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фигурах</a:t>
            </a:r>
            <a:r>
              <a:rPr sz="1900" spc="-10" dirty="0">
                <a:solidFill>
                  <a:srgbClr val="FFFFFF"/>
                </a:solidFill>
                <a:latin typeface="Rockwell"/>
                <a:cs typeface="Rockwell"/>
              </a:rPr>
              <a:t>;</a:t>
            </a:r>
            <a:endParaRPr sz="1900">
              <a:latin typeface="Rockwell"/>
              <a:cs typeface="Rockwell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900" spc="-5" dirty="0">
                <a:solidFill>
                  <a:srgbClr val="FFFFFF"/>
                </a:solidFill>
                <a:latin typeface="Rockwell"/>
                <a:cs typeface="Rockwell"/>
              </a:rPr>
              <a:t>•</a:t>
            </a:r>
            <a:r>
              <a:rPr sz="1900" spc="-5" dirty="0">
                <a:solidFill>
                  <a:srgbClr val="FFFFFF"/>
                </a:solidFill>
                <a:latin typeface="Cambria"/>
                <a:cs typeface="Cambria"/>
              </a:rPr>
              <a:t>обеспечить финансовую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поддержку</a:t>
            </a:r>
            <a:r>
              <a:rPr sz="1900" spc="2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endParaRPr sz="19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приобретении тематических</a:t>
            </a:r>
            <a:r>
              <a:rPr sz="1900" spc="-1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mbria"/>
                <a:cs typeface="Cambria"/>
              </a:rPr>
              <a:t>игр</a:t>
            </a:r>
            <a:r>
              <a:rPr sz="1900" spc="-5" dirty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endParaRPr sz="1900">
              <a:latin typeface="Rockwell"/>
              <a:cs typeface="Rockwel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600335" y="2219198"/>
            <a:ext cx="4538980" cy="2989580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1370"/>
              </a:spcBef>
            </a:pP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Для</a:t>
            </a:r>
            <a:r>
              <a:rPr sz="2400" b="1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воспитателей</a:t>
            </a:r>
            <a:r>
              <a:rPr sz="2400" b="1" spc="-5" dirty="0">
                <a:solidFill>
                  <a:srgbClr val="FFFFFF"/>
                </a:solidFill>
                <a:latin typeface="Rockwell"/>
                <a:cs typeface="Rockwell"/>
              </a:rPr>
              <a:t>:</a:t>
            </a:r>
            <a:endParaRPr sz="2400" dirty="0">
              <a:latin typeface="Rockwell"/>
              <a:cs typeface="Rockwell"/>
            </a:endParaRPr>
          </a:p>
          <a:p>
            <a:pPr marL="241300" indent="-22860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Rockwell"/>
                <a:cs typeface="Rockwell"/>
              </a:rPr>
              <a:t>•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создать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условия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для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реализации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данного</a:t>
            </a:r>
            <a:r>
              <a:rPr sz="1400" spc="1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проекта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;</a:t>
            </a:r>
            <a:endParaRPr sz="1400" dirty="0">
              <a:latin typeface="Rockwell"/>
              <a:cs typeface="Rockwell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Rockwell"/>
                <a:cs typeface="Rockwell"/>
              </a:rPr>
              <a:t>•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обеспечить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группу </a:t>
            </a:r>
            <a:r>
              <a:rPr sz="1400" spc="-10" dirty="0">
                <a:solidFill>
                  <a:srgbClr val="FFFFFF"/>
                </a:solidFill>
                <a:latin typeface="Cambria"/>
                <a:cs typeface="Cambria"/>
              </a:rPr>
              <a:t>необходимым</a:t>
            </a:r>
            <a:r>
              <a:rPr sz="14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mbria"/>
                <a:cs typeface="Cambria"/>
              </a:rPr>
              <a:t>оборудованием</a:t>
            </a:r>
            <a:r>
              <a:rPr sz="1400" spc="-10" dirty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endParaRPr sz="1400" dirty="0">
              <a:latin typeface="Rockwell"/>
              <a:cs typeface="Rockwell"/>
            </a:endParaRPr>
          </a:p>
          <a:p>
            <a:pPr marL="241300" indent="-228600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Участники проекта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: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дети </a:t>
            </a:r>
            <a:r>
              <a:rPr sz="1400" spc="-10" dirty="0">
                <a:solidFill>
                  <a:srgbClr val="FFFFFF"/>
                </a:solidFill>
                <a:latin typeface="Cambria"/>
                <a:cs typeface="Cambria"/>
              </a:rPr>
              <a:t>подготовительной</a:t>
            </a:r>
            <a:r>
              <a:rPr sz="14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группы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,</a:t>
            </a:r>
            <a:endParaRPr sz="1400" dirty="0">
              <a:latin typeface="Rockwell"/>
              <a:cs typeface="Rockwell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FFFFFF"/>
                </a:solidFill>
                <a:latin typeface="Cambria"/>
                <a:cs typeface="Cambria"/>
              </a:rPr>
              <a:t>родители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воспитанников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,</a:t>
            </a:r>
            <a:r>
              <a:rPr sz="1400" spc="-9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воспитатели</a:t>
            </a:r>
            <a:r>
              <a:rPr sz="1400" dirty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endParaRPr sz="1400" dirty="0">
              <a:latin typeface="Rockwell"/>
              <a:cs typeface="Rockwell"/>
            </a:endParaRPr>
          </a:p>
          <a:p>
            <a:pPr marL="241300" marR="943610" indent="-2286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Вид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проекта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: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краткосрочный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,</a:t>
            </a:r>
            <a:r>
              <a:rPr sz="1400" spc="-26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групповой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, 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информационно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-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творческий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endParaRPr sz="1400" dirty="0">
              <a:latin typeface="Rockwell"/>
              <a:cs typeface="Rockwell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Продолжительность </a:t>
            </a: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проекта</a:t>
            </a:r>
            <a:r>
              <a:rPr sz="1400" dirty="0">
                <a:solidFill>
                  <a:srgbClr val="FFFFFF"/>
                </a:solidFill>
                <a:latin typeface="Rockwell"/>
                <a:cs typeface="Rockwell"/>
              </a:rPr>
              <a:t>: 2</a:t>
            </a:r>
            <a:r>
              <a:rPr sz="1400" spc="-12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mbria"/>
                <a:cs typeface="Cambria"/>
              </a:rPr>
              <a:t>недели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endParaRPr sz="1400" dirty="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4667" y="2004060"/>
            <a:ext cx="2863596" cy="801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77923" y="2388107"/>
            <a:ext cx="2455164" cy="801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55575" marR="5080" indent="-143510">
              <a:lnSpc>
                <a:spcPts val="3020"/>
              </a:lnSpc>
              <a:spcBef>
                <a:spcPts val="480"/>
              </a:spcBef>
            </a:pPr>
            <a:r>
              <a:rPr spc="-5" dirty="0"/>
              <a:t>СТРУКТУРА  ПРОЕКТА:</a:t>
            </a:r>
          </a:p>
        </p:txBody>
      </p:sp>
      <p:sp>
        <p:nvSpPr>
          <p:cNvPr id="5" name="object 5"/>
          <p:cNvSpPr/>
          <p:nvPr/>
        </p:nvSpPr>
        <p:spPr>
          <a:xfrm>
            <a:off x="5817108" y="987552"/>
            <a:ext cx="4279392" cy="50551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66316" y="2950464"/>
            <a:ext cx="472440" cy="440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70532" y="2948939"/>
            <a:ext cx="2045208" cy="4404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4044" y="3304032"/>
            <a:ext cx="1479804" cy="4404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75916" y="3304032"/>
            <a:ext cx="586740" cy="4404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1676" y="3304032"/>
            <a:ext cx="1193291" cy="4404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15511" y="3304032"/>
            <a:ext cx="352043" cy="4404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48100" y="3304032"/>
            <a:ext cx="819912" cy="4404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4608" y="3532632"/>
            <a:ext cx="1264919" cy="4404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01595" y="3532632"/>
            <a:ext cx="352044" cy="4404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34183" y="3532632"/>
            <a:ext cx="800100" cy="4404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66060" y="3534155"/>
            <a:ext cx="358139" cy="4404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55976" y="3532632"/>
            <a:ext cx="1078991" cy="4404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17035" y="3532632"/>
            <a:ext cx="970788" cy="4404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19600" y="3534155"/>
            <a:ext cx="356615" cy="4404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02892" y="3761232"/>
            <a:ext cx="1427988" cy="4404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14472" y="3761232"/>
            <a:ext cx="909827" cy="44043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56076" y="3762755"/>
            <a:ext cx="323088" cy="4404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35380" y="4117847"/>
            <a:ext cx="1373124" cy="44043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90572" y="4117847"/>
            <a:ext cx="1581912" cy="44043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54552" y="4117847"/>
            <a:ext cx="477012" cy="44043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12108" y="4117847"/>
            <a:ext cx="679703" cy="44043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23588" y="4119371"/>
            <a:ext cx="323088" cy="4404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76883" y="4472940"/>
            <a:ext cx="1373124" cy="44043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32076" y="4472940"/>
            <a:ext cx="598932" cy="44043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62783" y="4474464"/>
            <a:ext cx="355092" cy="44043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49651" y="4472940"/>
            <a:ext cx="1021079" cy="44043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02508" y="4474464"/>
            <a:ext cx="356615" cy="4404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90900" y="4472940"/>
            <a:ext cx="1414272" cy="44043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53183" y="4701540"/>
            <a:ext cx="573024" cy="44043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57983" y="4703064"/>
            <a:ext cx="356616" cy="4404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46376" y="4701540"/>
            <a:ext cx="1274064" cy="44043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02508" y="4701540"/>
            <a:ext cx="573024" cy="44043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07308" y="4703064"/>
            <a:ext cx="323088" cy="4404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11224" y="5056632"/>
            <a:ext cx="1682495" cy="44043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75788" y="5056632"/>
            <a:ext cx="1455419" cy="44043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62984" y="5058155"/>
            <a:ext cx="355091" cy="44043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91639" y="5285232"/>
            <a:ext cx="1670304" cy="44043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45535" y="5285232"/>
            <a:ext cx="891539" cy="44043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68852" y="5286755"/>
            <a:ext cx="323088" cy="4404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089761" y="2872166"/>
            <a:ext cx="3586479" cy="271843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802005">
              <a:lnSpc>
                <a:spcPct val="100000"/>
              </a:lnSpc>
              <a:spcBef>
                <a:spcPts val="1100"/>
              </a:spcBef>
            </a:pPr>
            <a:r>
              <a:rPr sz="1500" b="1" dirty="0">
                <a:solidFill>
                  <a:srgbClr val="FFFFFF"/>
                </a:solidFill>
                <a:latin typeface="Rockwell"/>
                <a:cs typeface="Rockwell"/>
              </a:rPr>
              <a:t>1.</a:t>
            </a:r>
            <a:r>
              <a:rPr sz="1500" b="1" spc="-22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b="1" spc="-15" dirty="0">
                <a:solidFill>
                  <a:srgbClr val="FFFFFF"/>
                </a:solidFill>
                <a:latin typeface="Cambria"/>
                <a:cs typeface="Cambria"/>
              </a:rPr>
              <a:t>Подготовительный</a:t>
            </a:r>
            <a:endParaRPr sz="1500">
              <a:latin typeface="Cambria"/>
              <a:cs typeface="Cambria"/>
            </a:endParaRPr>
          </a:p>
          <a:p>
            <a:pPr marL="90170" marR="67310" indent="-16510" algn="ctr">
              <a:lnSpc>
                <a:spcPct val="100000"/>
              </a:lnSpc>
              <a:spcBef>
                <a:spcPts val="1000"/>
              </a:spcBef>
            </a:pPr>
            <a:r>
              <a:rPr sz="1500" spc="-20" dirty="0">
                <a:solidFill>
                  <a:srgbClr val="FFFFFF"/>
                </a:solidFill>
                <a:latin typeface="Cambria"/>
                <a:cs typeface="Cambria"/>
              </a:rPr>
              <a:t>Консультация </a:t>
            </a:r>
            <a:r>
              <a:rPr sz="1500" spc="0" dirty="0">
                <a:solidFill>
                  <a:srgbClr val="FFFFFF"/>
                </a:solidFill>
                <a:latin typeface="Cambria"/>
                <a:cs typeface="Cambria"/>
              </a:rPr>
              <a:t>для </a:t>
            </a:r>
            <a:r>
              <a:rPr sz="1500" spc="-10" dirty="0">
                <a:solidFill>
                  <a:srgbClr val="FFFFFF"/>
                </a:solidFill>
                <a:latin typeface="Cambria"/>
                <a:cs typeface="Cambria"/>
              </a:rPr>
              <a:t>родителей </a:t>
            </a: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с </a:t>
            </a: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целью  знакомства </a:t>
            </a: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с </a:t>
            </a: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темой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, </a:t>
            </a:r>
            <a:r>
              <a:rPr sz="1500" spc="-10" dirty="0">
                <a:solidFill>
                  <a:srgbClr val="FFFFFF"/>
                </a:solidFill>
                <a:latin typeface="Cambria"/>
                <a:cs typeface="Cambria"/>
              </a:rPr>
              <a:t>задачами </a:t>
            </a: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проекта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,  </a:t>
            </a:r>
            <a:r>
              <a:rPr sz="1500" spc="-10" dirty="0">
                <a:solidFill>
                  <a:srgbClr val="FFFFFF"/>
                </a:solidFill>
                <a:latin typeface="Cambria"/>
                <a:cs typeface="Cambria"/>
              </a:rPr>
              <a:t>содержанием</a:t>
            </a:r>
            <a:r>
              <a:rPr sz="15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работы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endParaRPr sz="1500">
              <a:latin typeface="Rockwell"/>
              <a:cs typeface="Rockwell"/>
            </a:endParaRPr>
          </a:p>
          <a:p>
            <a:pPr marL="170815">
              <a:lnSpc>
                <a:spcPct val="100000"/>
              </a:lnSpc>
              <a:spcBef>
                <a:spcPts val="1005"/>
              </a:spcBef>
            </a:pP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Разучивание </a:t>
            </a:r>
            <a:r>
              <a:rPr sz="1500" spc="-10" dirty="0">
                <a:solidFill>
                  <a:srgbClr val="FFFFFF"/>
                </a:solidFill>
                <a:latin typeface="Cambria"/>
                <a:cs typeface="Cambria"/>
              </a:rPr>
              <a:t>стихотворений </a:t>
            </a: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по</a:t>
            </a:r>
            <a:r>
              <a:rPr sz="1500" spc="1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теме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endParaRPr sz="1500">
              <a:latin typeface="Rockwell"/>
              <a:cs typeface="Rockwell"/>
            </a:endParaRPr>
          </a:p>
          <a:p>
            <a:pPr marL="12065" marR="5080" algn="ctr">
              <a:lnSpc>
                <a:spcPct val="100000"/>
              </a:lnSpc>
              <a:spcBef>
                <a:spcPts val="1000"/>
              </a:spcBef>
            </a:pP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Разучивание физ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. </a:t>
            </a: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минуток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,</a:t>
            </a:r>
            <a:r>
              <a:rPr sz="1500" spc="-19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mbria"/>
                <a:cs typeface="Cambria"/>
              </a:rPr>
              <a:t>пальчиковых  </a:t>
            </a: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игр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, </a:t>
            </a:r>
            <a:r>
              <a:rPr sz="1500" spc="-10" dirty="0">
                <a:solidFill>
                  <a:srgbClr val="FFFFFF"/>
                </a:solidFill>
                <a:latin typeface="Cambria"/>
                <a:cs typeface="Cambria"/>
              </a:rPr>
              <a:t>подвижных</a:t>
            </a:r>
            <a:r>
              <a:rPr sz="1500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игр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endParaRPr sz="1500">
              <a:latin typeface="Rockwell"/>
              <a:cs typeface="Rockwell"/>
            </a:endParaRPr>
          </a:p>
          <a:p>
            <a:pPr marL="447040" marR="423545" algn="ctr">
              <a:lnSpc>
                <a:spcPct val="100000"/>
              </a:lnSpc>
              <a:spcBef>
                <a:spcPts val="994"/>
              </a:spcBef>
            </a:pP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Рассматривание иллюстраций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,  </a:t>
            </a: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геометрических</a:t>
            </a:r>
            <a:r>
              <a:rPr sz="15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картин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endParaRPr sz="15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6027" y="278891"/>
            <a:ext cx="3810000" cy="801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3460" y="662940"/>
            <a:ext cx="3755136" cy="801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51660" y="1046988"/>
            <a:ext cx="2075688" cy="801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8260" y="1431036"/>
            <a:ext cx="3142488" cy="801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9075" y="1815083"/>
            <a:ext cx="3677412" cy="801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92174" y="365505"/>
            <a:ext cx="3225800" cy="19881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0005" marR="5080" indent="-27940">
              <a:lnSpc>
                <a:spcPts val="3020"/>
              </a:lnSpc>
              <a:spcBef>
                <a:spcPts val="480"/>
              </a:spcBef>
            </a:pPr>
            <a:r>
              <a:rPr spc="-5" dirty="0"/>
              <a:t>2.</a:t>
            </a:r>
            <a:r>
              <a:rPr spc="-85" dirty="0"/>
              <a:t> </a:t>
            </a:r>
            <a:r>
              <a:rPr spc="-10" dirty="0"/>
              <a:t>СОВМЕСТНАЯ  </a:t>
            </a:r>
            <a:r>
              <a:rPr spc="-5" dirty="0"/>
              <a:t>ДЕЯТЕЛЬНОСТЬ</a:t>
            </a:r>
          </a:p>
          <a:p>
            <a:pPr marL="15240" marR="6985" indent="1905" algn="ctr">
              <a:lnSpc>
                <a:spcPts val="3020"/>
              </a:lnSpc>
              <a:spcBef>
                <a:spcPts val="10"/>
              </a:spcBef>
            </a:pPr>
            <a:r>
              <a:rPr spc="-5" dirty="0"/>
              <a:t>ДЕТЕЙ,  </a:t>
            </a:r>
            <a:r>
              <a:rPr spc="-10" dirty="0"/>
              <a:t>РОДИТЕЛЕЙ,  ВОСП</a:t>
            </a:r>
            <a:r>
              <a:rPr spc="-15" dirty="0"/>
              <a:t>И</a:t>
            </a:r>
            <a:r>
              <a:rPr spc="-10" dirty="0"/>
              <a:t>ТАТЕЛ</a:t>
            </a:r>
            <a:r>
              <a:rPr dirty="0"/>
              <a:t>Е</a:t>
            </a:r>
            <a:r>
              <a:rPr spc="-5" dirty="0"/>
              <a:t>Й</a:t>
            </a:r>
          </a:p>
        </p:txBody>
      </p:sp>
      <p:sp>
        <p:nvSpPr>
          <p:cNvPr id="8" name="object 8"/>
          <p:cNvSpPr/>
          <p:nvPr/>
        </p:nvSpPr>
        <p:spPr>
          <a:xfrm>
            <a:off x="5077967" y="964691"/>
            <a:ext cx="6190488" cy="44714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9263" y="2718816"/>
            <a:ext cx="1309115" cy="4389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60448" y="2718816"/>
            <a:ext cx="729995" cy="4389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9464" y="2718816"/>
            <a:ext cx="477012" cy="4389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27020" y="2718816"/>
            <a:ext cx="1830324" cy="4389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73807" y="2947416"/>
            <a:ext cx="1078992" cy="4389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79904" y="3304032"/>
            <a:ext cx="1068323" cy="4389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7655" y="3659123"/>
            <a:ext cx="1810512" cy="4389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51760" y="3659123"/>
            <a:ext cx="467868" cy="4389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8648" y="3659123"/>
            <a:ext cx="1670303" cy="4389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14016" y="3887723"/>
            <a:ext cx="800100" cy="4389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45207" y="4242815"/>
            <a:ext cx="1536192" cy="4389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20139" y="4599432"/>
            <a:ext cx="896111" cy="4389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96795" y="4599432"/>
            <a:ext cx="839724" cy="4389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68295" y="4600955"/>
            <a:ext cx="449580" cy="4389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49651" y="4599432"/>
            <a:ext cx="594360" cy="4389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21507" y="4599432"/>
            <a:ext cx="995171" cy="43891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48455" y="4600955"/>
            <a:ext cx="541020" cy="43891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21252" y="4599432"/>
            <a:ext cx="585215" cy="43891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1832" y="4828032"/>
            <a:ext cx="950976" cy="43891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73351" y="4828032"/>
            <a:ext cx="1331976" cy="43891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37104" y="4829555"/>
            <a:ext cx="542544" cy="43891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11423" y="4828032"/>
            <a:ext cx="594360" cy="4389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84803" y="4828032"/>
            <a:ext cx="1170431" cy="43891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87011" y="4829555"/>
            <a:ext cx="448056" cy="43891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66216" y="5056632"/>
            <a:ext cx="1264920" cy="43891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13204" y="5056632"/>
            <a:ext cx="848868" cy="43891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93848" y="5058155"/>
            <a:ext cx="358139" cy="43891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83764" y="5056632"/>
            <a:ext cx="1066800" cy="43891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82340" y="5058155"/>
            <a:ext cx="358139" cy="43891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72255" y="5056632"/>
            <a:ext cx="937260" cy="43891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91584" y="5056632"/>
            <a:ext cx="368808" cy="43891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81100" y="5285232"/>
            <a:ext cx="1670304" cy="4389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34995" y="5285232"/>
            <a:ext cx="984504" cy="43891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51276" y="5286755"/>
            <a:ext cx="356615" cy="43891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39667" y="5285232"/>
            <a:ext cx="858012" cy="43891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78223" y="5285232"/>
            <a:ext cx="367284" cy="43891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41932" y="5513832"/>
            <a:ext cx="1476756" cy="43891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02279" y="5513832"/>
            <a:ext cx="827532" cy="43891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61588" y="5515355"/>
            <a:ext cx="323088" cy="43891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055014" y="2767965"/>
            <a:ext cx="3517900" cy="3049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Интеграция темы </a:t>
            </a: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по</a:t>
            </a:r>
            <a:r>
              <a:rPr sz="1500" spc="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образовательным</a:t>
            </a:r>
            <a:endParaRPr sz="1500">
              <a:latin typeface="Cambria"/>
              <a:cs typeface="Cambria"/>
            </a:endParaRPr>
          </a:p>
          <a:p>
            <a:pPr marR="9525" algn="ctr">
              <a:lnSpc>
                <a:spcPct val="100000"/>
              </a:lnSpc>
            </a:pPr>
            <a:r>
              <a:rPr sz="1500" spc="-10" dirty="0">
                <a:solidFill>
                  <a:srgbClr val="FFFFFF"/>
                </a:solidFill>
                <a:latin typeface="Cambria"/>
                <a:cs typeface="Cambria"/>
              </a:rPr>
              <a:t>областям</a:t>
            </a:r>
            <a:endParaRPr sz="1500">
              <a:latin typeface="Cambria"/>
              <a:cs typeface="Cambria"/>
            </a:endParaRPr>
          </a:p>
          <a:p>
            <a:pPr marR="8890" algn="ctr">
              <a:lnSpc>
                <a:spcPct val="100000"/>
              </a:lnSpc>
              <a:spcBef>
                <a:spcPts val="1010"/>
              </a:spcBef>
            </a:pPr>
            <a:r>
              <a:rPr sz="1500" i="1" spc="-5" dirty="0">
                <a:solidFill>
                  <a:srgbClr val="FFFFFF"/>
                </a:solidFill>
                <a:latin typeface="Cambria"/>
                <a:cs typeface="Cambria"/>
              </a:rPr>
              <a:t>Познание</a:t>
            </a:r>
            <a:endParaRPr sz="1500">
              <a:latin typeface="Cambria"/>
              <a:cs typeface="Cambria"/>
            </a:endParaRPr>
          </a:p>
          <a:p>
            <a:pPr marL="128270" marR="137160" algn="ctr">
              <a:lnSpc>
                <a:spcPct val="100000"/>
              </a:lnSpc>
              <a:spcBef>
                <a:spcPts val="994"/>
              </a:spcBef>
            </a:pPr>
            <a:r>
              <a:rPr sz="1500" spc="-10" dirty="0">
                <a:solidFill>
                  <a:srgbClr val="FFFFFF"/>
                </a:solidFill>
                <a:latin typeface="Cambria"/>
                <a:cs typeface="Cambria"/>
              </a:rPr>
              <a:t>Конструирование </a:t>
            </a: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из </a:t>
            </a: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геометрических  фигур</a:t>
            </a:r>
            <a:endParaRPr sz="1500">
              <a:latin typeface="Cambria"/>
              <a:cs typeface="Cambria"/>
            </a:endParaRPr>
          </a:p>
          <a:p>
            <a:pPr marL="1115695">
              <a:lnSpc>
                <a:spcPct val="100000"/>
              </a:lnSpc>
              <a:spcBef>
                <a:spcPts val="994"/>
              </a:spcBef>
            </a:pPr>
            <a:r>
              <a:rPr sz="1500" i="1" spc="-10" dirty="0">
                <a:solidFill>
                  <a:srgbClr val="FFFFFF"/>
                </a:solidFill>
                <a:latin typeface="Cambria"/>
                <a:cs typeface="Cambria"/>
              </a:rPr>
              <a:t>Коммуникация</a:t>
            </a:r>
            <a:endParaRPr sz="1500">
              <a:latin typeface="Cambria"/>
              <a:cs typeface="Cambria"/>
            </a:endParaRPr>
          </a:p>
          <a:p>
            <a:pPr marL="190500">
              <a:lnSpc>
                <a:spcPct val="100000"/>
              </a:lnSpc>
              <a:spcBef>
                <a:spcPts val="1010"/>
              </a:spcBef>
            </a:pP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Чтение сказок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: </a:t>
            </a:r>
            <a:r>
              <a:rPr sz="1500" spc="-15" dirty="0">
                <a:solidFill>
                  <a:srgbClr val="FFFFFF"/>
                </a:solidFill>
                <a:latin typeface="Rockwell"/>
                <a:cs typeface="Rockwell"/>
              </a:rPr>
              <a:t>«</a:t>
            </a:r>
            <a:r>
              <a:rPr sz="1500" spc="-15" dirty="0">
                <a:solidFill>
                  <a:srgbClr val="FFFFFF"/>
                </a:solidFill>
                <a:latin typeface="Cambria"/>
                <a:cs typeface="Cambria"/>
              </a:rPr>
              <a:t>Три </a:t>
            </a: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медведя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»,</a:t>
            </a:r>
            <a:r>
              <a:rPr sz="1500" spc="-13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«</a:t>
            </a: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Два</a:t>
            </a:r>
            <a:endParaRPr sz="1500">
              <a:latin typeface="Cambria"/>
              <a:cs typeface="Cambria"/>
            </a:endParaRPr>
          </a:p>
          <a:p>
            <a:pPr marL="12700" marR="5080" algn="ctr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жадных </a:t>
            </a: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медвежонка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», </a:t>
            </a:r>
            <a:r>
              <a:rPr sz="1500" spc="-15" dirty="0">
                <a:solidFill>
                  <a:srgbClr val="FFFFFF"/>
                </a:solidFill>
                <a:latin typeface="Rockwell"/>
                <a:cs typeface="Rockwell"/>
              </a:rPr>
              <a:t>«</a:t>
            </a:r>
            <a:r>
              <a:rPr sz="1500" spc="-15" dirty="0">
                <a:solidFill>
                  <a:srgbClr val="FFFFFF"/>
                </a:solidFill>
                <a:latin typeface="Cambria"/>
                <a:cs typeface="Cambria"/>
              </a:rPr>
              <a:t>Три</a:t>
            </a:r>
            <a:r>
              <a:rPr sz="15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поросенка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»,  </a:t>
            </a: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заучивание </a:t>
            </a:r>
            <a:r>
              <a:rPr sz="1500" spc="-10" dirty="0">
                <a:solidFill>
                  <a:srgbClr val="FFFFFF"/>
                </a:solidFill>
                <a:latin typeface="Cambria"/>
                <a:cs typeface="Cambria"/>
              </a:rPr>
              <a:t>стихов</a:t>
            </a:r>
            <a:r>
              <a:rPr sz="1500" spc="-10" dirty="0">
                <a:solidFill>
                  <a:srgbClr val="FFFFFF"/>
                </a:solidFill>
                <a:latin typeface="Rockwell"/>
                <a:cs typeface="Rockwell"/>
              </a:rPr>
              <a:t>, </a:t>
            </a: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считалок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, </a:t>
            </a: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загадок </a:t>
            </a: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о  </a:t>
            </a: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геометрических фигурах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, </a:t>
            </a:r>
            <a:r>
              <a:rPr sz="1500" spc="-10" dirty="0">
                <a:solidFill>
                  <a:srgbClr val="FFFFFF"/>
                </a:solidFill>
                <a:latin typeface="Cambria"/>
                <a:cs typeface="Cambria"/>
              </a:rPr>
              <a:t>задачи</a:t>
            </a:r>
            <a:r>
              <a:rPr sz="15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endParaRPr sz="1500">
              <a:latin typeface="Cambria"/>
              <a:cs typeface="Cambria"/>
            </a:endParaRPr>
          </a:p>
          <a:p>
            <a:pPr marR="9525" algn="ctr">
              <a:lnSpc>
                <a:spcPct val="100000"/>
              </a:lnSpc>
            </a:pPr>
            <a:r>
              <a:rPr sz="1500" spc="-10" dirty="0">
                <a:solidFill>
                  <a:srgbClr val="FFFFFF"/>
                </a:solidFill>
                <a:latin typeface="Cambria"/>
                <a:cs typeface="Cambria"/>
              </a:rPr>
              <a:t>стихотворной</a:t>
            </a:r>
            <a:r>
              <a:rPr sz="15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форме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endParaRPr sz="15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1496" y="851916"/>
            <a:ext cx="3334512" cy="801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1183" y="1235963"/>
            <a:ext cx="3755136" cy="801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9383" y="1620011"/>
            <a:ext cx="2075688" cy="801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95983" y="2004060"/>
            <a:ext cx="3142488" cy="801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5839" y="2388107"/>
            <a:ext cx="3797808" cy="801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11681" y="938529"/>
            <a:ext cx="3341370" cy="19881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97790" marR="86995" indent="210185">
              <a:lnSpc>
                <a:spcPts val="3020"/>
              </a:lnSpc>
              <a:spcBef>
                <a:spcPts val="480"/>
              </a:spcBef>
            </a:pPr>
            <a:r>
              <a:rPr spc="-10" dirty="0"/>
              <a:t>СОВМЕСТНАЯ  </a:t>
            </a:r>
            <a:r>
              <a:rPr spc="-5" dirty="0"/>
              <a:t>ДЕЯТЕЛЬН</a:t>
            </a:r>
            <a:r>
              <a:rPr spc="-20" dirty="0"/>
              <a:t>О</a:t>
            </a:r>
            <a:r>
              <a:rPr spc="-5" dirty="0"/>
              <a:t>С</a:t>
            </a:r>
            <a:r>
              <a:rPr spc="-15" dirty="0"/>
              <a:t>Т</a:t>
            </a:r>
            <a:r>
              <a:rPr spc="-5" dirty="0"/>
              <a:t>Ь</a:t>
            </a:r>
          </a:p>
          <a:p>
            <a:pPr marL="12700" marR="5080" indent="3175" algn="ctr">
              <a:lnSpc>
                <a:spcPts val="3020"/>
              </a:lnSpc>
              <a:spcBef>
                <a:spcPts val="10"/>
              </a:spcBef>
            </a:pPr>
            <a:r>
              <a:rPr spc="-5" dirty="0"/>
              <a:t>ДЕТЕЙ,  </a:t>
            </a:r>
            <a:r>
              <a:rPr spc="-10" dirty="0"/>
              <a:t>РОДИТЕЛЕЙ,  ВОСП</a:t>
            </a:r>
            <a:r>
              <a:rPr spc="-15" dirty="0"/>
              <a:t>И</a:t>
            </a:r>
            <a:r>
              <a:rPr spc="-10" dirty="0"/>
              <a:t>ТАТЕЛ</a:t>
            </a:r>
            <a:r>
              <a:rPr dirty="0"/>
              <a:t>Е</a:t>
            </a:r>
            <a:r>
              <a:rPr spc="-5" dirty="0"/>
              <a:t>Й:</a:t>
            </a:r>
          </a:p>
        </p:txBody>
      </p:sp>
      <p:sp>
        <p:nvSpPr>
          <p:cNvPr id="8" name="object 8"/>
          <p:cNvSpPr/>
          <p:nvPr/>
        </p:nvSpPr>
        <p:spPr>
          <a:xfrm>
            <a:off x="5817108" y="900683"/>
            <a:ext cx="5094732" cy="45049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8695" y="2970276"/>
            <a:ext cx="969263" cy="4404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05455" y="2970276"/>
            <a:ext cx="1519428" cy="4404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6967" y="3371088"/>
            <a:ext cx="803148" cy="4404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69136" y="3372611"/>
            <a:ext cx="359663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60575" y="3371088"/>
            <a:ext cx="1013460" cy="4404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56104" y="3371088"/>
            <a:ext cx="1235964" cy="4404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23844" y="3372611"/>
            <a:ext cx="448055" cy="4404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03676" y="3371088"/>
            <a:ext cx="1392936" cy="4404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6403" y="3646932"/>
            <a:ext cx="359664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7844" y="3645408"/>
            <a:ext cx="1671827" cy="4404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93264" y="3645408"/>
            <a:ext cx="943356" cy="4404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68395" y="3646932"/>
            <a:ext cx="534923" cy="4404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35096" y="3645408"/>
            <a:ext cx="829055" cy="44043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46220" y="3645408"/>
            <a:ext cx="658368" cy="4404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36364" y="3646932"/>
            <a:ext cx="446532" cy="44043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90244" y="3919728"/>
            <a:ext cx="670559" cy="44043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41348" y="3921252"/>
            <a:ext cx="359663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32788" y="3919728"/>
            <a:ext cx="758951" cy="44043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72283" y="3919728"/>
            <a:ext cx="381000" cy="44043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32304" y="3919728"/>
            <a:ext cx="943356" cy="4404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07435" y="3921252"/>
            <a:ext cx="445008" cy="44043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84220" y="3919728"/>
            <a:ext cx="1309115" cy="44043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6027" y="4194047"/>
            <a:ext cx="1463040" cy="44043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32660" y="4194047"/>
            <a:ext cx="716280" cy="44043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27960" y="4195571"/>
            <a:ext cx="359663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19400" y="4194047"/>
            <a:ext cx="1014984" cy="44043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13403" y="4194047"/>
            <a:ext cx="477012" cy="44043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70959" y="4194047"/>
            <a:ext cx="763524" cy="44043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15028" y="4194047"/>
            <a:ext cx="381000" cy="44043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31391" y="4468367"/>
            <a:ext cx="827532" cy="44043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90700" y="4469891"/>
            <a:ext cx="539495" cy="44043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61972" y="4468367"/>
            <a:ext cx="778763" cy="44043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21279" y="4468367"/>
            <a:ext cx="381000" cy="44043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81300" y="4468367"/>
            <a:ext cx="827531" cy="44043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40608" y="4469891"/>
            <a:ext cx="448056" cy="44043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20440" y="4468367"/>
            <a:ext cx="1030224" cy="44043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72311" y="4742688"/>
            <a:ext cx="1258824" cy="44043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13204" y="4742688"/>
            <a:ext cx="745236" cy="44043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40507" y="4742688"/>
            <a:ext cx="473963" cy="44043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95016" y="4742688"/>
            <a:ext cx="777240" cy="44043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51276" y="4742688"/>
            <a:ext cx="1458468" cy="44043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85444" y="5017008"/>
            <a:ext cx="800100" cy="44043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17319" y="5018532"/>
            <a:ext cx="355092" cy="44043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04188" y="5017008"/>
            <a:ext cx="1034796" cy="44043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70760" y="5018532"/>
            <a:ext cx="335280" cy="440436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37816" y="5017008"/>
            <a:ext cx="1010411" cy="44043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30295" y="5017008"/>
            <a:ext cx="716280" cy="44043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78352" y="5018532"/>
            <a:ext cx="448055" cy="44043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58184" y="5017008"/>
            <a:ext cx="1007363" cy="44043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497323" y="5018532"/>
            <a:ext cx="448055" cy="4404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12976" y="5292852"/>
            <a:ext cx="359663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804416" y="5291328"/>
            <a:ext cx="787907" cy="44043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24100" y="5292852"/>
            <a:ext cx="539495" cy="44043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595372" y="5291328"/>
            <a:ext cx="996696" cy="44043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371088" y="5291328"/>
            <a:ext cx="551688" cy="44043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654552" y="5292852"/>
            <a:ext cx="414527" cy="44043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998321" y="3020390"/>
            <a:ext cx="3784600" cy="257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5825">
              <a:lnSpc>
                <a:spcPct val="100000"/>
              </a:lnSpc>
              <a:spcBef>
                <a:spcPts val="100"/>
              </a:spcBef>
            </a:pPr>
            <a:r>
              <a:rPr sz="1500" i="1" spc="-5" dirty="0">
                <a:solidFill>
                  <a:srgbClr val="FFFFFF"/>
                </a:solidFill>
                <a:latin typeface="Cambria"/>
                <a:cs typeface="Cambria"/>
              </a:rPr>
              <a:t>Игровая</a:t>
            </a:r>
            <a:r>
              <a:rPr sz="1500" i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i="1" spc="-5" dirty="0">
                <a:solidFill>
                  <a:srgbClr val="FFFFFF"/>
                </a:solidFill>
                <a:latin typeface="Cambria"/>
                <a:cs typeface="Cambria"/>
              </a:rPr>
              <a:t>деятельность</a:t>
            </a:r>
            <a:endParaRPr sz="1500">
              <a:latin typeface="Cambria"/>
              <a:cs typeface="Cambria"/>
            </a:endParaRPr>
          </a:p>
          <a:p>
            <a:pPr marL="13970">
              <a:lnSpc>
                <a:spcPct val="100000"/>
              </a:lnSpc>
              <a:spcBef>
                <a:spcPts val="1360"/>
              </a:spcBef>
            </a:pP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Набор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«</a:t>
            </a: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Палочки </a:t>
            </a: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Кюизенера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»,</a:t>
            </a:r>
            <a:r>
              <a:rPr sz="1500" spc="-3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головоломка</a:t>
            </a:r>
            <a:endParaRPr sz="1500">
              <a:latin typeface="Cambria"/>
              <a:cs typeface="Cambria"/>
            </a:endParaRPr>
          </a:p>
          <a:p>
            <a:pPr marL="73660" marR="66675" algn="ctr">
              <a:lnSpc>
                <a:spcPct val="120000"/>
              </a:lnSpc>
            </a:pP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«</a:t>
            </a: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геометрические фигуры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», «</a:t>
            </a: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Сложи узор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»,  </a:t>
            </a:r>
            <a:r>
              <a:rPr sz="1500" spc="-10" dirty="0">
                <a:solidFill>
                  <a:srgbClr val="FFFFFF"/>
                </a:solidFill>
                <a:latin typeface="Cambria"/>
                <a:cs typeface="Cambria"/>
              </a:rPr>
              <a:t>лото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«</a:t>
            </a: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цвета </a:t>
            </a: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и </a:t>
            </a: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фигуры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», </a:t>
            </a: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настольные  развивающие </a:t>
            </a: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игры </a:t>
            </a:r>
            <a:r>
              <a:rPr sz="1500" spc="-10" dirty="0">
                <a:solidFill>
                  <a:srgbClr val="FFFFFF"/>
                </a:solidFill>
                <a:latin typeface="Rockwell"/>
                <a:cs typeface="Rockwell"/>
              </a:rPr>
              <a:t>«</a:t>
            </a:r>
            <a:r>
              <a:rPr sz="1500" spc="-10" dirty="0">
                <a:solidFill>
                  <a:srgbClr val="FFFFFF"/>
                </a:solidFill>
                <a:latin typeface="Cambria"/>
                <a:cs typeface="Cambria"/>
              </a:rPr>
              <a:t>Подбери </a:t>
            </a: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по </a:t>
            </a: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цвету</a:t>
            </a:r>
            <a:r>
              <a:rPr sz="1500" spc="2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endParaRPr sz="1500">
              <a:latin typeface="Cambria"/>
              <a:cs typeface="Cambria"/>
            </a:endParaRPr>
          </a:p>
          <a:p>
            <a:pPr marL="12700" marR="5080" indent="-16510" algn="ctr">
              <a:lnSpc>
                <a:spcPct val="120000"/>
              </a:lnSpc>
            </a:pP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форме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»,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«</a:t>
            </a: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Цвета и </a:t>
            </a: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форма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». </a:t>
            </a: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Решение  логических </a:t>
            </a:r>
            <a:r>
              <a:rPr sz="1500" spc="-10" dirty="0">
                <a:solidFill>
                  <a:srgbClr val="FFFFFF"/>
                </a:solidFill>
                <a:latin typeface="Cambria"/>
                <a:cs typeface="Cambria"/>
              </a:rPr>
              <a:t>задач </a:t>
            </a: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на поиск недостающих  </a:t>
            </a: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фигур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, </a:t>
            </a: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сюжетно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-</a:t>
            </a: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ролевые </a:t>
            </a: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игры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:</a:t>
            </a:r>
            <a:r>
              <a:rPr sz="1500" spc="-19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«</a:t>
            </a: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Магазин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»,</a:t>
            </a:r>
            <a:endParaRPr sz="1500">
              <a:latin typeface="Rockwell"/>
              <a:cs typeface="Rockwell"/>
            </a:endParaRPr>
          </a:p>
          <a:p>
            <a:pPr marR="6985" algn="ctr">
              <a:lnSpc>
                <a:spcPct val="100000"/>
              </a:lnSpc>
              <a:spcBef>
                <a:spcPts val="360"/>
              </a:spcBef>
            </a:pP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«</a:t>
            </a:r>
            <a:r>
              <a:rPr sz="1500" spc="-5" dirty="0">
                <a:solidFill>
                  <a:srgbClr val="FFFFFF"/>
                </a:solidFill>
                <a:latin typeface="Cambria"/>
                <a:cs typeface="Cambria"/>
              </a:rPr>
              <a:t>Почта</a:t>
            </a:r>
            <a:r>
              <a:rPr sz="1500" spc="-5" dirty="0">
                <a:solidFill>
                  <a:srgbClr val="FFFFFF"/>
                </a:solidFill>
                <a:latin typeface="Rockwell"/>
                <a:cs typeface="Rockwell"/>
              </a:rPr>
              <a:t>», 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«</a:t>
            </a: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Детский</a:t>
            </a:r>
            <a:r>
              <a:rPr sz="1500" spc="-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сад</a:t>
            </a:r>
            <a:r>
              <a:rPr sz="1500" dirty="0">
                <a:solidFill>
                  <a:srgbClr val="FFFFFF"/>
                </a:solidFill>
                <a:latin typeface="Rockwell"/>
                <a:cs typeface="Rockwell"/>
              </a:rPr>
              <a:t>».</a:t>
            </a:r>
            <a:endParaRPr sz="15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19" y="2394204"/>
            <a:ext cx="1789176" cy="691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07920" y="2397251"/>
            <a:ext cx="525780" cy="691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20825" y="2479675"/>
            <a:ext cx="1504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mbria"/>
                <a:cs typeface="Cambria"/>
              </a:rPr>
              <a:t>Здоровье</a:t>
            </a:r>
            <a:r>
              <a:rPr sz="2400" b="1" spc="-5" dirty="0">
                <a:latin typeface="Rockwell"/>
                <a:cs typeface="Rockwell"/>
              </a:rPr>
              <a:t>: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1916" y="2919983"/>
            <a:ext cx="417576" cy="541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9847" y="2897123"/>
            <a:ext cx="1716024" cy="579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96311" y="2897123"/>
            <a:ext cx="463295" cy="5791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73095" y="2898648"/>
            <a:ext cx="472440" cy="5791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95016" y="2897123"/>
            <a:ext cx="1633728" cy="5791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36135" y="2897123"/>
            <a:ext cx="1367027" cy="5791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52644" y="2898648"/>
            <a:ext cx="547115" cy="5791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1916" y="3412235"/>
            <a:ext cx="417576" cy="5410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9847" y="3389376"/>
            <a:ext cx="1449324" cy="5791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28088" y="3389376"/>
            <a:ext cx="501395" cy="5791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41448" y="3389376"/>
            <a:ext cx="1299972" cy="5791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53384" y="3389376"/>
            <a:ext cx="740663" cy="5791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43528" y="3390900"/>
            <a:ext cx="425196" cy="5791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92530" y="2965831"/>
            <a:ext cx="4533900" cy="8235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Знакомство с </a:t>
            </a:r>
            <a:r>
              <a:rPr sz="2000" dirty="0">
                <a:solidFill>
                  <a:srgbClr val="FFFFFF"/>
                </a:solidFill>
                <a:latin typeface="Rockwell"/>
                <a:cs typeface="Rockwell"/>
              </a:rPr>
              <a:t>«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правилами</a:t>
            </a:r>
            <a:r>
              <a:rPr sz="20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чистюли</a:t>
            </a:r>
            <a:r>
              <a:rPr sz="2000" dirty="0">
                <a:solidFill>
                  <a:srgbClr val="FFFFFF"/>
                </a:solidFill>
                <a:latin typeface="Rockwell"/>
                <a:cs typeface="Rockwell"/>
              </a:rPr>
              <a:t>».</a:t>
            </a:r>
            <a:endParaRPr sz="2000">
              <a:latin typeface="Rockwell"/>
              <a:cs typeface="Rockwell"/>
            </a:endParaRPr>
          </a:p>
          <a:p>
            <a:pPr marL="241300" indent="-228600">
              <a:lnSpc>
                <a:spcPct val="100000"/>
              </a:lnSpc>
              <a:spcBef>
                <a:spcPts val="14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Полезная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и 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вредная</a:t>
            </a:r>
            <a:r>
              <a:rPr sz="2000" spc="1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еда</a:t>
            </a:r>
            <a:r>
              <a:rPr sz="2000" spc="-5" dirty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297167" y="2394204"/>
            <a:ext cx="2414016" cy="6918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93607" y="2397251"/>
            <a:ext cx="525779" cy="6918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09715" y="2919983"/>
            <a:ext cx="417576" cy="54102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27647" y="2897123"/>
            <a:ext cx="1129283" cy="5791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06411" y="2898648"/>
            <a:ext cx="589788" cy="57912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45680" y="2897123"/>
            <a:ext cx="1339596" cy="57912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94192" y="2897123"/>
            <a:ext cx="1588007" cy="57912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692640" y="2897123"/>
            <a:ext cx="591311" cy="5791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995916" y="2897123"/>
            <a:ext cx="1176527" cy="57912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821923" y="2898648"/>
            <a:ext cx="472440" cy="57912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09715" y="3412235"/>
            <a:ext cx="417576" cy="5410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27647" y="3389376"/>
            <a:ext cx="1129283" cy="5791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06411" y="3390900"/>
            <a:ext cx="589788" cy="5791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45680" y="3389376"/>
            <a:ext cx="1184148" cy="57911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40268" y="3390900"/>
            <a:ext cx="440435" cy="57911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94192" y="3389376"/>
            <a:ext cx="1426463" cy="57911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470135" y="3390900"/>
            <a:ext cx="630935" cy="57911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750552" y="3389376"/>
            <a:ext cx="486155" cy="57911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947147" y="3389376"/>
            <a:ext cx="1389888" cy="57911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27647" y="3755135"/>
            <a:ext cx="1450848" cy="57911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7976" y="3756659"/>
            <a:ext cx="463296" cy="57911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40752" y="3755135"/>
            <a:ext cx="2241804" cy="57911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27647" y="4120896"/>
            <a:ext cx="1933955" cy="57911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11083" y="4122420"/>
            <a:ext cx="425196" cy="57911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09715" y="4637532"/>
            <a:ext cx="417576" cy="5410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27647" y="4614671"/>
            <a:ext cx="1129283" cy="5791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68895" y="4614671"/>
            <a:ext cx="486155" cy="57911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67016" y="4614671"/>
            <a:ext cx="1435607" cy="57911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510016" y="4614671"/>
            <a:ext cx="1588007" cy="5791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809988" y="4614671"/>
            <a:ext cx="483107" cy="57911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27647" y="4980432"/>
            <a:ext cx="2054352" cy="57912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95488" y="4980432"/>
            <a:ext cx="1680972" cy="57912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425940" y="4981955"/>
            <a:ext cx="467868" cy="57911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543288" y="4980432"/>
            <a:ext cx="624840" cy="57912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878568" y="4980432"/>
            <a:ext cx="1030224" cy="57912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558271" y="4981955"/>
            <a:ext cx="425196" cy="57911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251828" y="2335488"/>
            <a:ext cx="4912995" cy="304546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1235"/>
              </a:spcBef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Безопасность</a:t>
            </a:r>
            <a:r>
              <a:rPr sz="2400" b="1" spc="-5" dirty="0">
                <a:solidFill>
                  <a:srgbClr val="FFFFFF"/>
                </a:solidFill>
                <a:latin typeface="Rockwell"/>
                <a:cs typeface="Rockwell"/>
              </a:rPr>
              <a:t>:</a:t>
            </a:r>
            <a:endParaRPr sz="2400">
              <a:latin typeface="Rockwell"/>
              <a:cs typeface="Rockwell"/>
            </a:endParaRPr>
          </a:p>
          <a:p>
            <a:pPr marL="241300" indent="-228600">
              <a:lnSpc>
                <a:spcPct val="100000"/>
              </a:lnSpc>
              <a:spcBef>
                <a:spcPts val="95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Беседа</a:t>
            </a:r>
            <a:r>
              <a:rPr sz="2000" spc="-5" dirty="0">
                <a:solidFill>
                  <a:srgbClr val="FFFFFF"/>
                </a:solidFill>
                <a:latin typeface="Rockwell"/>
                <a:cs typeface="Rockwell"/>
              </a:rPr>
              <a:t>: </a:t>
            </a:r>
            <a:r>
              <a:rPr sz="2000" dirty="0">
                <a:solidFill>
                  <a:srgbClr val="FFFFFF"/>
                </a:solidFill>
                <a:latin typeface="Rockwell"/>
                <a:cs typeface="Rockwell"/>
              </a:rPr>
              <a:t>«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Правила 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поведения за</a:t>
            </a:r>
            <a:r>
              <a:rPr sz="20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столом</a:t>
            </a:r>
            <a:r>
              <a:rPr sz="2000" dirty="0">
                <a:solidFill>
                  <a:srgbClr val="FFFFFF"/>
                </a:solidFill>
                <a:latin typeface="Rockwell"/>
                <a:cs typeface="Rockwell"/>
              </a:rPr>
              <a:t>»</a:t>
            </a:r>
            <a:endParaRPr sz="2000">
              <a:latin typeface="Rockwell"/>
              <a:cs typeface="Rockwell"/>
            </a:endParaRPr>
          </a:p>
          <a:p>
            <a:pPr marL="241300" indent="-228600">
              <a:lnSpc>
                <a:spcPct val="100000"/>
              </a:lnSpc>
              <a:spcBef>
                <a:spcPts val="14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Беседа</a:t>
            </a:r>
            <a:r>
              <a:rPr sz="2000" spc="-5" dirty="0">
                <a:solidFill>
                  <a:srgbClr val="FFFFFF"/>
                </a:solidFill>
                <a:latin typeface="Rockwell"/>
                <a:cs typeface="Rockwell"/>
              </a:rPr>
              <a:t>: </a:t>
            </a:r>
            <a:r>
              <a:rPr sz="2000" dirty="0">
                <a:solidFill>
                  <a:srgbClr val="FFFFFF"/>
                </a:solidFill>
                <a:latin typeface="Rockwell"/>
                <a:cs typeface="Rockwell"/>
              </a:rPr>
              <a:t>«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Опасно </a:t>
            </a:r>
            <a:r>
              <a:rPr sz="2000" dirty="0">
                <a:solidFill>
                  <a:srgbClr val="FFFFFF"/>
                </a:solidFill>
                <a:latin typeface="Rockwell"/>
                <a:cs typeface="Rockwell"/>
              </a:rPr>
              <a:t>-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неопасно</a:t>
            </a:r>
            <a:r>
              <a:rPr sz="2000" dirty="0">
                <a:solidFill>
                  <a:srgbClr val="FFFFFF"/>
                </a:solidFill>
                <a:latin typeface="Rockwell"/>
                <a:cs typeface="Rockwell"/>
              </a:rPr>
              <a:t>» (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о</a:t>
            </a:r>
            <a:r>
              <a:rPr sz="2000" spc="-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бытовых</a:t>
            </a:r>
            <a:endParaRPr sz="2000">
              <a:latin typeface="Cambria"/>
              <a:cs typeface="Cambria"/>
            </a:endParaRPr>
          </a:p>
          <a:p>
            <a:pPr marL="241300" marR="1558925">
              <a:lnSpc>
                <a:spcPct val="12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приборах</a:t>
            </a:r>
            <a:r>
              <a:rPr sz="2000" dirty="0">
                <a:solidFill>
                  <a:srgbClr val="FFFFFF"/>
                </a:solidFill>
                <a:latin typeface="Rockwell"/>
                <a:cs typeface="Rockwell"/>
              </a:rPr>
              <a:t>,</a:t>
            </a:r>
            <a:r>
              <a:rPr sz="2000" spc="-24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рассматривание  иллюстраций</a:t>
            </a:r>
            <a:r>
              <a:rPr sz="2000" dirty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endParaRPr sz="2000">
              <a:latin typeface="Rockwell"/>
              <a:cs typeface="Rockwell"/>
            </a:endParaRPr>
          </a:p>
          <a:p>
            <a:pPr marL="241300" indent="-228600">
              <a:lnSpc>
                <a:spcPct val="100000"/>
              </a:lnSpc>
              <a:spcBef>
                <a:spcPts val="14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Беседа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о правилах 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поведения</a:t>
            </a:r>
            <a:r>
              <a:rPr sz="2000" spc="1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endParaRPr sz="20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общественном 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транспорте</a:t>
            </a:r>
            <a:r>
              <a:rPr sz="2000" spc="-5" dirty="0">
                <a:solidFill>
                  <a:srgbClr val="FFFFFF"/>
                </a:solidFill>
                <a:latin typeface="Rockwell"/>
                <a:cs typeface="Rockwell"/>
              </a:rPr>
              <a:t>, 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на</a:t>
            </a:r>
            <a:r>
              <a:rPr sz="2000" spc="-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mbria"/>
                <a:cs typeface="Cambria"/>
              </a:rPr>
              <a:t>улице</a:t>
            </a:r>
            <a:r>
              <a:rPr sz="2000" spc="-15" dirty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endParaRPr sz="20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077967" y="950975"/>
            <a:ext cx="6190488" cy="4498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400" y="2214552"/>
            <a:ext cx="3735704" cy="1971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ТРУД:</a:t>
            </a:r>
            <a:endParaRPr sz="2800"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Изготовление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альбома</a:t>
            </a:r>
            <a:endParaRPr sz="28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670"/>
              </a:spcBef>
            </a:pPr>
            <a:r>
              <a:rPr sz="2800" spc="-5" dirty="0" smtClean="0">
                <a:solidFill>
                  <a:srgbClr val="FFFFFF"/>
                </a:solidFill>
                <a:latin typeface="Rockwell"/>
                <a:cs typeface="Rockwell"/>
              </a:rPr>
              <a:t>«</a:t>
            </a:r>
            <a:r>
              <a:rPr lang="ru-RU" sz="2800" spc="-5" dirty="0" smtClean="0">
                <a:solidFill>
                  <a:srgbClr val="FFFFFF"/>
                </a:solidFill>
                <a:latin typeface="Cambria"/>
                <a:cs typeface="Rockwell"/>
              </a:rPr>
              <a:t>Королевство</a:t>
            </a:r>
            <a:r>
              <a:rPr sz="2800" spc="85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фигур</a:t>
            </a:r>
            <a:r>
              <a:rPr sz="2800" spc="-10" dirty="0">
                <a:solidFill>
                  <a:srgbClr val="FFFFFF"/>
                </a:solidFill>
                <a:latin typeface="Rockwell"/>
                <a:cs typeface="Rockwell"/>
              </a:rPr>
              <a:t>»</a:t>
            </a:r>
            <a:endParaRPr sz="2800" dirty="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497</Words>
  <Application>Microsoft Office PowerPoint</Application>
  <PresentationFormat>Широкоэкранный</PresentationFormat>
  <Paragraphs>80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Bookman Old Style</vt:lpstr>
      <vt:lpstr>Calibri</vt:lpstr>
      <vt:lpstr>Cambria</vt:lpstr>
      <vt:lpstr>Rockwell</vt:lpstr>
      <vt:lpstr>Times New Roman</vt:lpstr>
      <vt:lpstr>Office Theme</vt:lpstr>
      <vt:lpstr>ПРОЕКТ ПО ФЭМП «я в королевстве фигур»  В ПОДГОТОВИТЕЛЬНОЙ ГРУППЕ ФАНТАЗЁРЫ  </vt:lpstr>
      <vt:lpstr>ЦЕЛЬ ПРОЕКТА:</vt:lpstr>
      <vt:lpstr>ЗАДАЧИ:</vt:lpstr>
      <vt:lpstr>Для родителей:</vt:lpstr>
      <vt:lpstr>СТРУКТУРА  ПРОЕКТА:</vt:lpstr>
      <vt:lpstr>2. СОВМЕСТНАЯ  ДЕЯТЕЛЬНОСТЬ ДЕТЕЙ,  РОДИТЕЛЕЙ,  ВОСПИТАТЕЛЕЙ</vt:lpstr>
      <vt:lpstr>СОВМЕСТНАЯ  ДЕЯТЕЛЬНОСТЬ ДЕТЕЙ,  РОДИТЕЛЕЙ,  ВОСПИТАТЕЛЕЙ:</vt:lpstr>
      <vt:lpstr>Здоровье:</vt:lpstr>
      <vt:lpstr>Презентация PowerPoint</vt:lpstr>
      <vt:lpstr>ХУДОЖЕСТВЕННОЕ ТВОРЧЕСТВО:</vt:lpstr>
      <vt:lpstr>ФИЗИЧЕСКОЕ ВОСПИТАНИЕ:</vt:lpstr>
      <vt:lpstr>ЗАКЛЮЧИТЕЛЬНЫЙ ЭТАП: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Operator</dc:creator>
  <cp:lastModifiedBy>Operator</cp:lastModifiedBy>
  <cp:revision>4</cp:revision>
  <dcterms:created xsi:type="dcterms:W3CDTF">2017-11-06T16:29:51Z</dcterms:created>
  <dcterms:modified xsi:type="dcterms:W3CDTF">2017-11-06T17:37:08Z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2017-11-06T00:00:00Z</vt:filetime>
  </property>
</Properties>
</file>