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75" r:id="rId3"/>
    <p:sldId id="276" r:id="rId4"/>
    <p:sldId id="277" r:id="rId5"/>
    <p:sldId id="27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7C1A943-C576-434E-80C8-65E6611A4A60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EACE980-73F5-4BCA-B442-A9680E0842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8D07E-AF62-4602-B333-4C073E4445B9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EBD77-AF98-4FFD-913D-4B6A31839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4CC23-B2A9-438F-9494-EE1295943B11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F3612-62EA-4386-8D5E-0543CC6C7E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CC31A994-37FC-4B3D-985C-DAE0062EC62B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BDB9BC70-0569-46D2-B9B3-1C29720F25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F0105AF7-F1D3-487E-8A5F-39D9480CD893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C36D286-7E35-49F1-8D2B-FFF1809923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CC89C-41E4-4F8E-87BD-D2FC86A0F2C8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FA97B-F5C7-4740-A703-A95F9A2103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386A26-3029-4876-AA91-B5F3D98E9A9B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3C0CD-0492-40DA-9583-9EF00243ED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C71C4E6-B024-4DA4-BBC6-D9B50D22A80A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DD791D6-FBCD-47C6-80E2-9A8AE75E3E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3B95BA-2F8A-4ACD-8DB6-867AFA3C0FC9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EA70E-E3DE-4556-8436-BE2804ED7C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910D6BC-E05D-4D44-871F-15379E603529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5BC7EAB-59B6-4C74-AA53-30FFA507B8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E16F74B-BFF4-4CF7-A19E-3FD58C4CE6EE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E74D30E-305A-4992-8CA3-1509793EC0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8814BC-7F5F-44D0-AC42-C78F516FCECF}" type="datetimeFigureOut">
              <a:rPr lang="ru-RU" smtClean="0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8EB12E-81D9-4990-90F5-D535FDB22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0" y="1571625"/>
            <a:ext cx="5715000" cy="1222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на проценты</a:t>
            </a:r>
            <a:endParaRPr lang="ru-RU" sz="4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4929188"/>
            <a:ext cx="8458200" cy="1328737"/>
          </a:xfrm>
        </p:spPr>
        <p:txBody>
          <a:bodyPr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Кидалова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Лариса Леонидовна, 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ЦО №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47, г.Иркутск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8196" name="TextBox 21"/>
          <p:cNvSpPr txBox="1">
            <a:spLocks noChangeArrowheads="1"/>
          </p:cNvSpPr>
          <p:nvPr/>
        </p:nvSpPr>
        <p:spPr bwMode="auto">
          <a:xfrm>
            <a:off x="2428875" y="2643188"/>
            <a:ext cx="4643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(для учащихся 6-11 классов)</a:t>
            </a:r>
          </a:p>
        </p:txBody>
      </p:sp>
      <p:pic>
        <p:nvPicPr>
          <p:cNvPr id="7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214313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География учебник 9 класс украина - Только новые учебн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4286250"/>
            <a:ext cx="178593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6791325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7625" y="1554163"/>
            <a:ext cx="5133975" cy="13033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№5. Сплав содержит 10 кг олова и 15 кг цинка. Каково процентное содержание олова и цинка в сплаве?</a:t>
            </a: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76429">
            <a:off x="650645" y="2024372"/>
            <a:ext cx="3068664" cy="230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4143375" y="2571750"/>
            <a:ext cx="45958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Процентное содержание вещества в сплаве - это часть, которую составляет вес данного вещества от веса всего сплава.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1)10 + 15 = 25 (кг) - сплав;</a:t>
            </a:r>
            <a:b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2) 10/25 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100% = 40% - процентное содержание олова в сплаве;</a:t>
            </a:r>
            <a:b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3) 15/25 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100% = 60% - процентное содержание цинка в сплаве.</a:t>
            </a:r>
            <a:endParaRPr lang="ru-RU" sz="20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500688" y="5857875"/>
            <a:ext cx="2838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40%, 60%. </a:t>
            </a:r>
          </a:p>
        </p:txBody>
      </p:sp>
      <p:pic>
        <p:nvPicPr>
          <p:cNvPr id="17416" name="Picture 2" descr="Знак Процента - Стоковые фотографии, иллюстрации, векторная графика и видео - iStock - iStock 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28575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7450" y="14287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Animated Mathematics Clip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5286375"/>
            <a:ext cx="1406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46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6434138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14750" y="1285875"/>
            <a:ext cx="5186363" cy="1374775"/>
          </a:xfrm>
        </p:spPr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№6.  Имеется 2 сплава, в одном из которых, содержится 40%, а в другом 20% серебра. Сколько кг второго сплава нужно добавить к 20 кг первого, чтобы после сплавления вместе получить сплав, содержащий 32% серебра?</a:t>
            </a:r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016183">
            <a:off x="399749" y="2208278"/>
            <a:ext cx="28400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643313" y="2928938"/>
            <a:ext cx="5000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Решение:  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Пусть к 20 кг первого сплава нужно добавить х кг второго сплава. Тогда получим (20 + х) кг нового сплава. </a:t>
            </a:r>
            <a:endParaRPr lang="en-US" sz="200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20 кг первого сплава содержится 0,4 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20 = 8 (кг) серебра, в х кг второго сплава содержится 0,2х кг серебра, а в (20+х) кг нового сплава содержится 0,32 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(20+х) кг серебра. Составим уравнение:  8 + 0,2х = 0,32 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(20 +х);   х = 13 1/3. </a:t>
            </a:r>
            <a:endParaRPr lang="ru-RU" sz="20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14438" y="5929313"/>
            <a:ext cx="77152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    13 1/3 кг </a:t>
            </a:r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второго сплава нужно добавить к 20 кг первого, чтобы получить сплав, содержащий 32% серебра.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14287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8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85750"/>
            <a:ext cx="6434137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71813" y="1554163"/>
            <a:ext cx="5919787" cy="1160462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№7.  К 15 л 10%-ного раствора соли добавили 5%-ный раствор соли и получили 8%-ный раствор. Какое количество литров 5%-ного раствора добавили?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3714750" y="3071813"/>
            <a:ext cx="51673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Пусть добавили х л 5%-ного раствора соли. Тогда нового раствора стало (15 + х) л, в котором содержаться 0,8 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(15 + х) л соли. В 15 л 10%-ного раствора содержится 15 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0,1 = 1,5 (л) соли, в х л 5%-ного раствора содержится 0,05х (л) соли.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Составим уравнение:   </a:t>
            </a:r>
          </a:p>
          <a:p>
            <a:pPr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1,5 + 0,05х = 0,08 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(15 + х);   х = 10.</a:t>
            </a:r>
            <a:endParaRPr lang="ru-RU" sz="20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75" y="5715000"/>
            <a:ext cx="4591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добавили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л</a:t>
            </a:r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5%-ного раствора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12" name="Picture 8" descr="Free Chemistry Clip Art by Phillip Mart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314909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14287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51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63627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43313" y="1554163"/>
            <a:ext cx="5348287" cy="12319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№8.   Вклад, вложенный в сбербанк два года назад, достиг суммы, равной 13125 руб. Каков был первоначальный вклад при 25% годовых?</a:t>
            </a:r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619512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4572000" y="3143250"/>
            <a:ext cx="42148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Если а (рублей) – размер первоначального вклада, то в конце первого года вклад составит 1,25а а в конце второго года размер вклада составит 1,25 *1,25а. Решая уравнение 1,25* 1,25а=13125, находим а=8400.</a:t>
            </a:r>
            <a:endParaRPr lang="ru-RU" sz="20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214938" y="5429250"/>
            <a:ext cx="2525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8400 руб. </a:t>
            </a:r>
          </a:p>
        </p:txBody>
      </p:sp>
      <p:pic>
        <p:nvPicPr>
          <p:cNvPr id="8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14287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Animated Mathematics C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49507"/>
            <a:ext cx="1500198" cy="152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53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6291262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9000" y="1554163"/>
            <a:ext cx="5562600" cy="1303337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№9. В феврале цена на нефть увеличилась на 12% по сравнению с январской. В марте цена нефти упала на 25%. На сколько процентов мартовская цена изменилась  по сравнению с январской?</a:t>
            </a: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33500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3929063" y="2928938"/>
            <a:ext cx="4857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Если х – январская цена нефти, то февральская цена нефти равна  (1 +0,01*12)х = 1,12х. Чтобы вычислить мартовскую цену у на нефть, следует умножить февральскую цену 1,12х на (1-0,01*25)=0,75, т.е. у=0,75 1,12х=0,84х , мартовская цена отличается от январской на (0,84х)/х100 –100=84-100= -16(%), т.е. цена упала на 16 % </a:t>
            </a:r>
            <a:endParaRPr lang="ru-RU" sz="20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6250" y="6000750"/>
            <a:ext cx="400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цена упала на 16%. </a:t>
            </a:r>
          </a:p>
        </p:txBody>
      </p:sp>
      <p:pic>
        <p:nvPicPr>
          <p:cNvPr id="8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14287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557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63627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86125" y="1554163"/>
            <a:ext cx="5705475" cy="1160462"/>
          </a:xfrm>
        </p:spPr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По дороге идут два туриста. Первый из них делает  шаги  на 10% короче и в то же время на 10% чаще, чем второй. Кто из туристов идет быстрее и почему?</a:t>
            </a: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4572000" y="3071813"/>
            <a:ext cx="40005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 Пусть второй турист делает а шагов, каждый из которых равен в, тогда ав это длина пройденного пути. А первый турист тогда прошел 1,1*а*0,9*в=0,99*ав, </a:t>
            </a:r>
          </a:p>
          <a:p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что меньше ав.</a:t>
            </a:r>
            <a:endParaRPr lang="ru-RU" sz="20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29000" y="6000750"/>
            <a:ext cx="5154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Ответ. второй турист идет быстрее</a:t>
            </a:r>
            <a:r>
              <a:rPr lang="ru-RU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7" name="Picture 7" descr="Заметки для туриста Живите красиво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071810"/>
            <a:ext cx="3661703" cy="292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14287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60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6291262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43250" y="1554163"/>
            <a:ext cx="5848350" cy="20177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.  Кот Матроскин продает молоко через магазин и хочет получать за   него 25 рублей за литр. Магазин удерживает 20% стоимости проданного товара. По какой цене будет продаваться молоко в магазине?</a:t>
            </a: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4786313" y="3429000"/>
            <a:ext cx="3571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 Пусть молоко продает магазин по А руб, тогда после удержания 20% стоимости товара, Матроскину остается 0,8*А=25, откуда А=31, 25 руб.</a:t>
            </a:r>
            <a:endParaRPr lang="ru-RU" sz="20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127" y="1571625"/>
            <a:ext cx="1612324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929188" y="5786438"/>
            <a:ext cx="321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Ответ. 31 руб. 25 коп. </a:t>
            </a:r>
          </a:p>
        </p:txBody>
      </p:sp>
      <p:pic>
        <p:nvPicPr>
          <p:cNvPr id="26633" name="Picture 9" descr="Тривиум: форум информационно-развлекательного портала Зима в Простокваши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71938"/>
            <a:ext cx="3257577" cy="251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7450" y="14287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62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6577012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71813" y="1554163"/>
            <a:ext cx="5919787" cy="1446212"/>
          </a:xfrm>
        </p:spPr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Один покупатель купил 25% имевшегося куска полотна, второй покупатель 30%  остатка, а третий - 40%  нового остатка. Сколько (в процентах) полотна осталось непроданным?</a:t>
            </a: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286250" y="3143250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Пусть полотна было р .  Первый купил 0,25р, осталось </a:t>
            </a:r>
          </a:p>
          <a:p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(1-0,25)р полотна, второй покупатель купил 0,3*0,75р=0,225р, </a:t>
            </a:r>
          </a:p>
          <a:p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осталось 0,75р –0,225р=0,525р, </a:t>
            </a:r>
          </a:p>
          <a:p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третий купил 0,4*0,525р=0,21р, осталось 0,525р-0,21р=0,315р, </a:t>
            </a:r>
          </a:p>
          <a:p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что составляет 31,5% от р.</a:t>
            </a:r>
            <a:endParaRPr lang="ru-RU" sz="20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215063" y="5786438"/>
            <a:ext cx="215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Ответ.  31,5% </a:t>
            </a:r>
          </a:p>
        </p:txBody>
      </p:sp>
      <p:pic>
        <p:nvPicPr>
          <p:cNvPr id="27655" name="Picture 7" descr="Шатель. Ткань шатель. Блог пользователя tumbulot на 7я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357688"/>
            <a:ext cx="2714650" cy="203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Услуга тайный покупатель Тайный покупатель сп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88"/>
            <a:ext cx="2071714" cy="279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7450" y="14287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65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6505575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71750" y="1554163"/>
            <a:ext cx="6419850" cy="123190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В бассейн проведена труба. Вследствие засорения её приток воды уменьшился на 60%. На сколько  процентов  вследствие этого увеличится время, необходимое для заполнения бассейна ?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000372"/>
            <a:ext cx="331844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3929063" y="3071813"/>
            <a:ext cx="5000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Пусть Х – объем воды, который должен поступить за время Т при притоке А в ед времени., т.е. Х=АТ. Так как приток уменьшился на 60%, т.е. стал составлять 0,4А, тогда время стало ТК. Получим АТ=0,4А*КТ, откуда К = 2,5, что составляет 250% от времени, необходимого на заполнение бассейна до засорения, т.е. время увеличилось на 150%.   </a:t>
            </a:r>
            <a:endParaRPr lang="ru-RU" sz="20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57813" y="6000750"/>
            <a:ext cx="2081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Ответ.  150% </a:t>
            </a:r>
          </a:p>
        </p:txBody>
      </p:sp>
      <p:pic>
        <p:nvPicPr>
          <p:cNvPr id="9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14287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678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6505575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7625" y="1554163"/>
            <a:ext cx="5133975" cy="1089025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Как изменится в процентах площадь  прямоугольника,  если его длина увеличится на 30%, а ширина уменьшится на 30%?</a:t>
            </a: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5072063" y="3000375"/>
            <a:ext cx="33575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  АВ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площадь исходного прямоугольника, 1,3*А*0,7*В=0,91АВ – площадь нового прямоугольника, что составляет 91% исходного.</a:t>
            </a:r>
            <a:endParaRPr lang="ru-RU" sz="20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Поэтому, уменьшится  на 9%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86313" y="5572125"/>
            <a:ext cx="3992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Ответ. уменьшится  на 9% </a:t>
            </a:r>
          </a:p>
        </p:txBody>
      </p:sp>
      <p:pic>
        <p:nvPicPr>
          <p:cNvPr id="29703" name="Picture 7" descr="English Exercises: Materials and Shape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214710" cy="180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14287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Animated Mathematics C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038240"/>
            <a:ext cx="1643050" cy="166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70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quarter" idx="1"/>
          </p:nvPr>
        </p:nvSpPr>
        <p:spPr>
          <a:xfrm>
            <a:off x="1857375" y="571500"/>
            <a:ext cx="5500688" cy="2143125"/>
          </a:xfrm>
        </p:spPr>
        <p:txBody>
          <a:bodyPr>
            <a:normAutofit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Проце́нт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(латинское - percent — на сотню) — </a:t>
            </a:r>
          </a:p>
          <a:p>
            <a:pPr algn="ctr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одна сотая часть.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Обозначается знаком «%». </a:t>
            </a:r>
          </a:p>
          <a:p>
            <a:pPr algn="ctr">
              <a:buFont typeface="Wingdings 2" pitchFamily="18" charset="2"/>
              <a:buNone/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Используется для обозначения доли чего-либо по отношению к целому. </a:t>
            </a:r>
          </a:p>
        </p:txBody>
      </p:sp>
      <p:pic>
        <p:nvPicPr>
          <p:cNvPr id="11267" name="Рисунок 3" descr="проце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071813"/>
            <a:ext cx="23463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 descr="перевод процента в десятичную дроб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143250"/>
            <a:ext cx="299243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Продажа M42 переходников и аксессуаров. M42 переходники и аксессуа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57188"/>
            <a:ext cx="113665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e Schools And Use Teachers Rourke - JoBSPapa.c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4071938"/>
            <a:ext cx="30718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42875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6719888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2786063" y="1554163"/>
            <a:ext cx="6205537" cy="1303337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Бригада косарей в первый день скосила половину луга и еще 2 га,  а во второй день 25% оставшейся части и последние 6 га. Найти площадь луга.</a:t>
            </a: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5715000" y="2857500"/>
            <a:ext cx="29289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 6 га составляют 75% или 0,75=3/4 от оставшейся части после 1 дня работы, т.е.6: 0,75=6 га 8+2=10 га  - это половина луга, весь луг 20 га</a:t>
            </a:r>
            <a:endParaRPr lang="ru-RU" sz="20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357938" y="5643563"/>
            <a:ext cx="191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Ответ. 20 га </a:t>
            </a:r>
          </a:p>
        </p:txBody>
      </p:sp>
      <p:pic>
        <p:nvPicPr>
          <p:cNvPr id="30729" name="Picture 9" descr="Утренний покос (Анатолий Ведов) / Проза.ру - национальный сервер современной про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500030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14287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36381">
            <a:off x="2602391" y="1918795"/>
            <a:ext cx="3481387" cy="16827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Спасибо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за внимание!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Sony Ericsson XPERIA ray - Обсуждение - 4P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929063"/>
            <a:ext cx="2338413" cy="288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Кредит всем без предоплаты, Повсеместно, 0руб - объявления авито, сланд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3512" y="285750"/>
            <a:ext cx="2403301" cy="185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0" y="357188"/>
            <a:ext cx="4338638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Происхождение</a:t>
            </a:r>
            <a:endParaRPr lang="ru-RU" sz="3200" b="1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28860" y="1142984"/>
            <a:ext cx="6215106" cy="5357813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Древнем Риме, задолго до существования десятичной системы счисления, вычисления часто производились с помощью дробей, которые были множителями, были кратны 1/100. 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Октавиан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Август взимал налог в размере 1/100 на товары, реализуемые на аукционе, это было известно как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Centesima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Rerum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Venalium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(сотая доля продаваемых вещей).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деноминации валюты в средние века, вычисления с знаменателем 100 стали более привычными, а с конца XV века до начала XVI века, данный метод расчета стал повсеместно использоваться.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XVII веке данная форма вычислений стала стандартом для представления процентных ставок в сотых долях.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России понятие процент впервые ввел Пётр I.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считается, что подобные вычисления начали применяться в Смутное время, как результат первой в мировой истории привязки чеканных монет 1 к 100, когда рубль сначала состоял из 10 гривенников, а позже из 100 копеек.</a:t>
            </a:r>
            <a:endParaRPr lang="ru-RU" sz="1600" dirty="0"/>
          </a:p>
        </p:txBody>
      </p:sp>
      <p:pic>
        <p:nvPicPr>
          <p:cNvPr id="12292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География учебник 9 класс украина - Только новые учебн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202015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перевод обыкновенной дроби в проц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000375"/>
            <a:ext cx="4500562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4429125" y="571500"/>
            <a:ext cx="3286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Чтобы перевести обыкновенную дробь в проценты, нужно сначала превратить её в десятичную дробь.</a:t>
            </a:r>
          </a:p>
        </p:txBody>
      </p:sp>
      <p:pic>
        <p:nvPicPr>
          <p:cNvPr id="13316" name="Рисунок 5" descr="перевод дроби в процен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5000625"/>
            <a:ext cx="40005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1071563" y="2500313"/>
            <a:ext cx="3357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Чтобы перевести десятичную дробь в проценты, нужно дробь умножить на 100 и добавить знак %.</a:t>
            </a:r>
          </a:p>
        </p:txBody>
      </p:sp>
      <p:pic>
        <p:nvPicPr>
          <p:cNvPr id="13318" name="Picture 4" descr="Танцы &quot;ШколаТанцев&quot;JamTown&quot;&quot; - фотограф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85775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Сайт учителя начальных классов Климовой Татьяны Анатольевны &quot; Страница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285750"/>
            <a:ext cx="13938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143125"/>
          <a:ext cx="8429625" cy="2835276"/>
        </p:xfrm>
        <a:graphic>
          <a:graphicData uri="http://schemas.openxmlformats.org/drawingml/2006/table">
            <a:tbl>
              <a:tblPr/>
              <a:tblGrid>
                <a:gridCol w="857250"/>
                <a:gridCol w="674688"/>
                <a:gridCol w="766762"/>
                <a:gridCol w="766763"/>
                <a:gridCol w="766762"/>
                <a:gridCol w="765175"/>
                <a:gridCol w="766763"/>
                <a:gridCol w="766762"/>
                <a:gridCol w="766763"/>
                <a:gridCol w="765175"/>
                <a:gridCol w="766762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Проценты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5%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10%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12,5%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20%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25%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40%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50%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60%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75%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80%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Обыкновенные дроби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Десятичные дроби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0,05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0,01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0,125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0,25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0,4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0,5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0,75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elvetica" charset="-5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elvetica" charset="-52"/>
                          <a:cs typeface="Times New Roman" pitchFamily="18" charset="0"/>
                        </a:rPr>
                        <a:t>0,8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24" name="Рисунок 6" descr="http://festival.1september.ru/articles/610593/f_clip_image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3214688"/>
            <a:ext cx="285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Рисунок 7" descr="http://festival.1september.ru/articles/610593/f_clip_image0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214688"/>
            <a:ext cx="285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6" name="Рисунок 8" descr="http://festival.1september.ru/articles/610593/f_clip_image00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3214688"/>
            <a:ext cx="1651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7" name="Рисунок 9" descr="http://festival.1september.ru/articles/610593/f_clip_image01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3286125"/>
            <a:ext cx="1444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8" name="Рисунок 10" descr="http://festival.1september.ru/articles/610593/f_clip_image01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214688"/>
            <a:ext cx="1651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" name="Рисунок 11" descr="http://festival.1september.ru/articles/610593/f_clip_image01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3286125"/>
            <a:ext cx="142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0" name="Рисунок 12" descr="http://festival.1september.ru/articles/610593/f_clip_image016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50" y="3286125"/>
            <a:ext cx="142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1" name="Рисунок 13" descr="http://festival.1september.ru/articles/610593/f_clip_image018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63" y="3286125"/>
            <a:ext cx="142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2" name="Рисунок 14" descr="http://festival.1september.ru/articles/610593/f_clip_image020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38" y="3286125"/>
            <a:ext cx="142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3" name="Рисунок 15" descr="http://festival.1september.ru/articles/610593/f_clip_image022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86750" y="3286125"/>
            <a:ext cx="142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2" name="Прямоугольник 14"/>
          <p:cNvSpPr>
            <a:spLocks noChangeArrowheads="1"/>
          </p:cNvSpPr>
          <p:nvPr/>
        </p:nvSpPr>
        <p:spPr bwMode="auto">
          <a:xfrm>
            <a:off x="2428875" y="5286375"/>
            <a:ext cx="6500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Franklin Gothic Book" pitchFamily="34" charset="0"/>
              </a:rPr>
              <a:t>Любое число процентов можно выразить десятичной дробью или натуральным числом.</a:t>
            </a:r>
          </a:p>
        </p:txBody>
      </p:sp>
      <p:sp>
        <p:nvSpPr>
          <p:cNvPr id="14383" name="Прямоугольник 15"/>
          <p:cNvSpPr>
            <a:spLocks noChangeArrowheads="1"/>
          </p:cNvSpPr>
          <p:nvPr/>
        </p:nvSpPr>
        <p:spPr bwMode="auto">
          <a:xfrm>
            <a:off x="1428750" y="285750"/>
            <a:ext cx="5429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Franklin Gothic Book" pitchFamily="34" charset="0"/>
              </a:rPr>
              <a:t>В практической жизни полезно знать, связь между простейшими значениями процентов и соответствующими дробями.</a:t>
            </a:r>
          </a:p>
        </p:txBody>
      </p:sp>
      <p:pic>
        <p:nvPicPr>
          <p:cNvPr id="16" name="Picture 2" descr="ИБП Череповец = ВКонтакте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1563" y="5143500"/>
            <a:ext cx="1454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00875" y="28575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2" grpId="0"/>
      <p:bldP spid="143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85750"/>
            <a:ext cx="668655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4500563" y="1357313"/>
            <a:ext cx="42148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№1.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Токарь вытачивал за час 40 деталей. Применив резец из более прочной стали, он стал вытачивать на 10 деталей в час больше. На сколько процентов повысилась производительность труда токаря?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1563" y="3786188"/>
            <a:ext cx="77152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Чтобы решить эту задачу, надо узнать, сколько, процентов составляют 10 деталей от 40. </a:t>
            </a:r>
          </a:p>
          <a:p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Для этого найдем сначала, какую часть составляет число 10 от числа 40. </a:t>
            </a:r>
          </a:p>
          <a:p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Мы знаем, что нужно разделить 10 на 40. Получится 0,25. </a:t>
            </a:r>
          </a:p>
          <a:p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 теперь запишем в процентах – 25%. </a:t>
            </a:r>
          </a:p>
          <a:p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Получаем производительность труда токаря повысилась на 25%.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929313" y="5929313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на 25%</a:t>
            </a:r>
          </a:p>
        </p:txBody>
      </p:sp>
      <p:pic>
        <p:nvPicPr>
          <p:cNvPr id="15366" name="Picture 7" descr="Первый канал. Видео. Столетний тока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85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0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027" grpId="0"/>
      <p:bldP spid="153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142875"/>
            <a:ext cx="6429375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14750" y="1554163"/>
            <a:ext cx="5276850" cy="946150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произойдет с ценой товара, если сначала ее повысить на 25%, а потом понизить на 25%?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43125" y="3714750"/>
            <a:ext cx="63579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 Пусть цена товара х руб, тогда после повышения товар стоит 125% прежней цены, т.е.   1,25х;, а после понижения на 25% , его стоимость составляет 75% или 0, 75 от повышенной цены, т.е. 0,75 *1,25х= 0,9375х, тогда цена товара понизилась на 6, 25 %, т.к. х - 0,9375х = 0,0625х ; 0,0625х/х 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100% = 6,25%</a:t>
            </a:r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Первоначальная цена товара снизилась на 6,25%.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5357813" y="6072188"/>
            <a:ext cx="328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на 6,25%. </a:t>
            </a:r>
          </a:p>
        </p:txBody>
      </p:sp>
      <p:pic>
        <p:nvPicPr>
          <p:cNvPr id="16390" name="Picture 5" descr="Акции и скидки - Ironchamp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928688"/>
            <a:ext cx="24288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7450" y="14287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314" grpId="0"/>
      <p:bldP spid="163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62865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86188" y="1554163"/>
            <a:ext cx="5205412" cy="1374775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№3. Сколько кг белых грибов надо собрать для получения 1 кг сушеных, если при обработке свежих грибов остается 50% их массы, а при сушке остается 10% массы обработанных  грибов?</a:t>
            </a: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357313"/>
            <a:ext cx="25003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4857750" y="3500438"/>
            <a:ext cx="39290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1кг сушеных грибов – это 10% или 0, 01 часть обработанных, т.е. 1 кг : 0,1=10 кг обработанных грибов, что составляет 50% или 0,5 собранных грибов, т.е. 10 кг : 0,05=20 кг</a:t>
            </a:r>
            <a:endParaRPr lang="ru-RU" sz="20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7" descr="В этом году уже шестеро курян отравились грибами - Рамблер-Но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857625"/>
            <a:ext cx="3071812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357938" y="5786438"/>
            <a:ext cx="2060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20 кг </a:t>
            </a:r>
          </a:p>
        </p:txBody>
      </p:sp>
      <p:pic>
        <p:nvPicPr>
          <p:cNvPr id="9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7450" y="0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41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6862763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Решаем задачи на проценты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43313" y="1554163"/>
            <a:ext cx="5348287" cy="14462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№4.  Свежие грибы содержали по массе 90% воды, а сухие 12%. Сколько получится сухих грибов из 22 кг свежих?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4000500" y="2714625"/>
            <a:ext cx="47148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br>
              <a:rPr lang="ru-RU" sz="20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1) 22 </a:t>
            </a:r>
            <a:r>
              <a:rPr lang="ru-RU" sz="2000" baseline="30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0,1 = 2,2 (кг) - грибов по массе в свежих грибах; (0,1 это 10% сухого вещества)</a:t>
            </a:r>
            <a:b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2) 2,2 : 0,88 = 2,5 (кг) - сухих грибов, получаемых из свежих (количество сухого вещества не изменилось, но изменилось его процентное содержание в грибах и теперь 2,2 кг это 88% или 0,88 сухих грибов)</a:t>
            </a:r>
            <a:endParaRPr lang="ru-RU" sz="2000" b="1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215063" y="5929313"/>
            <a:ext cx="2105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2,5 кг. </a:t>
            </a:r>
          </a:p>
        </p:txBody>
      </p:sp>
      <p:pic>
        <p:nvPicPr>
          <p:cNvPr id="18442" name="Picture 10" descr="Башкирский мёд - 20 видов грибов в Башки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143125"/>
            <a:ext cx="25304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Кутусе 99лет! :) - Страница 3 - Поздравлялки - Грибы средней поло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4929188"/>
            <a:ext cx="1976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Символические проценты уже доступны - Недвижимость в северных регион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7450" y="142875"/>
            <a:ext cx="1606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438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324</TotalTime>
  <Words>990</Words>
  <Application>Microsoft Office PowerPoint</Application>
  <PresentationFormat>Экран (4:3)</PresentationFormat>
  <Paragraphs>219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Задачи на проценты</vt:lpstr>
      <vt:lpstr>Слайд 2</vt:lpstr>
      <vt:lpstr>Происхождение</vt:lpstr>
      <vt:lpstr>Слайд 4</vt:lpstr>
      <vt:lpstr>Слайд 5</vt:lpstr>
      <vt:lpstr>Решаем задачи на проценты</vt:lpstr>
      <vt:lpstr>Решаем задачи на проценты</vt:lpstr>
      <vt:lpstr>Решаем задачи на проценты</vt:lpstr>
      <vt:lpstr>Решаем задачи на проценты</vt:lpstr>
      <vt:lpstr>Решаем задачи на проценты</vt:lpstr>
      <vt:lpstr>Решаем задачи на проценты</vt:lpstr>
      <vt:lpstr>Решаем задачи на проценты</vt:lpstr>
      <vt:lpstr>Решаем задачи на проценты</vt:lpstr>
      <vt:lpstr>Решаем задачи на проценты</vt:lpstr>
      <vt:lpstr>Решаем задачи на проценты</vt:lpstr>
      <vt:lpstr>Решаем задачи на проценты</vt:lpstr>
      <vt:lpstr>Решаем задачи на проценты</vt:lpstr>
      <vt:lpstr>Решаем задачи на проценты</vt:lpstr>
      <vt:lpstr>Решаем задачи на проценты</vt:lpstr>
      <vt:lpstr>Решаем задачи на проценты</vt:lpstr>
      <vt:lpstr>Спасибо  за внимание!</vt:lpstr>
    </vt:vector>
  </TitlesOfParts>
  <Company>МОУ Ц.О. №47 г. Иркутска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проценты</dc:title>
  <dc:creator>User</dc:creator>
  <cp:lastModifiedBy>User</cp:lastModifiedBy>
  <cp:revision>37</cp:revision>
  <dcterms:created xsi:type="dcterms:W3CDTF">2015-01-27T07:41:59Z</dcterms:created>
  <dcterms:modified xsi:type="dcterms:W3CDTF">2017-12-04T06:27:02Z</dcterms:modified>
</cp:coreProperties>
</file>