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3" r:id="rId6"/>
    <p:sldId id="260" r:id="rId7"/>
    <p:sldId id="261" r:id="rId8"/>
    <p:sldId id="272" r:id="rId9"/>
    <p:sldId id="262" r:id="rId10"/>
    <p:sldId id="264" r:id="rId11"/>
    <p:sldId id="267" r:id="rId12"/>
    <p:sldId id="270" r:id="rId13"/>
    <p:sldId id="268" r:id="rId14"/>
    <p:sldId id="269" r:id="rId15"/>
    <p:sldId id="265" r:id="rId16"/>
    <p:sldId id="266" r:id="rId17"/>
    <p:sldId id="273" r:id="rId18"/>
    <p:sldId id="276" r:id="rId19"/>
    <p:sldId id="277" r:id="rId20"/>
    <p:sldId id="278" r:id="rId21"/>
    <p:sldId id="279" r:id="rId22"/>
    <p:sldId id="290" r:id="rId23"/>
    <p:sldId id="291" r:id="rId24"/>
    <p:sldId id="292" r:id="rId25"/>
    <p:sldId id="280" r:id="rId26"/>
    <p:sldId id="283" r:id="rId27"/>
    <p:sldId id="281" r:id="rId28"/>
    <p:sldId id="293" r:id="rId29"/>
    <p:sldId id="294" r:id="rId30"/>
    <p:sldId id="284" r:id="rId31"/>
    <p:sldId id="285" r:id="rId32"/>
    <p:sldId id="295" r:id="rId33"/>
    <p:sldId id="296" r:id="rId34"/>
    <p:sldId id="297" r:id="rId35"/>
    <p:sldId id="275" r:id="rId36"/>
    <p:sldId id="287" r:id="rId37"/>
    <p:sldId id="289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48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09DE82-E39F-4097-8523-910ED984D2FE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DF34EE-D0AC-4AEB-BB9F-ABC86BD99C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09DE82-E39F-4097-8523-910ED984D2FE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DF34EE-D0AC-4AEB-BB9F-ABC86BD99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09DE82-E39F-4097-8523-910ED984D2FE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DF34EE-D0AC-4AEB-BB9F-ABC86BD99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09DE82-E39F-4097-8523-910ED984D2FE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DF34EE-D0AC-4AEB-BB9F-ABC86BD99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09DE82-E39F-4097-8523-910ED984D2FE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DF34EE-D0AC-4AEB-BB9F-ABC86BD99C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09DE82-E39F-4097-8523-910ED984D2FE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DF34EE-D0AC-4AEB-BB9F-ABC86BD99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09DE82-E39F-4097-8523-910ED984D2FE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DF34EE-D0AC-4AEB-BB9F-ABC86BD99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09DE82-E39F-4097-8523-910ED984D2FE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DF34EE-D0AC-4AEB-BB9F-ABC86BD99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09DE82-E39F-4097-8523-910ED984D2FE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DF34EE-D0AC-4AEB-BB9F-ABC86BD99C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09DE82-E39F-4097-8523-910ED984D2FE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DF34EE-D0AC-4AEB-BB9F-ABC86BD99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09DE82-E39F-4097-8523-910ED984D2FE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DF34EE-D0AC-4AEB-BB9F-ABC86BD99C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509DE82-E39F-4097-8523-910ED984D2FE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8DF34EE-D0AC-4AEB-BB9F-ABC86BD99C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1%80%D0%B5%D1%81%D0%BB%D0%BE" TargetMode="External"/><Relationship Id="rId3" Type="http://schemas.openxmlformats.org/officeDocument/2006/relationships/hyperlink" Target="http://ru.wikipedia.org/wiki/%D0%9B%D0%B0%D1%82%D0%B8%D0%BD%D1%81%D0%BA%D0%B8%D0%B9_%D1%8F%D0%B7%D1%8B%D0%BA" TargetMode="External"/><Relationship Id="rId7" Type="http://schemas.openxmlformats.org/officeDocument/2006/relationships/hyperlink" Target="http://ru.wikipedia.org/wiki/%D0%9A%D1%80%D0%BE%D0%B2%D0%B0%D1%82%D1%8C" TargetMode="External"/><Relationship Id="rId2" Type="http://schemas.openxmlformats.org/officeDocument/2006/relationships/hyperlink" Target="http://ru.wikipedia.org/wiki/%D0%A4%D1%80%D0%B0%D0%BD%D1%86%D1%83%D0%B7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2%D0%B0%D0%B1%D1%83%D1%80%D0%B5%D1%82" TargetMode="External"/><Relationship Id="rId5" Type="http://schemas.openxmlformats.org/officeDocument/2006/relationships/hyperlink" Target="http://ru.wikipedia.org/wiki/%D0%A1%D1%82%D1%83%D0%BB" TargetMode="External"/><Relationship Id="rId10" Type="http://schemas.openxmlformats.org/officeDocument/2006/relationships/hyperlink" Target="http://ru.wikipedia.org/wiki/%D0%A8%D0%BA%D0%B0%D1%84" TargetMode="External"/><Relationship Id="rId4" Type="http://schemas.openxmlformats.org/officeDocument/2006/relationships/hyperlink" Target="http://ru.wikipedia.org/wiki/%D0%A1%D1%82%D0%BE%D0%BB" TargetMode="External"/><Relationship Id="rId9" Type="http://schemas.openxmlformats.org/officeDocument/2006/relationships/hyperlink" Target="http://ru.wikipedia.org/wiki/%D0%94%D0%B8%D0%B2%D0%B0%D0%BD_(%D0%BC%D0%B5%D0%B1%D0%B5%D0%BB%D1%8C)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1357298"/>
            <a:ext cx="4857784" cy="90068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Творческий проект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14546" y="785794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МАОУ </a:t>
            </a:r>
            <a:r>
              <a:rPr lang="ru-RU" sz="2800" b="1" dirty="0" smtClean="0"/>
              <a:t>Центр образования №47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71604" y="3857628"/>
            <a:ext cx="69294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u="sng" dirty="0"/>
              <a:t>Выполнили</a:t>
            </a:r>
            <a:r>
              <a:rPr lang="ru-RU" sz="2400" b="1" i="1" dirty="0"/>
              <a:t>: учащиеся 8А класса </a:t>
            </a:r>
          </a:p>
          <a:p>
            <a:pPr algn="r"/>
            <a:r>
              <a:rPr lang="ru-RU" sz="2400" b="1" i="1" dirty="0" err="1"/>
              <a:t>Викулин</a:t>
            </a:r>
            <a:r>
              <a:rPr lang="ru-RU" sz="2400" b="1" i="1" dirty="0"/>
              <a:t> Антон</a:t>
            </a:r>
          </a:p>
          <a:p>
            <a:pPr algn="r"/>
            <a:r>
              <a:rPr lang="ru-RU" sz="2400" b="1" i="1" dirty="0"/>
              <a:t>Маликов Александр</a:t>
            </a:r>
          </a:p>
          <a:p>
            <a:pPr algn="r"/>
            <a:r>
              <a:rPr lang="ru-RU" sz="2400" b="1" i="1" dirty="0"/>
              <a:t> </a:t>
            </a:r>
          </a:p>
          <a:p>
            <a:pPr algn="r"/>
            <a:r>
              <a:rPr lang="ru-RU" sz="2400" b="1" i="1" u="sng" dirty="0"/>
              <a:t>Руководитель</a:t>
            </a:r>
            <a:r>
              <a:rPr lang="ru-RU" sz="2400" b="1" i="1" dirty="0"/>
              <a:t>: учитель технологии </a:t>
            </a:r>
          </a:p>
          <a:p>
            <a:pPr algn="r"/>
            <a:r>
              <a:rPr lang="ru-RU" sz="2400" b="1" i="1" dirty="0" err="1"/>
              <a:t>Кидалов</a:t>
            </a:r>
            <a:r>
              <a:rPr lang="ru-RU" sz="2400" b="1" i="1" dirty="0"/>
              <a:t> Александр Владимирович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57290" y="2428868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accent5"/>
                </a:solidFill>
              </a:rPr>
              <a:t>посвящается 350-летию города Иркутска</a:t>
            </a:r>
            <a:endParaRPr lang="ru-RU" sz="3600" b="1" i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Русская мебель </a:t>
            </a:r>
            <a:r>
              <a:rPr lang="en-US" dirty="0" smtClean="0"/>
              <a:t>IX</a:t>
            </a:r>
            <a:r>
              <a:rPr lang="ru-RU" dirty="0" smtClean="0"/>
              <a:t> века</a:t>
            </a:r>
            <a:endParaRPr lang="ru-RU" dirty="0"/>
          </a:p>
        </p:txBody>
      </p:sp>
      <p:pic>
        <p:nvPicPr>
          <p:cNvPr id="4" name="Рисунок 3" descr="Русский стол XIX век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307183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усский стол XIX век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643314"/>
            <a:ext cx="350046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Русский стол XIX век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929066"/>
            <a:ext cx="307183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усский стол XIX век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1142984"/>
            <a:ext cx="31921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Горизонтальный свиток 7"/>
          <p:cNvSpPr/>
          <p:nvPr/>
        </p:nvSpPr>
        <p:spPr>
          <a:xfrm>
            <a:off x="3643306" y="1428736"/>
            <a:ext cx="2000264" cy="12858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Столы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Русская мебель </a:t>
            </a:r>
            <a:r>
              <a:rPr lang="en-US" dirty="0" smtClean="0"/>
              <a:t>IX</a:t>
            </a:r>
            <a:r>
              <a:rPr lang="ru-RU" dirty="0" smtClean="0"/>
              <a:t> века</a:t>
            </a:r>
            <a:endParaRPr lang="ru-RU" dirty="0"/>
          </a:p>
        </p:txBody>
      </p:sp>
      <p:pic>
        <p:nvPicPr>
          <p:cNvPr id="12" name="Рисунок 11" descr="Сундук XIX век. Росси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335758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Горизонтальный свиток 7"/>
          <p:cNvSpPr/>
          <p:nvPr/>
        </p:nvSpPr>
        <p:spPr>
          <a:xfrm>
            <a:off x="3643306" y="1428736"/>
            <a:ext cx="2500330" cy="12858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Сундуки</a:t>
            </a:r>
            <a:endParaRPr lang="ru-RU" dirty="0"/>
          </a:p>
        </p:txBody>
      </p:sp>
      <p:pic>
        <p:nvPicPr>
          <p:cNvPr id="13" name="Рисунок 12" descr="Сундук XIX век. Россия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643182"/>
            <a:ext cx="428628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Традиционная русская мебель</a:t>
            </a:r>
            <a:endParaRPr lang="ru-RU" dirty="0"/>
          </a:p>
        </p:txBody>
      </p:sp>
      <p:pic>
        <p:nvPicPr>
          <p:cNvPr id="4" name="Рисунок 3" descr="Шкафчик-поставец. Выговская пустынь. Вторая половина XVIII век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235745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2976" y="5357826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Шкафчик-поставец. Выговская пустынь. Вторая половина XVIII века</a:t>
            </a:r>
            <a:r>
              <a:rPr lang="ru-RU" dirty="0"/>
              <a:t> </a:t>
            </a:r>
          </a:p>
        </p:txBody>
      </p:sp>
      <p:pic>
        <p:nvPicPr>
          <p:cNvPr id="6" name="Рисунок 5" descr="Буфет XIX век. Россия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285860"/>
            <a:ext cx="307183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500826" y="5715016"/>
            <a:ext cx="242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Буфет XIX век. Россия</a:t>
            </a:r>
            <a:r>
              <a:rPr lang="ru-RU" dirty="0"/>
              <a:t>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43306" y="142873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Шкаф XIX век. Россия</a:t>
            </a:r>
            <a:r>
              <a:rPr lang="ru-RU" dirty="0"/>
              <a:t> </a:t>
            </a:r>
          </a:p>
        </p:txBody>
      </p:sp>
      <p:pic>
        <p:nvPicPr>
          <p:cNvPr id="8" name="Рисунок 7" descr="Шкаф XIX век. Россия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9" y="2000240"/>
            <a:ext cx="250033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Русская мебель </a:t>
            </a:r>
            <a:r>
              <a:rPr lang="en-US" dirty="0" smtClean="0"/>
              <a:t>IX</a:t>
            </a:r>
            <a:r>
              <a:rPr lang="ru-RU" dirty="0" smtClean="0"/>
              <a:t> века</a:t>
            </a:r>
            <a:endParaRPr lang="ru-RU" dirty="0"/>
          </a:p>
        </p:txBody>
      </p:sp>
      <p:pic>
        <p:nvPicPr>
          <p:cNvPr id="9" name="Рисунок 8" descr="Русская скамья XIX век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14422"/>
            <a:ext cx="242889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Русский табурет XIX век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929066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Деревянная настольная полка XIX век. Россия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2786058"/>
            <a:ext cx="271464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Русская скамья XIX век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4143380"/>
            <a:ext cx="2643206" cy="214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Горизонтальный свиток 7"/>
          <p:cNvSpPr/>
          <p:nvPr/>
        </p:nvSpPr>
        <p:spPr>
          <a:xfrm>
            <a:off x="3857620" y="1285860"/>
            <a:ext cx="2286016" cy="12858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Скамейки и табуреты</a:t>
            </a:r>
            <a:endParaRPr lang="ru-RU" sz="2400" dirty="0"/>
          </a:p>
        </p:txBody>
      </p:sp>
      <p:pic>
        <p:nvPicPr>
          <p:cNvPr id="13" name="Рисунок 12" descr="Русская скамья XIX век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1214422"/>
            <a:ext cx="2357439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Деревянная подвесная полка XIX век. Росси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286223"/>
            <a:ext cx="3000381" cy="257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Русская мебель </a:t>
            </a:r>
            <a:r>
              <a:rPr lang="en-US" dirty="0" smtClean="0"/>
              <a:t>IX</a:t>
            </a:r>
            <a:r>
              <a:rPr lang="ru-RU" dirty="0" smtClean="0"/>
              <a:t> века</a:t>
            </a:r>
            <a:endParaRPr lang="ru-RU" dirty="0"/>
          </a:p>
        </p:txBody>
      </p:sp>
      <p:pic>
        <p:nvPicPr>
          <p:cNvPr id="7" name="Рисунок 6" descr="Деревянная подвесная полка XIX век. Россия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214422"/>
            <a:ext cx="2286001" cy="378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Деревянная подвесная полка XIX век. Россия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857364"/>
            <a:ext cx="357188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Горизонтальный свиток 7"/>
          <p:cNvSpPr/>
          <p:nvPr/>
        </p:nvSpPr>
        <p:spPr>
          <a:xfrm>
            <a:off x="3643306" y="1428736"/>
            <a:ext cx="2500330" cy="12858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Полки </a:t>
            </a:r>
            <a:endParaRPr lang="ru-RU" dirty="0"/>
          </a:p>
        </p:txBody>
      </p:sp>
      <p:pic>
        <p:nvPicPr>
          <p:cNvPr id="14" name="Рисунок 13" descr="Деревянная подвесная полка XIX век. Россия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4286256"/>
            <a:ext cx="2857505" cy="235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Конструкция обеденной зоны</a:t>
            </a:r>
            <a:endParaRPr lang="ru-RU" b="1" i="1" dirty="0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28728" y="1643050"/>
            <a:ext cx="6907212" cy="4425950"/>
            <a:chOff x="688" y="3475"/>
            <a:chExt cx="10876" cy="6970"/>
          </a:xfrm>
        </p:grpSpPr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4328" y="5917"/>
              <a:ext cx="3597" cy="182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Обеденная зона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Oval 4"/>
            <p:cNvSpPr>
              <a:spLocks noChangeArrowheads="1"/>
            </p:cNvSpPr>
            <p:nvPr/>
          </p:nvSpPr>
          <p:spPr bwMode="auto">
            <a:xfrm>
              <a:off x="3292" y="3475"/>
              <a:ext cx="5667" cy="18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Для гостиной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Oval 5"/>
            <p:cNvSpPr>
              <a:spLocks noChangeArrowheads="1"/>
            </p:cNvSpPr>
            <p:nvPr/>
          </p:nvSpPr>
          <p:spPr bwMode="auto">
            <a:xfrm>
              <a:off x="688" y="6144"/>
              <a:ext cx="3016" cy="18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Для дачи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Oval 6"/>
            <p:cNvSpPr>
              <a:spLocks noChangeArrowheads="1"/>
            </p:cNvSpPr>
            <p:nvPr/>
          </p:nvSpPr>
          <p:spPr bwMode="auto">
            <a:xfrm>
              <a:off x="7281" y="8012"/>
              <a:ext cx="4283" cy="18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Для детского питания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Oval 7"/>
            <p:cNvSpPr>
              <a:spLocks noChangeArrowheads="1"/>
            </p:cNvSpPr>
            <p:nvPr/>
          </p:nvSpPr>
          <p:spPr bwMode="auto">
            <a:xfrm>
              <a:off x="1058" y="8577"/>
              <a:ext cx="5667" cy="18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Для комплекта кухонной мебели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32" name="AutoShape 8"/>
            <p:cNvCxnSpPr>
              <a:cxnSpLocks noChangeShapeType="1"/>
            </p:cNvCxnSpPr>
            <p:nvPr/>
          </p:nvCxnSpPr>
          <p:spPr bwMode="auto">
            <a:xfrm flipV="1">
              <a:off x="6010" y="5343"/>
              <a:ext cx="0" cy="57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3" name="AutoShape 9"/>
            <p:cNvCxnSpPr>
              <a:cxnSpLocks noChangeShapeType="1"/>
            </p:cNvCxnSpPr>
            <p:nvPr/>
          </p:nvCxnSpPr>
          <p:spPr bwMode="auto">
            <a:xfrm flipH="1">
              <a:off x="4038" y="7741"/>
              <a:ext cx="1972" cy="836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4" name="AutoShape 10"/>
            <p:cNvCxnSpPr>
              <a:cxnSpLocks noChangeShapeType="1"/>
            </p:cNvCxnSpPr>
            <p:nvPr/>
          </p:nvCxnSpPr>
          <p:spPr bwMode="auto">
            <a:xfrm>
              <a:off x="6725" y="7741"/>
              <a:ext cx="945" cy="523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5" name="AutoShape 11"/>
            <p:cNvCxnSpPr>
              <a:cxnSpLocks noChangeShapeType="1"/>
            </p:cNvCxnSpPr>
            <p:nvPr/>
          </p:nvCxnSpPr>
          <p:spPr bwMode="auto">
            <a:xfrm flipH="1">
              <a:off x="3704" y="6762"/>
              <a:ext cx="624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498080" cy="15001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Определение дизайнерской задачи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2076" name="Group 28"/>
          <p:cNvGrpSpPr>
            <a:grpSpLocks/>
          </p:cNvGrpSpPr>
          <p:nvPr/>
        </p:nvGrpSpPr>
        <p:grpSpPr bwMode="auto">
          <a:xfrm>
            <a:off x="1643042" y="1643050"/>
            <a:ext cx="6797675" cy="4348162"/>
            <a:chOff x="688" y="9472"/>
            <a:chExt cx="10704" cy="6848"/>
          </a:xfrm>
        </p:grpSpPr>
        <p:sp>
          <p:nvSpPr>
            <p:cNvPr id="2077" name="Oval 29"/>
            <p:cNvSpPr>
              <a:spLocks noChangeArrowheads="1"/>
            </p:cNvSpPr>
            <p:nvPr/>
          </p:nvSpPr>
          <p:spPr bwMode="auto">
            <a:xfrm>
              <a:off x="3520" y="11392"/>
              <a:ext cx="4992" cy="19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Материалы для изготовления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8" name="Oval 30"/>
            <p:cNvSpPr>
              <a:spLocks noChangeArrowheads="1"/>
            </p:cNvSpPr>
            <p:nvPr/>
          </p:nvSpPr>
          <p:spPr bwMode="auto">
            <a:xfrm>
              <a:off x="4464" y="14016"/>
              <a:ext cx="4048" cy="230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Натуральная природная древесина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9" name="Oval 31"/>
            <p:cNvSpPr>
              <a:spLocks noChangeArrowheads="1"/>
            </p:cNvSpPr>
            <p:nvPr/>
          </p:nvSpPr>
          <p:spPr bwMode="auto">
            <a:xfrm>
              <a:off x="688" y="13152"/>
              <a:ext cx="3456" cy="131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Пластмасса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0" name="Oval 32"/>
            <p:cNvSpPr>
              <a:spLocks noChangeArrowheads="1"/>
            </p:cNvSpPr>
            <p:nvPr/>
          </p:nvSpPr>
          <p:spPr bwMode="auto">
            <a:xfrm>
              <a:off x="688" y="10528"/>
              <a:ext cx="3328" cy="12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Древесина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1" name="Oval 33"/>
            <p:cNvSpPr>
              <a:spLocks noChangeArrowheads="1"/>
            </p:cNvSpPr>
            <p:nvPr/>
          </p:nvSpPr>
          <p:spPr bwMode="auto">
            <a:xfrm>
              <a:off x="8224" y="10112"/>
              <a:ext cx="2720" cy="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Металл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2" name="Oval 34"/>
            <p:cNvSpPr>
              <a:spLocks noChangeArrowheads="1"/>
            </p:cNvSpPr>
            <p:nvPr/>
          </p:nvSpPr>
          <p:spPr bwMode="auto">
            <a:xfrm>
              <a:off x="4464" y="9472"/>
              <a:ext cx="2800" cy="131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Фанера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3" name="Oval 35"/>
            <p:cNvSpPr>
              <a:spLocks noChangeArrowheads="1"/>
            </p:cNvSpPr>
            <p:nvPr/>
          </p:nvSpPr>
          <p:spPr bwMode="auto">
            <a:xfrm>
              <a:off x="8512" y="13152"/>
              <a:ext cx="2880" cy="124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ДСП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84" name="AutoShape 36"/>
            <p:cNvCxnSpPr>
              <a:cxnSpLocks noChangeShapeType="1"/>
            </p:cNvCxnSpPr>
            <p:nvPr/>
          </p:nvCxnSpPr>
          <p:spPr bwMode="auto">
            <a:xfrm flipV="1">
              <a:off x="5984" y="10784"/>
              <a:ext cx="0" cy="608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085" name="AutoShape 37"/>
            <p:cNvCxnSpPr>
              <a:cxnSpLocks noChangeShapeType="1"/>
            </p:cNvCxnSpPr>
            <p:nvPr/>
          </p:nvCxnSpPr>
          <p:spPr bwMode="auto">
            <a:xfrm flipV="1">
              <a:off x="8224" y="11392"/>
              <a:ext cx="480" cy="40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086" name="AutoShape 38"/>
            <p:cNvCxnSpPr>
              <a:cxnSpLocks noChangeShapeType="1"/>
            </p:cNvCxnSpPr>
            <p:nvPr/>
          </p:nvCxnSpPr>
          <p:spPr bwMode="auto">
            <a:xfrm flipH="1" flipV="1">
              <a:off x="3296" y="11552"/>
              <a:ext cx="720" cy="24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087" name="AutoShape 39"/>
            <p:cNvCxnSpPr>
              <a:cxnSpLocks noChangeShapeType="1"/>
            </p:cNvCxnSpPr>
            <p:nvPr/>
          </p:nvCxnSpPr>
          <p:spPr bwMode="auto">
            <a:xfrm flipH="1">
              <a:off x="3520" y="13152"/>
              <a:ext cx="944" cy="16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088" name="AutoShape 40"/>
            <p:cNvCxnSpPr>
              <a:cxnSpLocks noChangeShapeType="1"/>
            </p:cNvCxnSpPr>
            <p:nvPr/>
          </p:nvCxnSpPr>
          <p:spPr bwMode="auto">
            <a:xfrm>
              <a:off x="6208" y="13312"/>
              <a:ext cx="64" cy="70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089" name="AutoShape 41"/>
            <p:cNvCxnSpPr>
              <a:cxnSpLocks noChangeShapeType="1"/>
            </p:cNvCxnSpPr>
            <p:nvPr/>
          </p:nvCxnSpPr>
          <p:spPr bwMode="auto">
            <a:xfrm>
              <a:off x="8224" y="12928"/>
              <a:ext cx="864" cy="38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Технология изготовления</a:t>
            </a:r>
            <a:endParaRPr lang="ru-RU" dirty="0"/>
          </a:p>
        </p:txBody>
      </p:sp>
      <p:pic>
        <p:nvPicPr>
          <p:cNvPr id="4" name="Рисунок 3" descr="C:\Users\лариса\Desktop\проект скамья\фото мебель\IMGA03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757684"/>
            <a:ext cx="6756427" cy="424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/>
              <a:t>Технологическая последовательность изготовления табурета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/>
              <a:t>Изготовление ножки.</a:t>
            </a:r>
            <a:endParaRPr lang="ru-RU" dirty="0" smtClean="0"/>
          </a:p>
          <a:p>
            <a:pPr lvl="0"/>
            <a:r>
              <a:rPr lang="ru-RU" dirty="0" smtClean="0"/>
              <a:t>Выпилить заготовку45×45×450</a:t>
            </a:r>
          </a:p>
          <a:p>
            <a:pPr lvl="0"/>
            <a:r>
              <a:rPr lang="ru-RU" dirty="0" smtClean="0"/>
              <a:t>При ручном выпиливании по шаблону сделать разметку, базируя шаблон по торцам заготовки. При использовании циркулярной пилы обработать заготовку в специальном приспособлении. </a:t>
            </a:r>
            <a:r>
              <a:rPr lang="ru-RU" dirty="0" err="1" smtClean="0"/>
              <a:t>Профуговать</a:t>
            </a:r>
            <a:r>
              <a:rPr lang="ru-RU" dirty="0" smtClean="0"/>
              <a:t>, разметить, отпилить.</a:t>
            </a:r>
          </a:p>
          <a:p>
            <a:pPr lvl="0"/>
            <a:r>
              <a:rPr lang="ru-RU" dirty="0" smtClean="0"/>
              <a:t>Выпилить, согласно линиям разметки.</a:t>
            </a:r>
          </a:p>
          <a:p>
            <a:pPr lvl="0"/>
            <a:r>
              <a:rPr lang="ru-RU" dirty="0" smtClean="0"/>
              <a:t>Прострогать кромки, обработать наждачной бумагой кромки и ребра.</a:t>
            </a:r>
          </a:p>
          <a:p>
            <a:pPr lvl="0"/>
            <a:r>
              <a:rPr lang="ru-RU" dirty="0" smtClean="0"/>
              <a:t>Обработать верхний торец под углом 90</a:t>
            </a:r>
            <a:r>
              <a:rPr lang="ru-RU" baseline="30000" dirty="0" smtClean="0"/>
              <a:t>0</a:t>
            </a:r>
            <a:r>
              <a:rPr lang="ru-RU" dirty="0" smtClean="0"/>
              <a:t> относительно спиленной части.</a:t>
            </a:r>
          </a:p>
          <a:p>
            <a:pPr lvl="0"/>
            <a:r>
              <a:rPr lang="ru-RU" dirty="0" smtClean="0"/>
              <a:t>По наружному ребру отложить размер 430мм???? Нижний торец относительно верхнего спила.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/>
              <a:t>Технологическая последовательность изготовления табурета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b="1" dirty="0" smtClean="0"/>
              <a:t>Изготовление </a:t>
            </a:r>
            <a:r>
              <a:rPr lang="ru-RU" b="1" dirty="0" err="1" smtClean="0"/>
              <a:t>царги</a:t>
            </a:r>
            <a:r>
              <a:rPr lang="ru-RU" b="1" dirty="0" smtClean="0"/>
              <a:t>.</a:t>
            </a:r>
            <a:endParaRPr lang="ru-RU" dirty="0" smtClean="0"/>
          </a:p>
          <a:p>
            <a:pPr lvl="0"/>
            <a:r>
              <a:rPr lang="ru-RU" dirty="0" smtClean="0"/>
              <a:t>Выпилить заготовку размером 170×70×25мм.</a:t>
            </a:r>
          </a:p>
          <a:p>
            <a:pPr lvl="0"/>
            <a:r>
              <a:rPr lang="ru-RU" dirty="0" smtClean="0"/>
              <a:t>Обработать торцы под углом 90</a:t>
            </a:r>
            <a:r>
              <a:rPr lang="ru-RU" baseline="30000" dirty="0" smtClean="0"/>
              <a:t>0</a:t>
            </a:r>
            <a:r>
              <a:rPr lang="ru-RU" dirty="0" smtClean="0"/>
              <a:t>.</a:t>
            </a:r>
          </a:p>
          <a:p>
            <a:pPr lvl="0"/>
            <a:r>
              <a:rPr lang="ru-RU" b="1" dirty="0" smtClean="0"/>
              <a:t>Изготовление сидения.</a:t>
            </a:r>
            <a:endParaRPr lang="ru-RU" dirty="0" smtClean="0"/>
          </a:p>
          <a:p>
            <a:pPr lvl="0"/>
            <a:r>
              <a:rPr lang="ru-RU" dirty="0" smtClean="0"/>
              <a:t>Выпилить из ДСП толщиной  ≈ 20мм заготовку размером 320×320мм.</a:t>
            </a:r>
          </a:p>
          <a:p>
            <a:r>
              <a:rPr lang="ru-RU" dirty="0" err="1" smtClean="0"/>
              <a:t>Заовалить</a:t>
            </a:r>
            <a:r>
              <a:rPr lang="ru-RU" dirty="0" smtClean="0"/>
              <a:t> наждачной бумагой крупной, средней зернистости ребра и углы.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Обеденная зона</a:t>
            </a:r>
            <a:endParaRPr lang="ru-RU" b="1" dirty="0"/>
          </a:p>
        </p:txBody>
      </p:sp>
      <p:pic>
        <p:nvPicPr>
          <p:cNvPr id="4" name="Рисунок 3" descr="C:\Users\лариса\Desktop\проект скамья\фото мебель\IMGA03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28736"/>
            <a:ext cx="7256493" cy="424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/>
              <a:t>Технологическая последовательность изготовления табурета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b="1" dirty="0" smtClean="0"/>
              <a:t>Изготовление сухаря.</a:t>
            </a:r>
            <a:endParaRPr lang="ru-RU" dirty="0" smtClean="0"/>
          </a:p>
          <a:p>
            <a:pPr lvl="0"/>
            <a:r>
              <a:rPr lang="ru-RU" dirty="0" smtClean="0"/>
              <a:t>Выпилить заготовку размером 100×70×25мм.</a:t>
            </a:r>
          </a:p>
          <a:p>
            <a:pPr lvl="0"/>
            <a:r>
              <a:rPr lang="ru-RU" dirty="0" smtClean="0"/>
              <a:t>Обработать торцы под углом 45</a:t>
            </a:r>
            <a:r>
              <a:rPr lang="ru-RU" baseline="30000" dirty="0" smtClean="0"/>
              <a:t>0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Сделать разметку на большей </a:t>
            </a:r>
            <a:r>
              <a:rPr lang="ru-RU" dirty="0" err="1" smtClean="0"/>
              <a:t>пласти</a:t>
            </a:r>
            <a:r>
              <a:rPr lang="ru-RU" dirty="0" smtClean="0"/>
              <a:t> под отверстия по чертежу или по шаблону.</a:t>
            </a:r>
          </a:p>
          <a:p>
            <a:pPr lvl="0"/>
            <a:r>
              <a:rPr lang="ru-RU" dirty="0" smtClean="0"/>
              <a:t>Просверлить отверстия диаметром 4мм: центральное под углом 90</a:t>
            </a:r>
            <a:r>
              <a:rPr lang="ru-RU" baseline="30000" dirty="0" smtClean="0"/>
              <a:t>0</a:t>
            </a:r>
            <a:r>
              <a:rPr lang="ru-RU" dirty="0" smtClean="0"/>
              <a:t>относительно </a:t>
            </a:r>
            <a:r>
              <a:rPr lang="ru-RU" dirty="0" err="1" smtClean="0"/>
              <a:t>пласти</a:t>
            </a:r>
            <a:r>
              <a:rPr lang="ru-RU" dirty="0" smtClean="0"/>
              <a:t>; 4 боковых под углом 90</a:t>
            </a:r>
            <a:r>
              <a:rPr lang="ru-RU" baseline="30000" dirty="0" smtClean="0"/>
              <a:t>0</a:t>
            </a:r>
            <a:r>
              <a:rPr lang="ru-RU" dirty="0" smtClean="0"/>
              <a:t> относительно торцов.</a:t>
            </a:r>
          </a:p>
          <a:p>
            <a:pPr lvl="0"/>
            <a:r>
              <a:rPr lang="ru-RU" dirty="0" err="1" smtClean="0"/>
              <a:t>Раззенковать</a:t>
            </a:r>
            <a:r>
              <a:rPr lang="ru-RU" dirty="0" smtClean="0"/>
              <a:t> 4 боковых отверстия сверлом диаметра 10мм под углом 90</a:t>
            </a:r>
            <a:r>
              <a:rPr lang="ru-RU" baseline="30000" dirty="0" smtClean="0"/>
              <a:t>0</a:t>
            </a:r>
            <a:r>
              <a:rPr lang="ru-RU" dirty="0" smtClean="0"/>
              <a:t> относительно торцов.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/>
              <a:t>Технологическая последовательность изготовления табурета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447800"/>
            <a:ext cx="4429156" cy="5195910"/>
          </a:xfrm>
        </p:spPr>
        <p:txBody>
          <a:bodyPr>
            <a:normAutofit fontScale="47500" lnSpcReduction="20000"/>
          </a:bodyPr>
          <a:lstStyle/>
          <a:p>
            <a:r>
              <a:rPr lang="ru-RU" sz="5100" b="1" dirty="0" smtClean="0"/>
              <a:t>Сборка табурета.</a:t>
            </a:r>
            <a:r>
              <a:rPr lang="ru-RU" sz="4000" dirty="0" smtClean="0"/>
              <a:t> </a:t>
            </a:r>
            <a:r>
              <a:rPr lang="ru-RU" sz="4000" b="1" dirty="0" smtClean="0"/>
              <a:t>Для изготовления табурета необходимо две доски размером 50×100×1000мм и 25×150×600мм.</a:t>
            </a:r>
          </a:p>
          <a:p>
            <a:r>
              <a:rPr lang="ru-RU" sz="4000" b="1" dirty="0" smtClean="0"/>
              <a:t>Согласно прилагаемым шаблонам выпилить по 4 ножки, </a:t>
            </a:r>
            <a:r>
              <a:rPr lang="ru-RU" sz="4000" b="1" dirty="0" err="1" smtClean="0"/>
              <a:t>царги</a:t>
            </a:r>
            <a:r>
              <a:rPr lang="ru-RU" sz="4000" b="1" dirty="0" smtClean="0"/>
              <a:t> и сухаря.</a:t>
            </a:r>
            <a:endParaRPr lang="ru-RU" sz="5100" b="1" dirty="0" smtClean="0"/>
          </a:p>
          <a:p>
            <a:pPr lvl="0"/>
            <a:endParaRPr lang="ru-RU" sz="5100" b="1" dirty="0" smtClean="0"/>
          </a:p>
          <a:p>
            <a:pPr lvl="0"/>
            <a:r>
              <a:rPr lang="ru-RU" sz="4000" b="1" dirty="0" smtClean="0"/>
              <a:t>На внутренней </a:t>
            </a:r>
            <a:r>
              <a:rPr lang="ru-RU" sz="4000" b="1" dirty="0" err="1" smtClean="0"/>
              <a:t>пласти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царги</a:t>
            </a:r>
            <a:r>
              <a:rPr lang="ru-RU" sz="4000" b="1" dirty="0" smtClean="0"/>
              <a:t> построить от кромки перпендикуляр на расстоянии 65мм от торца.</a:t>
            </a:r>
          </a:p>
          <a:p>
            <a:r>
              <a:rPr lang="ru-RU" sz="4000" b="1" dirty="0" smtClean="0"/>
              <a:t>Сборку каркаса начинать на ровной поверхности (тыльная сторона сидения). Наружное ребро торца сухаря совместить с отрезком на </a:t>
            </a:r>
            <a:r>
              <a:rPr lang="ru-RU" sz="4000" b="1" dirty="0" err="1" smtClean="0"/>
              <a:t>царге</a:t>
            </a:r>
            <a:r>
              <a:rPr lang="ru-RU" sz="4000" b="1" dirty="0" smtClean="0"/>
              <a:t> и произвести сборку на саморезах 4×40мм</a:t>
            </a:r>
          </a:p>
          <a:p>
            <a:r>
              <a:rPr lang="ru-RU" b="1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C:\Users\лариса\Desktop\проект скамья\фото мебель\IMGA0348 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786190"/>
            <a:ext cx="335758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лариса\Desktop\проект скамья\фото мебель\IMGA03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071546"/>
            <a:ext cx="321471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785794"/>
            <a:ext cx="42148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Собранный каркас расположить точно по центру тыльной стороны сиденья и карандашом отметить (обвести по периметру) положение царг. Отступив от торцов царг на сиденье (по разметке) по 30мм наколоть центры отверстий и просверлить 8 отверстий Ø4мм.</a:t>
            </a:r>
            <a:r>
              <a:rPr lang="ru-RU" sz="2400" dirty="0" smtClean="0"/>
              <a:t> </a:t>
            </a:r>
            <a:r>
              <a:rPr lang="ru-RU" sz="2400" b="1" dirty="0" smtClean="0"/>
              <a:t>С лицевой стороны сиденья </a:t>
            </a:r>
            <a:r>
              <a:rPr lang="ru-RU" sz="2400" b="1" dirty="0" err="1" smtClean="0"/>
              <a:t>раззенковать</a:t>
            </a:r>
            <a:r>
              <a:rPr lang="ru-RU" sz="2400" b="1" dirty="0" smtClean="0"/>
              <a:t> отверстия на глубину шляпки самореза. </a:t>
            </a:r>
            <a:endParaRPr lang="ru-RU" sz="2400" b="1" dirty="0"/>
          </a:p>
        </p:txBody>
      </p:sp>
      <p:pic>
        <p:nvPicPr>
          <p:cNvPr id="5" name="Рисунок 4" descr="C:\Users\лариса\Desktop\фото мебель\0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857628"/>
            <a:ext cx="335758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лариса\Desktop\проект скамья\фото мебель саша\IMGA03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785794"/>
            <a:ext cx="342902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857232"/>
            <a:ext cx="25003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Собрать сиденье и каркас на клею и саморезах. Установить ножки в гнезда и шилом через центральное отверстие сухаря наколоть центры отверстий под шпильки.</a:t>
            </a:r>
            <a:endParaRPr lang="ru-RU" dirty="0"/>
          </a:p>
        </p:txBody>
      </p:sp>
      <p:pic>
        <p:nvPicPr>
          <p:cNvPr id="5" name="Рисунок 4" descr="C:\Users\лариса\Desktop\проект скамья\фото мебель\IMGA03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857232"/>
            <a:ext cx="385765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лариса\Desktop\фото мебель\0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714752"/>
            <a:ext cx="385765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714356"/>
            <a:ext cx="30003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Для сверления отверстий использовать призму. Установить призму в станочные тисы и закрепить таким образом, чтобы верхнее внутреннее ребро (с разметкой центра отверстий) находилось строго по горизонтали (проверка по уровню).</a:t>
            </a:r>
            <a:endParaRPr lang="ru-RU" sz="2400" b="1" dirty="0"/>
          </a:p>
        </p:txBody>
      </p:sp>
      <p:pic>
        <p:nvPicPr>
          <p:cNvPr id="5" name="Рисунок 4" descr="C:\Users\лариса\Desktop\фото мебель\0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714752"/>
            <a:ext cx="385765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лариса\Desktop\фото мебель\0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785794"/>
            <a:ext cx="392909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/>
              <a:t>Технологическая последовательность изготовления табурета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4572032" cy="5124472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ru-RU" sz="3400" b="1" dirty="0" smtClean="0"/>
              <a:t>Собранный каркас расположить точно по центру тыльной стороны сиденья и карандашом отметить (обвести по периметру) положение царг. Отступив от торцов царг на сиденье (по разметке)??????? По 30мм наколоть центра отверстия и просверлить 8 отверстий диаметра 4мм.   С лицевой стороны сиденья сделать </a:t>
            </a:r>
            <a:r>
              <a:rPr lang="ru-RU" sz="3400" b="1" dirty="0" err="1" smtClean="0"/>
              <a:t>зонковку</a:t>
            </a:r>
            <a:r>
              <a:rPr lang="ru-RU" sz="3400" b="1" dirty="0" smtClean="0"/>
              <a:t> отверстий на глубину шляпки самореза. Собрать сиденье и каркас на клею и саморезах.</a:t>
            </a:r>
          </a:p>
          <a:p>
            <a:endParaRPr lang="ru-RU" dirty="0"/>
          </a:p>
        </p:txBody>
      </p:sp>
      <p:pic>
        <p:nvPicPr>
          <p:cNvPr id="7" name="Рисунок 6" descr="C:\Users\лариса\Desktop\проект скамья\фото мебель\IMGA03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929066"/>
            <a:ext cx="3038125" cy="22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фото мебель саша\IMGA03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285860"/>
            <a:ext cx="371477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/>
              <a:t>Технологическая последовательность изготовления табурета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285860"/>
            <a:ext cx="3643338" cy="2928958"/>
          </a:xfrm>
        </p:spPr>
        <p:txBody>
          <a:bodyPr>
            <a:noAutofit/>
          </a:bodyPr>
          <a:lstStyle/>
          <a:p>
            <a:pPr lvl="0"/>
            <a:r>
              <a:rPr lang="ru-RU" sz="1800" b="1" dirty="0" smtClean="0"/>
              <a:t>Установить ножки в гнезда и шилом через центральное отверстие сухаря наколоть центры отверстий под шпильки. Для сверления отверстий использовать призму. Установить призму в станочные тисы и закрепить таким образом, чтобы верхнее внутреннее ребро (с разметкой центра отверстий) находилось строго по горизонтали (проверка по уровню). </a:t>
            </a:r>
            <a:endParaRPr lang="ru-RU" sz="1800" dirty="0"/>
          </a:p>
        </p:txBody>
      </p:sp>
      <p:pic>
        <p:nvPicPr>
          <p:cNvPr id="6" name="Рисунок 5" descr="F:\фото мебель саша\IMGA03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285860"/>
            <a:ext cx="407196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85852" y="5380672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/>
              <a:t>Настроить сверлильный станок и просверлить глухое отверстие диаметром ???? на максимально допустимую глубину.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/>
              <a:t>Технологическая последовательность изготовления табурета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3707896" cy="491015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Для сборки табурета использовать комплект крепежа, состоящий из шпильки диаметром 8 на 100мм,  гайки М8 и шайбы диаметром 8 × диаметром 24мм. Ввернуть шпильку в отверстие ножки не допуская скола древесины противоположного ребра. 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F:\фото мебель саша\IMGA03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285860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фото мебель саша\IMGA03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000504"/>
            <a:ext cx="342902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1214422"/>
            <a:ext cx="37862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Рассверлить центральное отверстие в сухарях до Ø9мм. </a:t>
            </a:r>
          </a:p>
          <a:p>
            <a:r>
              <a:rPr lang="ru-RU" sz="2800" b="1" dirty="0" smtClean="0"/>
              <a:t>Установить на клею  ножку в каркас и закрепить гайкой с шайбой.</a:t>
            </a:r>
            <a:endParaRPr lang="ru-RU" sz="2800" b="1" dirty="0"/>
          </a:p>
        </p:txBody>
      </p:sp>
      <p:pic>
        <p:nvPicPr>
          <p:cNvPr id="5" name="Рисунок 4" descr="C:\Users\лариса\Desktop\фото мебель\0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571480"/>
            <a:ext cx="350046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фото мебель саша\IMGA03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643314"/>
            <a:ext cx="350046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857232"/>
            <a:ext cx="30003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На ровной горизонтальной поверхности произвести контроль состояния длины ножек и при необходимости обработать до нужной длины.</a:t>
            </a:r>
            <a:endParaRPr lang="ru-RU" sz="2800" b="1" dirty="0"/>
          </a:p>
        </p:txBody>
      </p:sp>
      <p:pic>
        <p:nvPicPr>
          <p:cNvPr id="5" name="Рисунок 4" descr="C:\Users\лариса\Desktop\фото мебель\0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714488"/>
            <a:ext cx="457203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 smtClean="0"/>
              <a:t>Для того чтобы мебель нравилась, она должна гармонично вписываться в интерьер, быть красивой и удобной. </a:t>
            </a:r>
          </a:p>
          <a:p>
            <a:r>
              <a:rPr lang="ru-RU" b="1" i="1" dirty="0" smtClean="0"/>
              <a:t>В настоящее время в продаже представлен широкий выбор различных гарнитуров. А также отдельных предметов мебели. Однако покупка дорогих вещей не всегда бывает нам по карману. В этом случае оптимальным выходом является изготовление мебели своими руками. В этом проекте вы найдете инструкцию для изготовления обеденной зоны для малогабаритной кухни среднестатистической семьи. Кроме того. Проект содержит практические рекомендации, которые будут полезны как опытным мастерам, так и тем, кто только учиться изготавливать мебель.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/>
              <a:t>Технологическая последовательность изготовления табурета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3707896" cy="491015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Используя </a:t>
            </a:r>
            <a:r>
              <a:rPr lang="ru-RU" dirty="0" err="1" smtClean="0"/>
              <a:t>скобозабивочный</a:t>
            </a:r>
            <a:r>
              <a:rPr lang="ru-RU" dirty="0" smtClean="0"/>
              <a:t> пистолет (</a:t>
            </a:r>
            <a:r>
              <a:rPr lang="ru-RU" dirty="0" err="1" smtClean="0"/>
              <a:t>степлер</a:t>
            </a:r>
            <a:r>
              <a:rPr lang="ru-RU" dirty="0" smtClean="0"/>
              <a:t>) обить сиденье мягкой подкладочной тканью, а поверх ткани обить материалом на основе </a:t>
            </a:r>
            <a:r>
              <a:rPr lang="ru-RU" dirty="0" err="1" smtClean="0"/>
              <a:t>кожезаменителя</a:t>
            </a:r>
            <a:r>
              <a:rPr lang="ru-RU" dirty="0" smtClean="0"/>
              <a:t>, устойчивого к износу.</a:t>
            </a:r>
          </a:p>
          <a:p>
            <a:endParaRPr lang="ru-RU" dirty="0"/>
          </a:p>
        </p:txBody>
      </p:sp>
      <p:pic>
        <p:nvPicPr>
          <p:cNvPr id="4" name="Рисунок 3" descr="F:\фото мебель саша\IMGA03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142984"/>
            <a:ext cx="378621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фото мебель саша\IMGA036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643314"/>
            <a:ext cx="378621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:\фото мебель саша\IMGA036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071678"/>
            <a:ext cx="285752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/>
              <a:t>Технологическая последовательность изготовления табурета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142984"/>
            <a:ext cx="7786742" cy="100013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/>
              <a:t>Готовое изделие покрыть грунтовкой и тремя слоями лакового покрытия с промежуточной сушкой и шлифовкой мелкозернистой шкуркой</a:t>
            </a:r>
            <a:endParaRPr lang="ru-RU" b="1" dirty="0"/>
          </a:p>
        </p:txBody>
      </p:sp>
      <p:pic>
        <p:nvPicPr>
          <p:cNvPr id="4" name="Рисунок 3" descr="F:\фото мебель саша\IMGA03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428868"/>
            <a:ext cx="407196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фото мебель саша\IMGA036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857628"/>
            <a:ext cx="407196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Расчет временных затрат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     Подготовка  заготовок – 2 ч.</a:t>
            </a:r>
          </a:p>
          <a:p>
            <a:r>
              <a:rPr lang="ru-RU" b="1" dirty="0" smtClean="0"/>
              <a:t>     Выпиливание элементов табурета – 4 ч.</a:t>
            </a:r>
          </a:p>
          <a:p>
            <a:r>
              <a:rPr lang="ru-RU" b="1" dirty="0" smtClean="0"/>
              <a:t>     Подгонка и сборка изделия – 3 ч.</a:t>
            </a:r>
          </a:p>
          <a:p>
            <a:r>
              <a:rPr lang="ru-RU" b="1" dirty="0" smtClean="0"/>
              <a:t>     Покраска на 3 слоя – 1ч.</a:t>
            </a:r>
          </a:p>
          <a:p>
            <a:r>
              <a:rPr lang="ru-RU" b="1" dirty="0" smtClean="0"/>
              <a:t>     Время на просушку клея – 1 сутки.</a:t>
            </a:r>
          </a:p>
          <a:p>
            <a:r>
              <a:rPr lang="ru-RU" b="1" dirty="0" smtClean="0"/>
              <a:t>     Время на просушку 3 слоёв лакокрасочного покрытия – 3 суток.</a:t>
            </a:r>
          </a:p>
          <a:p>
            <a:r>
              <a:rPr lang="ru-RU" b="1" dirty="0" smtClean="0"/>
              <a:t>     Общее время на изготовление табурета, без учёта времени на просушку, составляет 10 часов.</a:t>
            </a:r>
          </a:p>
          <a:p>
            <a:r>
              <a:rPr lang="ru-RU" b="1" dirty="0" smtClean="0"/>
              <a:t> </a:t>
            </a:r>
            <a:endParaRPr lang="ru-RU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Экономический расчет и оценка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28" y="1285860"/>
          <a:ext cx="7500989" cy="5212080"/>
        </p:xfrm>
        <a:graphic>
          <a:graphicData uri="http://schemas.openxmlformats.org/drawingml/2006/table">
            <a:tbl>
              <a:tblPr/>
              <a:tblGrid>
                <a:gridCol w="1472955"/>
                <a:gridCol w="1472955"/>
                <a:gridCol w="1472955"/>
                <a:gridCol w="1472955"/>
                <a:gridCol w="1609169"/>
              </a:tblGrid>
              <a:tr h="7670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Материал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Стоимость    1 ед., руб.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Общая стоимость, руб.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3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Сосновая доска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50×100×1000     25×150×600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0,00725м</a:t>
                      </a:r>
                      <a:r>
                        <a:rPr lang="ru-RU" sz="1800" b="1" baseline="30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4800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34,8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3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Мебельный болт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м8×100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6,3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25,2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Шайба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Ø8×25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0,95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3,8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Гайка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м8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0,8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3,2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Саморез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4×40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7,2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Скобы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тип 140 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0,07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4,2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Ватин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500×500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3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Кожзаменитель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500×500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105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26,2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Клей ПВА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0,03л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2,04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3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Лак акриловый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0,05л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140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Лак ПФ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0,03л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216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8,64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137,28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786190"/>
            <a:ext cx="7065482" cy="257176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Общая стоимость комплекта из 4</a:t>
            </a:r>
            <a:r>
              <a:rPr lang="ru-RU" b="1" baseline="30000" dirty="0" smtClean="0"/>
              <a:t>х</a:t>
            </a:r>
            <a:r>
              <a:rPr lang="ru-RU" b="1" dirty="0" smtClean="0"/>
              <a:t> табуретов и стола составляет 755руб.</a:t>
            </a:r>
          </a:p>
          <a:p>
            <a:r>
              <a:rPr lang="ru-RU" b="1" dirty="0" smtClean="0"/>
              <a:t>Исследования рынка показало, что цена аналогичного изделия составляет 5000-7000руб.</a:t>
            </a:r>
          </a:p>
          <a:p>
            <a:r>
              <a:rPr lang="ru-RU" b="1" dirty="0" smtClean="0"/>
              <a:t> Планируемая прибыль без учета затрат труда составляет 4250-6250руб.</a:t>
            </a:r>
            <a:endParaRPr lang="ru-RU" b="1" dirty="0"/>
          </a:p>
        </p:txBody>
      </p:sp>
      <p:pic>
        <p:nvPicPr>
          <p:cNvPr id="4" name="Рисунок 3" descr="C:\Users\лариса\Desktop\фото мебель\IMGA03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85728"/>
            <a:ext cx="5940425" cy="334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Экологическая и эстетическая оценка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285860"/>
            <a:ext cx="7933588" cy="148113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Мебель для дома и дачи, изготовлена из натуральных природных материалов.</a:t>
            </a:r>
            <a:endParaRPr lang="ru-RU" b="1" i="1" dirty="0" smtClean="0"/>
          </a:p>
          <a:p>
            <a:r>
              <a:rPr lang="ru-RU" b="1" dirty="0" smtClean="0"/>
              <a:t>Она надежна, практична, создает необыкновенный уют и комфорт в вашем доме! </a:t>
            </a:r>
          </a:p>
          <a:p>
            <a:endParaRPr lang="ru-RU" dirty="0"/>
          </a:p>
        </p:txBody>
      </p:sp>
      <p:pic>
        <p:nvPicPr>
          <p:cNvPr id="3073" name="Picture 1" descr="F:\фото мебель саша\IMGA03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000372"/>
            <a:ext cx="6467452" cy="3637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Над проектом работала группа учащихся 8-ых классов</a:t>
            </a:r>
            <a:endParaRPr lang="ru-RU" dirty="0"/>
          </a:p>
        </p:txBody>
      </p:sp>
      <p:pic>
        <p:nvPicPr>
          <p:cNvPr id="40962" name="Picture 2" descr="F:\фото мебель саша\IMGA0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928802"/>
            <a:ext cx="7927962" cy="4459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2143108" y="2428868"/>
            <a:ext cx="5429288" cy="221457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Спасибо за внимание!</a:t>
            </a:r>
            <a:endParaRPr lang="ru-RU" sz="4000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b="1" dirty="0" smtClean="0"/>
              <a:t>Оценить возможности изготовления современной промышленной мебели в условиях учебной мастерской на стандартном оборудовании;</a:t>
            </a:r>
            <a:endParaRPr lang="ru-RU" b="1" i="1" dirty="0" smtClean="0"/>
          </a:p>
          <a:p>
            <a:r>
              <a:rPr lang="ru-RU" b="1" dirty="0" smtClean="0"/>
              <a:t>Разработать электронный образовательный ресурс по изготовлению обеденной зоны для малогабаритной кухни.</a:t>
            </a:r>
          </a:p>
          <a:p>
            <a:r>
              <a:rPr lang="ru-RU" b="1" dirty="0" smtClean="0"/>
              <a:t>Поделиться опытом работы по изготовлению мебели и представить в электронном виде ввиду практического отсутствия материала в интернете.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b="1" dirty="0" smtClean="0"/>
              <a:t>Провести информационный поиск в библиотеке, </a:t>
            </a:r>
            <a:r>
              <a:rPr lang="ru-RU" b="1" dirty="0" err="1" smtClean="0"/>
              <a:t>медиатеке</a:t>
            </a:r>
            <a:r>
              <a:rPr lang="ru-RU" b="1" dirty="0" smtClean="0"/>
              <a:t> и в Интернет.</a:t>
            </a:r>
          </a:p>
          <a:p>
            <a:pPr>
              <a:lnSpc>
                <a:spcPct val="90000"/>
              </a:lnSpc>
            </a:pPr>
            <a:r>
              <a:rPr lang="ru-RU" b="1" dirty="0" smtClean="0"/>
              <a:t>Отобрать и систематизировать материал.</a:t>
            </a:r>
          </a:p>
          <a:p>
            <a:pPr>
              <a:lnSpc>
                <a:spcPct val="90000"/>
              </a:lnSpc>
            </a:pPr>
            <a:r>
              <a:rPr lang="ru-RU" b="1" dirty="0" smtClean="0"/>
              <a:t>Оформить результаты работы в виде презентации.</a:t>
            </a:r>
          </a:p>
          <a:p>
            <a:pPr>
              <a:lnSpc>
                <a:spcPct val="90000"/>
              </a:lnSpc>
            </a:pPr>
            <a:r>
              <a:rPr lang="ru-RU" b="1" dirty="0" smtClean="0"/>
              <a:t>Изготавливать мебель по готовым  проектам значительно проще, чем все начинать с нуля. В этом вам поможет наш проект.</a:t>
            </a:r>
          </a:p>
          <a:p>
            <a:pPr>
              <a:lnSpc>
                <a:spcPct val="90000"/>
              </a:lnSpc>
            </a:pPr>
            <a:r>
              <a:rPr lang="ru-RU" b="1" dirty="0" smtClean="0"/>
              <a:t>Представить результаты проектной деятельности на Ломоносовских чтениях.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успеха: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rial" charset="0"/>
              </a:rPr>
              <a:t>Если наша презентация будет востребована учителями и школьниками,  будем считать свою работу успешной.</a:t>
            </a:r>
          </a:p>
          <a:p>
            <a:pPr>
              <a:buFontTx/>
              <a:buNone/>
            </a:pPr>
            <a:endParaRPr lang="ru-RU" dirty="0" smtClean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Arial" charset="0"/>
              </a:rPr>
              <a:t>Надеемся, что многим будет очень интересно узнать о технологии изготовления обеденной зоны.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История развития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 smtClean="0"/>
              <a:t>Ме́бель</a:t>
            </a:r>
            <a:r>
              <a:rPr lang="ru-RU" dirty="0" smtClean="0"/>
              <a:t> (</a:t>
            </a:r>
            <a:r>
              <a:rPr lang="ru-RU" dirty="0" smtClean="0">
                <a:hlinkClick r:id="rId2" tooltip="Французский язык"/>
              </a:rPr>
              <a:t>фр.</a:t>
            </a:r>
            <a:r>
              <a:rPr lang="ru-RU" dirty="0" smtClean="0"/>
              <a:t> </a:t>
            </a:r>
            <a:r>
              <a:rPr lang="fr-FR" i="1" dirty="0" smtClean="0"/>
              <a:t>meuble</a:t>
            </a:r>
            <a:r>
              <a:rPr lang="ru-RU" dirty="0" smtClean="0"/>
              <a:t>, от </a:t>
            </a:r>
            <a:r>
              <a:rPr lang="ru-RU" dirty="0" smtClean="0">
                <a:hlinkClick r:id="rId3" tooltip="Латинский язык"/>
              </a:rPr>
              <a:t>лат.</a:t>
            </a:r>
            <a:r>
              <a:rPr lang="ru-RU" dirty="0" smtClean="0"/>
              <a:t> </a:t>
            </a:r>
            <a:r>
              <a:rPr lang="la-Latn" i="1" dirty="0" smtClean="0"/>
              <a:t>mobile</a:t>
            </a:r>
            <a:r>
              <a:rPr lang="ru-RU" dirty="0" smtClean="0"/>
              <a:t>) — вид изделий, обычно используемый человеком внутри помещений. Предназначается для хранения различных предметов, сидения, лежания, принятия различных поз. К мебели относятся </a:t>
            </a:r>
            <a:r>
              <a:rPr lang="ru-RU" dirty="0" smtClean="0">
                <a:hlinkClick r:id="rId4" tooltip="Стол"/>
              </a:rPr>
              <a:t>столы</a:t>
            </a:r>
            <a:r>
              <a:rPr lang="ru-RU" dirty="0" smtClean="0"/>
              <a:t>, </a:t>
            </a:r>
            <a:r>
              <a:rPr lang="ru-RU" dirty="0" smtClean="0">
                <a:hlinkClick r:id="rId5" tooltip="Стул"/>
              </a:rPr>
              <a:t>стулья</a:t>
            </a:r>
            <a:r>
              <a:rPr lang="ru-RU" dirty="0" smtClean="0"/>
              <a:t> и </a:t>
            </a:r>
            <a:r>
              <a:rPr lang="ru-RU" dirty="0" smtClean="0">
                <a:hlinkClick r:id="rId6" tooltip="Табурет"/>
              </a:rPr>
              <a:t>табуретки</a:t>
            </a:r>
            <a:r>
              <a:rPr lang="ru-RU" dirty="0" smtClean="0"/>
              <a:t>, </a:t>
            </a:r>
            <a:r>
              <a:rPr lang="ru-RU" dirty="0" smtClean="0">
                <a:hlinkClick r:id="rId7" tooltip="Кровать"/>
              </a:rPr>
              <a:t>кровати</a:t>
            </a:r>
            <a:r>
              <a:rPr lang="ru-RU" dirty="0" smtClean="0"/>
              <a:t>, </a:t>
            </a:r>
            <a:r>
              <a:rPr lang="ru-RU" dirty="0" smtClean="0">
                <a:hlinkClick r:id="rId8" tooltip="Кресло"/>
              </a:rPr>
              <a:t>кресла</a:t>
            </a:r>
            <a:r>
              <a:rPr lang="ru-RU" dirty="0" smtClean="0"/>
              <a:t> и </a:t>
            </a:r>
            <a:r>
              <a:rPr lang="ru-RU" dirty="0" smtClean="0">
                <a:hlinkClick r:id="rId9" tooltip="Диван (мебель)"/>
              </a:rPr>
              <a:t>диваны</a:t>
            </a:r>
            <a:r>
              <a:rPr lang="ru-RU" dirty="0" smtClean="0"/>
              <a:t>, </a:t>
            </a:r>
            <a:r>
              <a:rPr lang="ru-RU" dirty="0" smtClean="0">
                <a:hlinkClick r:id="rId10" tooltip="Шкаф"/>
              </a:rPr>
              <a:t>шкафы</a:t>
            </a:r>
            <a:r>
              <a:rPr lang="ru-RU" dirty="0" smtClean="0"/>
              <a:t> различных типов и назначений (каркасные и корпусные).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История развития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Ещё совсем недавно, в 1960-1970-х годах прошлого столетия почти в каждой деревенской избе стояли огромные старые сундуки, лари, горки, буфеты, а на полу были аккуратно постелены домотканые половики. Кое-где до сих пор сохранились прялки, расписные и резные, колёсные и лопастные, берестяные и плетёные изделия. А на стол вечерами выставляли нестареющий тульский самовар, подле которого собирались все члены семьи и неторопливо пили ароматный горячий чай. Таинственно пахло травами, сушёным можжевельником и вереском, подвешенными к деревянным притолокам. Если среди суеты многоэтажного мегаполиса тот ушедший сказочный мир всё ещё дорог вам, наш рассказ о предметах русской традиционной мебели, несомненно, доставит вам удовольствие.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Русская мебель </a:t>
            </a:r>
            <a:r>
              <a:rPr lang="en-US" dirty="0" smtClean="0"/>
              <a:t>IX</a:t>
            </a:r>
            <a:r>
              <a:rPr lang="ru-RU" dirty="0" smtClean="0"/>
              <a:t> века</a:t>
            </a:r>
            <a:endParaRPr lang="ru-RU" dirty="0"/>
          </a:p>
        </p:txBody>
      </p:sp>
      <p:pic>
        <p:nvPicPr>
          <p:cNvPr id="4" name="Рисунок 3" descr="http://upload.wikimedia.org/wikipedia/commons/2/22/Walraversijde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785926"/>
            <a:ext cx="5867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260</TotalTime>
  <Words>1295</Words>
  <Application>Microsoft Office PowerPoint</Application>
  <PresentationFormat>Экран (4:3)</PresentationFormat>
  <Paragraphs>183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Солнцестояние</vt:lpstr>
      <vt:lpstr>Творческий проект</vt:lpstr>
      <vt:lpstr>Обеденная зона</vt:lpstr>
      <vt:lpstr>Актуальность: </vt:lpstr>
      <vt:lpstr>Цель проекта:</vt:lpstr>
      <vt:lpstr>Задачи проекта:</vt:lpstr>
      <vt:lpstr>Критерии успеха:</vt:lpstr>
      <vt:lpstr>История развития </vt:lpstr>
      <vt:lpstr>История развития</vt:lpstr>
      <vt:lpstr>Русская мебель IX века</vt:lpstr>
      <vt:lpstr>Русская мебель IX века</vt:lpstr>
      <vt:lpstr>Русская мебель IX века</vt:lpstr>
      <vt:lpstr>Традиционная русская мебель</vt:lpstr>
      <vt:lpstr>Русская мебель IX века</vt:lpstr>
      <vt:lpstr>Русская мебель IX века</vt:lpstr>
      <vt:lpstr>Конструкция обеденной зоны</vt:lpstr>
      <vt:lpstr>Определение дизайнерской задачи </vt:lpstr>
      <vt:lpstr>Технология изготовления</vt:lpstr>
      <vt:lpstr>Технологическая последовательность изготовления табурета </vt:lpstr>
      <vt:lpstr>Технологическая последовательность изготовления табурета </vt:lpstr>
      <vt:lpstr>Технологическая последовательность изготовления табурета </vt:lpstr>
      <vt:lpstr>Технологическая последовательность изготовления табурета </vt:lpstr>
      <vt:lpstr>Слайд 22</vt:lpstr>
      <vt:lpstr>Слайд 23</vt:lpstr>
      <vt:lpstr>Слайд 24</vt:lpstr>
      <vt:lpstr>Технологическая последовательность изготовления табурета </vt:lpstr>
      <vt:lpstr>Технологическая последовательность изготовления табурета </vt:lpstr>
      <vt:lpstr>Технологическая последовательность изготовления табурета </vt:lpstr>
      <vt:lpstr>Слайд 28</vt:lpstr>
      <vt:lpstr>Слайд 29</vt:lpstr>
      <vt:lpstr>Технологическая последовательность изготовления табурета </vt:lpstr>
      <vt:lpstr>Технологическая последовательность изготовления табурета </vt:lpstr>
      <vt:lpstr>Расчет временных затрат </vt:lpstr>
      <vt:lpstr>Экономический расчет и оценка</vt:lpstr>
      <vt:lpstr>Слайд 34</vt:lpstr>
      <vt:lpstr>Экологическая и эстетическая оценка</vt:lpstr>
      <vt:lpstr>Над проектом работала группа учащихся 8-ых классов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</dc:title>
  <dc:creator>лариса</dc:creator>
  <cp:lastModifiedBy>User</cp:lastModifiedBy>
  <cp:revision>36</cp:revision>
  <dcterms:created xsi:type="dcterms:W3CDTF">2011-04-26T07:34:30Z</dcterms:created>
  <dcterms:modified xsi:type="dcterms:W3CDTF">2008-12-31T16:15:18Z</dcterms:modified>
</cp:coreProperties>
</file>