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5"/>
  </p:notesMasterIdLst>
  <p:sldIdLst>
    <p:sldId id="293" r:id="rId2"/>
    <p:sldId id="296" r:id="rId3"/>
    <p:sldId id="258" r:id="rId4"/>
    <p:sldId id="294" r:id="rId5"/>
    <p:sldId id="259" r:id="rId6"/>
    <p:sldId id="264" r:id="rId7"/>
    <p:sldId id="260" r:id="rId8"/>
    <p:sldId id="265" r:id="rId9"/>
    <p:sldId id="261" r:id="rId10"/>
    <p:sldId id="266" r:id="rId11"/>
    <p:sldId id="270" r:id="rId12"/>
    <p:sldId id="282" r:id="rId13"/>
    <p:sldId id="271" r:id="rId14"/>
    <p:sldId id="290" r:id="rId15"/>
    <p:sldId id="267" r:id="rId16"/>
    <p:sldId id="268" r:id="rId17"/>
    <p:sldId id="272" r:id="rId18"/>
    <p:sldId id="269" r:id="rId19"/>
    <p:sldId id="273" r:id="rId20"/>
    <p:sldId id="283" r:id="rId21"/>
    <p:sldId id="284" r:id="rId22"/>
    <p:sldId id="285" r:id="rId23"/>
    <p:sldId id="29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CC00FF"/>
    <a:srgbClr val="990099"/>
    <a:srgbClr val="9900FF"/>
    <a:srgbClr val="9900CC"/>
    <a:srgbClr val="FF33CC"/>
    <a:srgbClr val="0000FF"/>
    <a:srgbClr val="C3F6FD"/>
    <a:srgbClr val="EEDDFF"/>
    <a:srgbClr val="DB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75" d="100"/>
          <a:sy n="75" d="100"/>
        </p:scale>
        <p:origin x="-101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21E126-21F7-48CB-93B7-49AB79A5D055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73FD18-1D82-4AA7-A5D2-7201AD276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78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E3A1EE-CA35-443F-AA09-132031343C9F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A1EAE-CF29-4F39-8CBE-4EC6758FB010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73FD18-1D82-4AA7-A5D2-7201AD276B5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A1EAE-CF29-4F39-8CBE-4EC6758FB010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73FD18-1D82-4AA7-A5D2-7201AD276B5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AC7E05-50E9-4BCE-93CB-BFA0C1DD0526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A1EAE-CF29-4F39-8CBE-4EC6758FB010}" type="slidenum">
              <a:rPr lang="ru-RU" smtClean="0"/>
              <a:pPr/>
              <a:t>23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81F2-CE46-4C82-9F1E-C2DFD82A4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B44D5-858C-4AD0-88AD-4EBC942B1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9A9F2-5B1B-4184-803A-519D337E2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AB73C-2F83-4CA2-8974-09A0CE527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607A4-53DA-4ED9-810B-D989D63F7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52E9B-5030-41A4-9A3C-54D87C8E0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FA0AB-2CA2-43FD-90C4-C8B13120B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BF2B2-8BE3-482F-8F59-6FAC0AD4A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6908-C072-41B3-975C-3416A833C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83D45-A40C-4EA1-BBD5-2F599567A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693A7-0783-4A67-BDD4-196A19416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/>
            </a:gs>
            <a:gs pos="100000">
              <a:srgbClr val="C3F6FD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E10F80A-B2FB-43FD-8A01-D4815ADA4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bg1"/>
            </a:gs>
            <a:gs pos="100000">
              <a:srgbClr val="C3F6FD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500034" y="642918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kern="10" smtClean="0">
                <a:ln w="2540">
                  <a:solidFill>
                    <a:srgbClr val="00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0099FF"/>
                    </a:gs>
                    <a:gs pos="100000">
                      <a:srgbClr val="0000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Тест</a:t>
            </a:r>
            <a:endParaRPr lang="ru-RU" sz="6000" b="1" dirty="0">
              <a:ln w="2540">
                <a:solidFill>
                  <a:srgbClr val="0066FF"/>
                </a:solidFill>
                <a:round/>
                <a:headEnd/>
                <a:tailEnd/>
              </a:ln>
              <a:solidFill>
                <a:srgbClr val="990099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57290" y="1714488"/>
            <a:ext cx="7072362" cy="2928958"/>
          </a:xfrm>
          <a:prstGeom prst="rect">
            <a:avLst/>
          </a:prstGeom>
          <a:noFill/>
        </p:spPr>
        <p:txBody>
          <a:bodyPr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8000" b="1" spc="50" dirty="0">
                <a:ln w="13500">
                  <a:solidFill>
                    <a:srgbClr val="0000FA">
                      <a:alpha val="6500"/>
                    </a:srgb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itchFamily="18" charset="0"/>
              </a:rPr>
              <a:t>«Функции,</a:t>
            </a:r>
          </a:p>
          <a:p>
            <a:pPr algn="ctr">
              <a:defRPr/>
            </a:pPr>
            <a:r>
              <a:rPr lang="ru-RU" sz="8000" b="1" spc="50" dirty="0">
                <a:ln w="13500">
                  <a:solidFill>
                    <a:srgbClr val="0000FA">
                      <a:alpha val="6500"/>
                    </a:srgb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itchFamily="18" charset="0"/>
              </a:rPr>
              <a:t>их свойства</a:t>
            </a:r>
          </a:p>
          <a:p>
            <a:pPr algn="ctr">
              <a:defRPr/>
            </a:pPr>
            <a:r>
              <a:rPr lang="ru-RU" sz="8000" b="1" spc="50" dirty="0">
                <a:ln w="13500">
                  <a:solidFill>
                    <a:srgbClr val="0000FA">
                      <a:alpha val="6500"/>
                    </a:srgb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Georgia" pitchFamily="18" charset="0"/>
              </a:rPr>
              <a:t>и графики»</a:t>
            </a:r>
          </a:p>
        </p:txBody>
      </p:sp>
      <p:sp>
        <p:nvSpPr>
          <p:cNvPr id="14344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52" y="6143644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1406" y="-24"/>
            <a:ext cx="3357586" cy="52322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Подготовка к </a:t>
            </a:r>
            <a:r>
              <a:rPr lang="ru-RU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ОГЭ</a:t>
            </a:r>
            <a:endParaRPr lang="ru-RU" sz="28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42844" y="5487431"/>
            <a:ext cx="56436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Мухина Галина Геннадьевна 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42844" y="5955589"/>
            <a:ext cx="75009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29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учитель математики МАОУ многопрофильного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9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 лицея </a:t>
            </a:r>
            <a:r>
              <a:rPr lang="ru-RU" sz="2400" b="1" dirty="0">
                <a:solidFill>
                  <a:srgbClr val="0029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№</a:t>
            </a:r>
            <a:r>
              <a:rPr lang="ru-RU" sz="2400" b="1" dirty="0" smtClean="0">
                <a:solidFill>
                  <a:srgbClr val="0029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20 города Ульяновска.</a:t>
            </a:r>
            <a:endParaRPr lang="ru-RU" sz="2400" b="1" dirty="0">
              <a:solidFill>
                <a:srgbClr val="0029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4"/>
          <p:cNvGrpSpPr>
            <a:grpSpLocks/>
          </p:cNvGrpSpPr>
          <p:nvPr/>
        </p:nvGrpSpPr>
        <p:grpSpPr bwMode="auto">
          <a:xfrm>
            <a:off x="900113" y="981075"/>
            <a:ext cx="2663825" cy="2519363"/>
            <a:chOff x="748" y="2160"/>
            <a:chExt cx="1678" cy="1587"/>
          </a:xfrm>
        </p:grpSpPr>
        <p:grpSp>
          <p:nvGrpSpPr>
            <p:cNvPr id="25718" name="Group 5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5721" name="Line 6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2" name="Line 7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3" name="Line 8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4" name="Line 9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5" name="Line 10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6" name="Line 11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7" name="Line 12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8" name="Line 13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29" name="Line 14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0" name="Line 15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1" name="Line 16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2" name="Line 17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3" name="Line 18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4" name="Line 19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5" name="Line 20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6" name="Line 21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7" name="Line 22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8" name="Line 23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39" name="Line 24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40" name="Line 25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41" name="Line 26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719" name="Line 27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720" name="Line 28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02" name="Group 29"/>
          <p:cNvGrpSpPr>
            <a:grpSpLocks/>
          </p:cNvGrpSpPr>
          <p:nvPr/>
        </p:nvGrpSpPr>
        <p:grpSpPr bwMode="auto">
          <a:xfrm>
            <a:off x="900113" y="3571875"/>
            <a:ext cx="2663825" cy="2519363"/>
            <a:chOff x="748" y="2160"/>
            <a:chExt cx="1678" cy="1587"/>
          </a:xfrm>
        </p:grpSpPr>
        <p:grpSp>
          <p:nvGrpSpPr>
            <p:cNvPr id="25694" name="Group 30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5697" name="Line 31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98" name="Line 32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99" name="Line 33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0" name="Line 34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1" name="Line 35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2" name="Line 36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3" name="Line 37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4" name="Line 38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5" name="Line 39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6" name="Line 40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7" name="Line 41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8" name="Line 42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09" name="Line 43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0" name="Line 44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1" name="Line 45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2" name="Line 46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3" name="Line 47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4" name="Line 48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5" name="Line 49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6" name="Line 50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717" name="Line 51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95" name="Line 52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96" name="Line 53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03" name="Group 76"/>
          <p:cNvGrpSpPr>
            <a:grpSpLocks/>
          </p:cNvGrpSpPr>
          <p:nvPr/>
        </p:nvGrpSpPr>
        <p:grpSpPr bwMode="auto">
          <a:xfrm>
            <a:off x="4932363" y="981075"/>
            <a:ext cx="2663825" cy="2519363"/>
            <a:chOff x="748" y="2160"/>
            <a:chExt cx="1678" cy="1587"/>
          </a:xfrm>
        </p:grpSpPr>
        <p:grpSp>
          <p:nvGrpSpPr>
            <p:cNvPr id="25670" name="Group 77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5673" name="Line 78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4" name="Line 79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5" name="Line 8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6" name="Line 81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7" name="Line 82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8" name="Line 83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9" name="Line 84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0" name="Line 85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1" name="Line 86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2" name="Line 87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3" name="Line 88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4" name="Line 89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5" name="Line 90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6" name="Line 91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7" name="Line 92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8" name="Line 93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89" name="Line 94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90" name="Line 95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91" name="Line 96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92" name="Line 97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93" name="Line 98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71" name="Line 99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72" name="Line 100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04" name="Group 101"/>
          <p:cNvGrpSpPr>
            <a:grpSpLocks/>
          </p:cNvGrpSpPr>
          <p:nvPr/>
        </p:nvGrpSpPr>
        <p:grpSpPr bwMode="auto">
          <a:xfrm>
            <a:off x="4932363" y="3571875"/>
            <a:ext cx="2663825" cy="2519363"/>
            <a:chOff x="748" y="2160"/>
            <a:chExt cx="1678" cy="1587"/>
          </a:xfrm>
        </p:grpSpPr>
        <p:grpSp>
          <p:nvGrpSpPr>
            <p:cNvPr id="25646" name="Group 102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5649" name="Line 103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0" name="Line 104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1" name="Line 105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2" name="Line 106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3" name="Line 107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4" name="Line 108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5" name="Line 109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6" name="Line 110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7" name="Line 111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8" name="Line 112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9" name="Line 113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0" name="Line 114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1" name="Line 115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2" name="Line 116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3" name="Line 117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4" name="Line 118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5" name="Line 119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6" name="Line 120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7" name="Line 121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8" name="Line 122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9" name="Line 123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47" name="Line 124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8" name="Line 125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05" name="Freeform 126"/>
          <p:cNvSpPr>
            <a:spLocks/>
          </p:cNvSpPr>
          <p:nvPr/>
        </p:nvSpPr>
        <p:spPr bwMode="auto">
          <a:xfrm>
            <a:off x="1403350" y="1341438"/>
            <a:ext cx="1512888" cy="1873250"/>
          </a:xfrm>
          <a:custGeom>
            <a:avLst/>
            <a:gdLst>
              <a:gd name="T0" fmla="*/ 0 w 953"/>
              <a:gd name="T1" fmla="*/ 0 h 1180"/>
              <a:gd name="T2" fmla="*/ 456149307 w 953"/>
              <a:gd name="T3" fmla="*/ 2056447443 h 1180"/>
              <a:gd name="T4" fmla="*/ 1257559253 w 953"/>
              <a:gd name="T5" fmla="*/ 2147483647 h 1180"/>
              <a:gd name="T6" fmla="*/ 1993445329 w 953"/>
              <a:gd name="T7" fmla="*/ 2066528064 h 1180"/>
              <a:gd name="T8" fmla="*/ 2147483647 w 953"/>
              <a:gd name="T9" fmla="*/ 798888605 h 11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3"/>
              <a:gd name="T16" fmla="*/ 0 h 1180"/>
              <a:gd name="T17" fmla="*/ 953 w 953"/>
              <a:gd name="T18" fmla="*/ 1180 h 11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3" h="1180">
                <a:moveTo>
                  <a:pt x="0" y="0"/>
                </a:moveTo>
                <a:cubicBezTo>
                  <a:pt x="49" y="310"/>
                  <a:pt x="98" y="620"/>
                  <a:pt x="181" y="816"/>
                </a:cubicBezTo>
                <a:cubicBezTo>
                  <a:pt x="264" y="1012"/>
                  <a:pt x="397" y="1178"/>
                  <a:pt x="499" y="1179"/>
                </a:cubicBezTo>
                <a:cubicBezTo>
                  <a:pt x="601" y="1180"/>
                  <a:pt x="715" y="964"/>
                  <a:pt x="791" y="820"/>
                </a:cubicBezTo>
                <a:cubicBezTo>
                  <a:pt x="867" y="676"/>
                  <a:pt x="919" y="422"/>
                  <a:pt x="953" y="317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6" name="Freeform 127"/>
          <p:cNvSpPr>
            <a:spLocks/>
          </p:cNvSpPr>
          <p:nvPr/>
        </p:nvSpPr>
        <p:spPr bwMode="auto">
          <a:xfrm>
            <a:off x="1187450" y="4076700"/>
            <a:ext cx="1038225" cy="1857375"/>
          </a:xfrm>
          <a:custGeom>
            <a:avLst/>
            <a:gdLst>
              <a:gd name="T0" fmla="*/ 0 w 654"/>
              <a:gd name="T1" fmla="*/ 2147483647 h 1170"/>
              <a:gd name="T2" fmla="*/ 292338115 w 654"/>
              <a:gd name="T3" fmla="*/ 2147483647 h 1170"/>
              <a:gd name="T4" fmla="*/ 413305570 w 654"/>
              <a:gd name="T5" fmla="*/ 2147483647 h 1170"/>
              <a:gd name="T6" fmla="*/ 453628154 w 654"/>
              <a:gd name="T7" fmla="*/ 2147483647 h 1170"/>
              <a:gd name="T8" fmla="*/ 504031260 w 654"/>
              <a:gd name="T9" fmla="*/ 2137092402 h 1170"/>
              <a:gd name="T10" fmla="*/ 582155281 w 654"/>
              <a:gd name="T11" fmla="*/ 1630540016 h 1170"/>
              <a:gd name="T12" fmla="*/ 806449897 w 654"/>
              <a:gd name="T13" fmla="*/ 519152169 h 1170"/>
              <a:gd name="T14" fmla="*/ 1123989665 w 654"/>
              <a:gd name="T15" fmla="*/ 90725612 h 1170"/>
              <a:gd name="T16" fmla="*/ 1648181969 w 654"/>
              <a:gd name="T17" fmla="*/ 0 h 11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54"/>
              <a:gd name="T28" fmla="*/ 0 h 1170"/>
              <a:gd name="T29" fmla="*/ 654 w 654"/>
              <a:gd name="T30" fmla="*/ 1170 h 117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54" h="1170">
                <a:moveTo>
                  <a:pt x="0" y="1170"/>
                </a:moveTo>
                <a:cubicBezTo>
                  <a:pt x="19" y="1152"/>
                  <a:pt x="89" y="1089"/>
                  <a:pt x="116" y="1062"/>
                </a:cubicBezTo>
                <a:cubicBezTo>
                  <a:pt x="143" y="1035"/>
                  <a:pt x="153" y="1024"/>
                  <a:pt x="164" y="1008"/>
                </a:cubicBezTo>
                <a:cubicBezTo>
                  <a:pt x="175" y="992"/>
                  <a:pt x="174" y="993"/>
                  <a:pt x="180" y="966"/>
                </a:cubicBezTo>
                <a:cubicBezTo>
                  <a:pt x="186" y="939"/>
                  <a:pt x="192" y="901"/>
                  <a:pt x="200" y="848"/>
                </a:cubicBezTo>
                <a:cubicBezTo>
                  <a:pt x="208" y="795"/>
                  <a:pt x="211" y="754"/>
                  <a:pt x="231" y="647"/>
                </a:cubicBezTo>
                <a:cubicBezTo>
                  <a:pt x="251" y="540"/>
                  <a:pt x="284" y="308"/>
                  <a:pt x="320" y="206"/>
                </a:cubicBezTo>
                <a:cubicBezTo>
                  <a:pt x="356" y="104"/>
                  <a:pt x="390" y="70"/>
                  <a:pt x="446" y="36"/>
                </a:cubicBezTo>
                <a:cubicBezTo>
                  <a:pt x="502" y="2"/>
                  <a:pt x="611" y="8"/>
                  <a:pt x="654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7" name="Freeform 128"/>
          <p:cNvSpPr>
            <a:spLocks/>
          </p:cNvSpPr>
          <p:nvPr/>
        </p:nvSpPr>
        <p:spPr bwMode="auto">
          <a:xfrm>
            <a:off x="2195513" y="4076700"/>
            <a:ext cx="1054100" cy="1866900"/>
          </a:xfrm>
          <a:custGeom>
            <a:avLst/>
            <a:gdLst>
              <a:gd name="T0" fmla="*/ 1673383928 w 664"/>
              <a:gd name="T1" fmla="*/ 2147483647 h 1176"/>
              <a:gd name="T2" fmla="*/ 1300400544 w 664"/>
              <a:gd name="T3" fmla="*/ 2147483647 h 1176"/>
              <a:gd name="T4" fmla="*/ 1186992760 w 664"/>
              <a:gd name="T5" fmla="*/ 2147483647 h 1176"/>
              <a:gd name="T6" fmla="*/ 1073586565 w 664"/>
              <a:gd name="T7" fmla="*/ 1668343539 h 1176"/>
              <a:gd name="T8" fmla="*/ 844251636 w 664"/>
              <a:gd name="T9" fmla="*/ 524192481 h 1176"/>
              <a:gd name="T10" fmla="*/ 463708778 w 664"/>
              <a:gd name="T11" fmla="*/ 100806233 h 1176"/>
              <a:gd name="T12" fmla="*/ 0 w 664"/>
              <a:gd name="T13" fmla="*/ 0 h 1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64"/>
              <a:gd name="T22" fmla="*/ 0 h 1176"/>
              <a:gd name="T23" fmla="*/ 664 w 664"/>
              <a:gd name="T24" fmla="*/ 1176 h 11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64" h="1176">
                <a:moveTo>
                  <a:pt x="664" y="1176"/>
                </a:moveTo>
                <a:cubicBezTo>
                  <a:pt x="638" y="1151"/>
                  <a:pt x="548" y="1065"/>
                  <a:pt x="516" y="1025"/>
                </a:cubicBezTo>
                <a:cubicBezTo>
                  <a:pt x="484" y="985"/>
                  <a:pt x="486" y="994"/>
                  <a:pt x="471" y="934"/>
                </a:cubicBezTo>
                <a:cubicBezTo>
                  <a:pt x="456" y="874"/>
                  <a:pt x="449" y="783"/>
                  <a:pt x="426" y="662"/>
                </a:cubicBezTo>
                <a:cubicBezTo>
                  <a:pt x="403" y="541"/>
                  <a:pt x="375" y="312"/>
                  <a:pt x="335" y="208"/>
                </a:cubicBezTo>
                <a:cubicBezTo>
                  <a:pt x="295" y="104"/>
                  <a:pt x="240" y="75"/>
                  <a:pt x="184" y="40"/>
                </a:cubicBezTo>
                <a:cubicBezTo>
                  <a:pt x="128" y="5"/>
                  <a:pt x="38" y="8"/>
                  <a:pt x="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161" name="Freeform 129"/>
          <p:cNvSpPr>
            <a:spLocks/>
          </p:cNvSpPr>
          <p:nvPr/>
        </p:nvSpPr>
        <p:spPr bwMode="auto">
          <a:xfrm>
            <a:off x="5292725" y="2060575"/>
            <a:ext cx="647700" cy="1439863"/>
          </a:xfrm>
          <a:custGeom>
            <a:avLst/>
            <a:gdLst>
              <a:gd name="T0" fmla="*/ 0 w 368"/>
              <a:gd name="T1" fmla="*/ 0 h 1112"/>
              <a:gd name="T2" fmla="*/ 594775188 w 368"/>
              <a:gd name="T3" fmla="*/ 174367155 h 1112"/>
              <a:gd name="T4" fmla="*/ 975804168 w 368"/>
              <a:gd name="T5" fmla="*/ 885251532 h 1112"/>
              <a:gd name="T6" fmla="*/ 1139987263 w 368"/>
              <a:gd name="T7" fmla="*/ 1864393227 h 1112"/>
              <a:gd name="T8" fmla="*/ 0 60000 65536"/>
              <a:gd name="T9" fmla="*/ 0 60000 65536"/>
              <a:gd name="T10" fmla="*/ 0 60000 65536"/>
              <a:gd name="T11" fmla="*/ 0 60000 65536"/>
              <a:gd name="T12" fmla="*/ 0 w 368"/>
              <a:gd name="T13" fmla="*/ 0 h 1112"/>
              <a:gd name="T14" fmla="*/ 368 w 368"/>
              <a:gd name="T15" fmla="*/ 1112 h 1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8" h="1112">
                <a:moveTo>
                  <a:pt x="0" y="0"/>
                </a:moveTo>
                <a:cubicBezTo>
                  <a:pt x="32" y="17"/>
                  <a:pt x="139" y="16"/>
                  <a:pt x="192" y="104"/>
                </a:cubicBezTo>
                <a:cubicBezTo>
                  <a:pt x="245" y="192"/>
                  <a:pt x="286" y="360"/>
                  <a:pt x="315" y="528"/>
                </a:cubicBezTo>
                <a:cubicBezTo>
                  <a:pt x="344" y="696"/>
                  <a:pt x="357" y="990"/>
                  <a:pt x="368" y="111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162" name="Freeform 130"/>
          <p:cNvSpPr>
            <a:spLocks/>
          </p:cNvSpPr>
          <p:nvPr/>
        </p:nvSpPr>
        <p:spPr bwMode="auto">
          <a:xfrm>
            <a:off x="6516688" y="1916113"/>
            <a:ext cx="647700" cy="1441450"/>
          </a:xfrm>
          <a:custGeom>
            <a:avLst/>
            <a:gdLst>
              <a:gd name="T0" fmla="*/ 1139987263 w 368"/>
              <a:gd name="T1" fmla="*/ 1842001706 h 1128"/>
              <a:gd name="T2" fmla="*/ 560700548 w 368"/>
              <a:gd name="T3" fmla="*/ 1655841330 h 1128"/>
              <a:gd name="T4" fmla="*/ 179671623 w 368"/>
              <a:gd name="T5" fmla="*/ 963458437 h 1128"/>
              <a:gd name="T6" fmla="*/ 0 w 368"/>
              <a:gd name="T7" fmla="*/ 0 h 1128"/>
              <a:gd name="T8" fmla="*/ 0 60000 65536"/>
              <a:gd name="T9" fmla="*/ 0 60000 65536"/>
              <a:gd name="T10" fmla="*/ 0 60000 65536"/>
              <a:gd name="T11" fmla="*/ 0 60000 65536"/>
              <a:gd name="T12" fmla="*/ 0 w 368"/>
              <a:gd name="T13" fmla="*/ 0 h 1128"/>
              <a:gd name="T14" fmla="*/ 368 w 368"/>
              <a:gd name="T15" fmla="*/ 1128 h 11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8" h="1128">
                <a:moveTo>
                  <a:pt x="368" y="1128"/>
                </a:moveTo>
                <a:cubicBezTo>
                  <a:pt x="337" y="1106"/>
                  <a:pt x="233" y="1104"/>
                  <a:pt x="181" y="1014"/>
                </a:cubicBezTo>
                <a:cubicBezTo>
                  <a:pt x="129" y="924"/>
                  <a:pt x="88" y="759"/>
                  <a:pt x="58" y="590"/>
                </a:cubicBezTo>
                <a:cubicBezTo>
                  <a:pt x="28" y="421"/>
                  <a:pt x="12" y="123"/>
                  <a:pt x="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10" name="Freeform 131"/>
          <p:cNvSpPr>
            <a:spLocks/>
          </p:cNvSpPr>
          <p:nvPr/>
        </p:nvSpPr>
        <p:spPr bwMode="auto">
          <a:xfrm>
            <a:off x="5435600" y="4005263"/>
            <a:ext cx="1512888" cy="1871662"/>
          </a:xfrm>
          <a:custGeom>
            <a:avLst/>
            <a:gdLst>
              <a:gd name="T0" fmla="*/ 0 w 1089"/>
              <a:gd name="T1" fmla="*/ 2147483647 h 1335"/>
              <a:gd name="T2" fmla="*/ 351260848 w 1089"/>
              <a:gd name="T3" fmla="*/ 664368441 h 1335"/>
              <a:gd name="T4" fmla="*/ 609879923 w 1089"/>
              <a:gd name="T5" fmla="*/ 1965596 h 1335"/>
              <a:gd name="T6" fmla="*/ 963070519 w 1089"/>
              <a:gd name="T7" fmla="*/ 664368441 h 1335"/>
              <a:gd name="T8" fmla="*/ 1289241523 w 1089"/>
              <a:gd name="T9" fmla="*/ 1965596 h 1335"/>
              <a:gd name="T10" fmla="*/ 1613481825 w 1089"/>
              <a:gd name="T11" fmla="*/ 646678087 h 1335"/>
              <a:gd name="T12" fmla="*/ 2101772113 w 1089"/>
              <a:gd name="T13" fmla="*/ 2147483647 h 13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9"/>
              <a:gd name="T22" fmla="*/ 0 h 1335"/>
              <a:gd name="T23" fmla="*/ 1089 w 1089"/>
              <a:gd name="T24" fmla="*/ 1335 h 133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9" h="1335">
                <a:moveTo>
                  <a:pt x="0" y="1335"/>
                </a:moveTo>
                <a:cubicBezTo>
                  <a:pt x="64" y="946"/>
                  <a:pt x="129" y="560"/>
                  <a:pt x="182" y="338"/>
                </a:cubicBezTo>
                <a:cubicBezTo>
                  <a:pt x="235" y="116"/>
                  <a:pt x="263" y="1"/>
                  <a:pt x="316" y="1"/>
                </a:cubicBezTo>
                <a:cubicBezTo>
                  <a:pt x="369" y="1"/>
                  <a:pt x="440" y="338"/>
                  <a:pt x="499" y="338"/>
                </a:cubicBezTo>
                <a:cubicBezTo>
                  <a:pt x="558" y="338"/>
                  <a:pt x="612" y="2"/>
                  <a:pt x="668" y="1"/>
                </a:cubicBezTo>
                <a:cubicBezTo>
                  <a:pt x="724" y="0"/>
                  <a:pt x="766" y="107"/>
                  <a:pt x="836" y="329"/>
                </a:cubicBezTo>
                <a:cubicBezTo>
                  <a:pt x="906" y="551"/>
                  <a:pt x="1036" y="1126"/>
                  <a:pt x="1089" y="133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164" name="AutoShape 1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27082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44165" name="AutoShape 13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537368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44166" name="AutoShape 13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40650" y="2781300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44167" name="AutoShape 13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40650" y="537368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25623" name="Text Box 136"/>
          <p:cNvSpPr txBox="1">
            <a:spLocks noChangeArrowheads="1"/>
          </p:cNvSpPr>
          <p:nvPr/>
        </p:nvSpPr>
        <p:spPr bwMode="auto">
          <a:xfrm>
            <a:off x="3132138" y="2708275"/>
            <a:ext cx="5048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х</a:t>
            </a:r>
            <a:endParaRPr lang="ru-RU" sz="2000" b="1"/>
          </a:p>
        </p:txBody>
      </p:sp>
      <p:sp>
        <p:nvSpPr>
          <p:cNvPr id="25624" name="Text Box 137"/>
          <p:cNvSpPr txBox="1">
            <a:spLocks noChangeArrowheads="1"/>
          </p:cNvSpPr>
          <p:nvPr/>
        </p:nvSpPr>
        <p:spPr bwMode="auto">
          <a:xfrm>
            <a:off x="7210425" y="264318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25625" name="Text Box 138"/>
          <p:cNvSpPr txBox="1">
            <a:spLocks noChangeArrowheads="1"/>
          </p:cNvSpPr>
          <p:nvPr/>
        </p:nvSpPr>
        <p:spPr bwMode="auto">
          <a:xfrm>
            <a:off x="3143250" y="521493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25626" name="Text Box 139"/>
          <p:cNvSpPr txBox="1">
            <a:spLocks noChangeArrowheads="1"/>
          </p:cNvSpPr>
          <p:nvPr/>
        </p:nvSpPr>
        <p:spPr bwMode="auto">
          <a:xfrm>
            <a:off x="7210425" y="521493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25627" name="Text Box 140"/>
          <p:cNvSpPr txBox="1">
            <a:spLocks noChangeArrowheads="1"/>
          </p:cNvSpPr>
          <p:nvPr/>
        </p:nvSpPr>
        <p:spPr bwMode="auto">
          <a:xfrm>
            <a:off x="1857375" y="10001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25628" name="Text Box 141"/>
          <p:cNvSpPr txBox="1">
            <a:spLocks noChangeArrowheads="1"/>
          </p:cNvSpPr>
          <p:nvPr/>
        </p:nvSpPr>
        <p:spPr bwMode="auto">
          <a:xfrm>
            <a:off x="5929313" y="10001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25629" name="Text Box 142"/>
          <p:cNvSpPr txBox="1">
            <a:spLocks noChangeArrowheads="1"/>
          </p:cNvSpPr>
          <p:nvPr/>
        </p:nvSpPr>
        <p:spPr bwMode="auto">
          <a:xfrm>
            <a:off x="1857375" y="357187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25630" name="Text Box 143"/>
          <p:cNvSpPr txBox="1">
            <a:spLocks noChangeArrowheads="1"/>
          </p:cNvSpPr>
          <p:nvPr/>
        </p:nvSpPr>
        <p:spPr bwMode="auto">
          <a:xfrm>
            <a:off x="5926138" y="357187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9248" name="Text Box 144"/>
          <p:cNvSpPr txBox="1">
            <a:spLocks noChangeArrowheads="1"/>
          </p:cNvSpPr>
          <p:nvPr/>
        </p:nvSpPr>
        <p:spPr bwMode="auto">
          <a:xfrm>
            <a:off x="539750" y="115888"/>
            <a:ext cx="8135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 8.  </a:t>
            </a:r>
            <a:r>
              <a:rPr lang="ru-RU" sz="2000" dirty="0">
                <a:latin typeface="+mn-lt"/>
              </a:rPr>
              <a:t>На одном из следующих рисунков изображен график нечетной функции. Укажите этот график.</a:t>
            </a:r>
          </a:p>
        </p:txBody>
      </p:sp>
      <p:sp>
        <p:nvSpPr>
          <p:cNvPr id="44177" name="AutoShape 145"/>
          <p:cNvSpPr>
            <a:spLocks noChangeArrowheads="1"/>
          </p:cNvSpPr>
          <p:nvPr/>
        </p:nvSpPr>
        <p:spPr bwMode="auto">
          <a:xfrm>
            <a:off x="179388" y="928670"/>
            <a:ext cx="2035158" cy="1223962"/>
          </a:xfrm>
          <a:prstGeom prst="wedgeEllipseCallout">
            <a:avLst>
              <a:gd name="adj1" fmla="val -47607"/>
              <a:gd name="adj2" fmla="val 7438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4179" name="AutoShape 147"/>
          <p:cNvSpPr>
            <a:spLocks noChangeArrowheads="1"/>
          </p:cNvSpPr>
          <p:nvPr/>
        </p:nvSpPr>
        <p:spPr bwMode="auto">
          <a:xfrm>
            <a:off x="6858016" y="928670"/>
            <a:ext cx="2071702" cy="1206516"/>
          </a:xfrm>
          <a:prstGeom prst="wedgeEllipseCallout">
            <a:avLst>
              <a:gd name="adj1" fmla="val 11650"/>
              <a:gd name="adj2" fmla="val 92398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44180" name="AutoShape 148"/>
          <p:cNvSpPr>
            <a:spLocks noChangeArrowheads="1"/>
          </p:cNvSpPr>
          <p:nvPr/>
        </p:nvSpPr>
        <p:spPr bwMode="auto">
          <a:xfrm>
            <a:off x="6858016" y="3571876"/>
            <a:ext cx="2071702" cy="1223962"/>
          </a:xfrm>
          <a:prstGeom prst="wedgeEllipseCallout">
            <a:avLst>
              <a:gd name="adj1" fmla="val 11698"/>
              <a:gd name="adj2" fmla="val 87006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4181" name="AutoShape 14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6210323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(1)</a:t>
            </a:r>
          </a:p>
        </p:txBody>
      </p:sp>
      <p:sp>
        <p:nvSpPr>
          <p:cNvPr id="44182" name="Text Box 150"/>
          <p:cNvSpPr txBox="1">
            <a:spLocks noChangeArrowheads="1"/>
          </p:cNvSpPr>
          <p:nvPr/>
        </p:nvSpPr>
        <p:spPr bwMode="auto">
          <a:xfrm>
            <a:off x="2555875" y="6237288"/>
            <a:ext cx="6337300" cy="862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График симметричен относительно точки О.</a:t>
            </a:r>
          </a:p>
          <a:p>
            <a:pPr algn="ctr">
              <a:spcBef>
                <a:spcPct val="50000"/>
              </a:spcBef>
              <a:defRPr/>
            </a:pP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25640" name="AutoShape 15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4178" name="AutoShape 146"/>
          <p:cNvSpPr>
            <a:spLocks noChangeArrowheads="1"/>
          </p:cNvSpPr>
          <p:nvPr/>
        </p:nvSpPr>
        <p:spPr bwMode="auto">
          <a:xfrm>
            <a:off x="285720" y="3500438"/>
            <a:ext cx="1928826" cy="1358907"/>
          </a:xfrm>
          <a:prstGeom prst="wedgeEllipseCallout">
            <a:avLst>
              <a:gd name="adj1" fmla="val -44370"/>
              <a:gd name="adj2" fmla="val 75868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2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5642" name="Text Box 137"/>
          <p:cNvSpPr txBox="1">
            <a:spLocks noChangeArrowheads="1"/>
          </p:cNvSpPr>
          <p:nvPr/>
        </p:nvSpPr>
        <p:spPr bwMode="auto">
          <a:xfrm>
            <a:off x="5857875" y="2671763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5643" name="Text Box 137"/>
          <p:cNvSpPr txBox="1">
            <a:spLocks noChangeArrowheads="1"/>
          </p:cNvSpPr>
          <p:nvPr/>
        </p:nvSpPr>
        <p:spPr bwMode="auto">
          <a:xfrm>
            <a:off x="1785938" y="264318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5644" name="Text Box 137"/>
          <p:cNvSpPr txBox="1">
            <a:spLocks noChangeArrowheads="1"/>
          </p:cNvSpPr>
          <p:nvPr/>
        </p:nvSpPr>
        <p:spPr bwMode="auto">
          <a:xfrm>
            <a:off x="1785938" y="5243513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5645" name="Text Box 137"/>
          <p:cNvSpPr txBox="1">
            <a:spLocks noChangeArrowheads="1"/>
          </p:cNvSpPr>
          <p:nvPr/>
        </p:nvSpPr>
        <p:spPr bwMode="auto">
          <a:xfrm>
            <a:off x="5857875" y="5243513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133" name="Овал 132"/>
          <p:cNvSpPr/>
          <p:nvPr/>
        </p:nvSpPr>
        <p:spPr bwMode="auto">
          <a:xfrm>
            <a:off x="6178512" y="2643182"/>
            <a:ext cx="108000" cy="108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6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6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6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6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4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441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441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44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441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4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1000" fill="hold"/>
                                        <p:tgtEl>
                                          <p:spTgt spid="4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4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4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181"/>
                  </p:tgtEl>
                </p:cond>
              </p:nextCondLst>
            </p:seq>
          </p:childTnLst>
        </p:cTn>
      </p:par>
    </p:tnLst>
    <p:bldLst>
      <p:bldP spid="44161" grpId="0" animBg="1"/>
      <p:bldP spid="44161" grpId="1" animBg="1"/>
      <p:bldP spid="44162" grpId="0" animBg="1"/>
      <p:bldP spid="44162" grpId="1" animBg="1"/>
      <p:bldP spid="44181" grpId="0" animBg="1"/>
      <p:bldP spid="44182" grpId="0"/>
      <p:bldP spid="13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324"/>
          <p:cNvSpPr txBox="1">
            <a:spLocks noChangeArrowheads="1"/>
          </p:cNvSpPr>
          <p:nvPr/>
        </p:nvSpPr>
        <p:spPr bwMode="auto">
          <a:xfrm>
            <a:off x="539750" y="115888"/>
            <a:ext cx="8135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 9.  </a:t>
            </a:r>
            <a:r>
              <a:rPr lang="ru-RU" sz="2000" dirty="0">
                <a:latin typeface="+mn-lt"/>
              </a:rPr>
              <a:t>На одном из следующих рисунков изображен график четной функции. Укажите этот график.</a:t>
            </a:r>
          </a:p>
        </p:txBody>
      </p:sp>
      <p:grpSp>
        <p:nvGrpSpPr>
          <p:cNvPr id="26626" name="Group 2238"/>
          <p:cNvGrpSpPr>
            <a:grpSpLocks/>
          </p:cNvGrpSpPr>
          <p:nvPr/>
        </p:nvGrpSpPr>
        <p:grpSpPr bwMode="auto">
          <a:xfrm>
            <a:off x="5643563" y="785813"/>
            <a:ext cx="2663825" cy="2519362"/>
            <a:chOff x="748" y="2160"/>
            <a:chExt cx="1678" cy="1587"/>
          </a:xfrm>
        </p:grpSpPr>
        <p:grpSp>
          <p:nvGrpSpPr>
            <p:cNvPr id="26742" name="Group 2239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6745" name="Line 224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46" name="Line 2241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47" name="Line 2242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48" name="Line 2243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49" name="Line 2244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0" name="Line 2245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1" name="Line 2246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2" name="Line 2247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3" name="Line 2248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4" name="Line 2249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5" name="Line 2250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6" name="Line 2251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7" name="Line 2252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8" name="Line 2253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59" name="Line 2254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60" name="Line 2255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61" name="Line 2256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62" name="Line 2257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63" name="Line 2258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64" name="Line 2259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65" name="Line 2260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743" name="Line 2261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44" name="Line 2262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27" name="Group 2238"/>
          <p:cNvGrpSpPr>
            <a:grpSpLocks/>
          </p:cNvGrpSpPr>
          <p:nvPr/>
        </p:nvGrpSpPr>
        <p:grpSpPr bwMode="auto">
          <a:xfrm>
            <a:off x="1285875" y="785813"/>
            <a:ext cx="2663825" cy="2519362"/>
            <a:chOff x="748" y="2160"/>
            <a:chExt cx="1678" cy="1587"/>
          </a:xfrm>
        </p:grpSpPr>
        <p:grpSp>
          <p:nvGrpSpPr>
            <p:cNvPr id="26718" name="Group 2239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6721" name="Line 2240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2" name="Line 2241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3" name="Line 2242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4" name="Line 2243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5" name="Line 2244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6" name="Line 2245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7" name="Line 2246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8" name="Line 2247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29" name="Line 2248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0" name="Line 2249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1" name="Line 2250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2" name="Line 2251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3" name="Line 2252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4" name="Line 2253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5" name="Line 2254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6" name="Line 2255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7" name="Line 2256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8" name="Line 2257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39" name="Line 2258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40" name="Line 2259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41" name="Line 2260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719" name="Line 2261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20" name="Line 2262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28" name="Group 2339"/>
          <p:cNvGrpSpPr>
            <a:grpSpLocks/>
          </p:cNvGrpSpPr>
          <p:nvPr/>
        </p:nvGrpSpPr>
        <p:grpSpPr bwMode="auto">
          <a:xfrm>
            <a:off x="1285852" y="1215665"/>
            <a:ext cx="1732378" cy="1803760"/>
            <a:chOff x="521" y="664"/>
            <a:chExt cx="1451" cy="1451"/>
          </a:xfrm>
        </p:grpSpPr>
        <p:sp>
          <p:nvSpPr>
            <p:cNvPr id="26716" name="Freeform 2337"/>
            <p:cNvSpPr>
              <a:spLocks/>
            </p:cNvSpPr>
            <p:nvPr/>
          </p:nvSpPr>
          <p:spPr bwMode="auto">
            <a:xfrm>
              <a:off x="521" y="1697"/>
              <a:ext cx="1089" cy="418"/>
            </a:xfrm>
            <a:custGeom>
              <a:avLst/>
              <a:gdLst>
                <a:gd name="T0" fmla="*/ 1089 w 1089"/>
                <a:gd name="T1" fmla="*/ 0 h 363"/>
                <a:gd name="T2" fmla="*/ 908 w 1089"/>
                <a:gd name="T3" fmla="*/ 181 h 363"/>
                <a:gd name="T4" fmla="*/ 454 w 1089"/>
                <a:gd name="T5" fmla="*/ 317 h 363"/>
                <a:gd name="T6" fmla="*/ 0 w 1089"/>
                <a:gd name="T7" fmla="*/ 363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9"/>
                <a:gd name="T13" fmla="*/ 0 h 363"/>
                <a:gd name="T14" fmla="*/ 1089 w 1089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9" h="363">
                  <a:moveTo>
                    <a:pt x="1089" y="0"/>
                  </a:moveTo>
                  <a:cubicBezTo>
                    <a:pt x="1051" y="64"/>
                    <a:pt x="1014" y="128"/>
                    <a:pt x="908" y="181"/>
                  </a:cubicBezTo>
                  <a:cubicBezTo>
                    <a:pt x="802" y="234"/>
                    <a:pt x="605" y="287"/>
                    <a:pt x="454" y="317"/>
                  </a:cubicBezTo>
                  <a:cubicBezTo>
                    <a:pt x="303" y="347"/>
                    <a:pt x="151" y="355"/>
                    <a:pt x="0" y="363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/>
              <a:tailEnd type="none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7" name="Freeform 2338"/>
            <p:cNvSpPr>
              <a:spLocks/>
            </p:cNvSpPr>
            <p:nvPr/>
          </p:nvSpPr>
          <p:spPr bwMode="auto">
            <a:xfrm rot="16214238" flipH="1">
              <a:off x="1274" y="999"/>
              <a:ext cx="1034" cy="363"/>
            </a:xfrm>
            <a:custGeom>
              <a:avLst/>
              <a:gdLst>
                <a:gd name="T0" fmla="*/ 1089 w 1089"/>
                <a:gd name="T1" fmla="*/ 0 h 363"/>
                <a:gd name="T2" fmla="*/ 908 w 1089"/>
                <a:gd name="T3" fmla="*/ 181 h 363"/>
                <a:gd name="T4" fmla="*/ 454 w 1089"/>
                <a:gd name="T5" fmla="*/ 317 h 363"/>
                <a:gd name="T6" fmla="*/ 0 w 1089"/>
                <a:gd name="T7" fmla="*/ 363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9"/>
                <a:gd name="T13" fmla="*/ 0 h 363"/>
                <a:gd name="T14" fmla="*/ 1089 w 1089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9" h="363">
                  <a:moveTo>
                    <a:pt x="1089" y="0"/>
                  </a:moveTo>
                  <a:cubicBezTo>
                    <a:pt x="1051" y="64"/>
                    <a:pt x="1014" y="128"/>
                    <a:pt x="908" y="181"/>
                  </a:cubicBezTo>
                  <a:cubicBezTo>
                    <a:pt x="802" y="234"/>
                    <a:pt x="605" y="287"/>
                    <a:pt x="454" y="317"/>
                  </a:cubicBezTo>
                  <a:cubicBezTo>
                    <a:pt x="303" y="347"/>
                    <a:pt x="151" y="355"/>
                    <a:pt x="0" y="363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/>
              <a:tailEnd type="none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29" name="Freeform 2334"/>
          <p:cNvSpPr>
            <a:spLocks/>
          </p:cNvSpPr>
          <p:nvPr/>
        </p:nvSpPr>
        <p:spPr bwMode="auto">
          <a:xfrm>
            <a:off x="5643563" y="1714500"/>
            <a:ext cx="1303337" cy="1584325"/>
          </a:xfrm>
          <a:custGeom>
            <a:avLst/>
            <a:gdLst>
              <a:gd name="T0" fmla="*/ 0 w 821"/>
              <a:gd name="T1" fmla="*/ 0 h 998"/>
              <a:gd name="T2" fmla="*/ 2147483647 w 821"/>
              <a:gd name="T3" fmla="*/ 2147483647 h 998"/>
              <a:gd name="T4" fmla="*/ 2147483647 w 821"/>
              <a:gd name="T5" fmla="*/ 2147483647 h 998"/>
              <a:gd name="T6" fmla="*/ 2147483647 w 821"/>
              <a:gd name="T7" fmla="*/ 2147483647 h 998"/>
              <a:gd name="T8" fmla="*/ 2147483647 w 821"/>
              <a:gd name="T9" fmla="*/ 2147483647 h 998"/>
              <a:gd name="T10" fmla="*/ 2147483647 w 821"/>
              <a:gd name="T11" fmla="*/ 2147483647 h 9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21"/>
              <a:gd name="T19" fmla="*/ 0 h 998"/>
              <a:gd name="T20" fmla="*/ 821 w 821"/>
              <a:gd name="T21" fmla="*/ 998 h 9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21" h="998">
                <a:moveTo>
                  <a:pt x="0" y="0"/>
                </a:moveTo>
                <a:cubicBezTo>
                  <a:pt x="27" y="26"/>
                  <a:pt x="108" y="46"/>
                  <a:pt x="165" y="158"/>
                </a:cubicBezTo>
                <a:cubicBezTo>
                  <a:pt x="222" y="270"/>
                  <a:pt x="282" y="530"/>
                  <a:pt x="341" y="670"/>
                </a:cubicBezTo>
                <a:cubicBezTo>
                  <a:pt x="400" y="810"/>
                  <a:pt x="453" y="998"/>
                  <a:pt x="517" y="998"/>
                </a:cubicBezTo>
                <a:cubicBezTo>
                  <a:pt x="581" y="998"/>
                  <a:pt x="674" y="754"/>
                  <a:pt x="725" y="670"/>
                </a:cubicBezTo>
                <a:cubicBezTo>
                  <a:pt x="776" y="586"/>
                  <a:pt x="801" y="531"/>
                  <a:pt x="821" y="49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0" name="Freeform 2335"/>
          <p:cNvSpPr>
            <a:spLocks/>
          </p:cNvSpPr>
          <p:nvPr/>
        </p:nvSpPr>
        <p:spPr bwMode="auto">
          <a:xfrm flipH="1" flipV="1">
            <a:off x="6929438" y="1714500"/>
            <a:ext cx="1303337" cy="1584325"/>
          </a:xfrm>
          <a:custGeom>
            <a:avLst/>
            <a:gdLst>
              <a:gd name="T0" fmla="*/ 0 w 821"/>
              <a:gd name="T1" fmla="*/ 0 h 998"/>
              <a:gd name="T2" fmla="*/ 2147483647 w 821"/>
              <a:gd name="T3" fmla="*/ 2147483647 h 998"/>
              <a:gd name="T4" fmla="*/ 2147483647 w 821"/>
              <a:gd name="T5" fmla="*/ 2147483647 h 998"/>
              <a:gd name="T6" fmla="*/ 2147483647 w 821"/>
              <a:gd name="T7" fmla="*/ 2147483647 h 998"/>
              <a:gd name="T8" fmla="*/ 2147483647 w 821"/>
              <a:gd name="T9" fmla="*/ 2147483647 h 998"/>
              <a:gd name="T10" fmla="*/ 2147483647 w 821"/>
              <a:gd name="T11" fmla="*/ 2147483647 h 9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21"/>
              <a:gd name="T19" fmla="*/ 0 h 998"/>
              <a:gd name="T20" fmla="*/ 821 w 821"/>
              <a:gd name="T21" fmla="*/ 998 h 9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21" h="998">
                <a:moveTo>
                  <a:pt x="0" y="0"/>
                </a:moveTo>
                <a:cubicBezTo>
                  <a:pt x="27" y="26"/>
                  <a:pt x="108" y="46"/>
                  <a:pt x="165" y="158"/>
                </a:cubicBezTo>
                <a:cubicBezTo>
                  <a:pt x="222" y="270"/>
                  <a:pt x="282" y="530"/>
                  <a:pt x="341" y="670"/>
                </a:cubicBezTo>
                <a:cubicBezTo>
                  <a:pt x="400" y="810"/>
                  <a:pt x="453" y="998"/>
                  <a:pt x="517" y="998"/>
                </a:cubicBezTo>
                <a:cubicBezTo>
                  <a:pt x="581" y="998"/>
                  <a:pt x="674" y="754"/>
                  <a:pt x="725" y="670"/>
                </a:cubicBezTo>
                <a:cubicBezTo>
                  <a:pt x="776" y="586"/>
                  <a:pt x="801" y="531"/>
                  <a:pt x="821" y="49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6631" name="Group 2214"/>
          <p:cNvGrpSpPr>
            <a:grpSpLocks/>
          </p:cNvGrpSpPr>
          <p:nvPr/>
        </p:nvGrpSpPr>
        <p:grpSpPr bwMode="auto">
          <a:xfrm>
            <a:off x="1214438" y="3571875"/>
            <a:ext cx="2592387" cy="2374900"/>
            <a:chOff x="748" y="2251"/>
            <a:chExt cx="1633" cy="1496"/>
          </a:xfrm>
        </p:grpSpPr>
        <p:sp>
          <p:nvSpPr>
            <p:cNvPr id="26695" name="Line 2191"/>
            <p:cNvSpPr>
              <a:spLocks noChangeShapeType="1"/>
            </p:cNvSpPr>
            <p:nvPr/>
          </p:nvSpPr>
          <p:spPr bwMode="auto">
            <a:xfrm>
              <a:off x="748" y="2251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96" name="Line 2192"/>
            <p:cNvSpPr>
              <a:spLocks noChangeShapeType="1"/>
            </p:cNvSpPr>
            <p:nvPr/>
          </p:nvSpPr>
          <p:spPr bwMode="auto">
            <a:xfrm>
              <a:off x="748" y="3747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97" name="Line 2193"/>
            <p:cNvSpPr>
              <a:spLocks noChangeShapeType="1"/>
            </p:cNvSpPr>
            <p:nvPr/>
          </p:nvSpPr>
          <p:spPr bwMode="auto">
            <a:xfrm>
              <a:off x="748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98" name="Line 2194"/>
            <p:cNvSpPr>
              <a:spLocks noChangeShapeType="1"/>
            </p:cNvSpPr>
            <p:nvPr/>
          </p:nvSpPr>
          <p:spPr bwMode="auto">
            <a:xfrm>
              <a:off x="2381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99" name="Line 2195"/>
            <p:cNvSpPr>
              <a:spLocks noChangeShapeType="1"/>
            </p:cNvSpPr>
            <p:nvPr/>
          </p:nvSpPr>
          <p:spPr bwMode="auto">
            <a:xfrm>
              <a:off x="748" y="2417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0" name="Line 2196"/>
            <p:cNvSpPr>
              <a:spLocks noChangeShapeType="1"/>
            </p:cNvSpPr>
            <p:nvPr/>
          </p:nvSpPr>
          <p:spPr bwMode="auto">
            <a:xfrm>
              <a:off x="912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1" name="Line 2197"/>
            <p:cNvSpPr>
              <a:spLocks noChangeShapeType="1"/>
            </p:cNvSpPr>
            <p:nvPr/>
          </p:nvSpPr>
          <p:spPr bwMode="auto">
            <a:xfrm>
              <a:off x="1075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2" name="Line 2198"/>
            <p:cNvSpPr>
              <a:spLocks noChangeShapeType="1"/>
            </p:cNvSpPr>
            <p:nvPr/>
          </p:nvSpPr>
          <p:spPr bwMode="auto">
            <a:xfrm>
              <a:off x="1238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3" name="Line 2199"/>
            <p:cNvSpPr>
              <a:spLocks noChangeShapeType="1"/>
            </p:cNvSpPr>
            <p:nvPr/>
          </p:nvSpPr>
          <p:spPr bwMode="auto">
            <a:xfrm>
              <a:off x="1401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4" name="Line 2200"/>
            <p:cNvSpPr>
              <a:spLocks noChangeShapeType="1"/>
            </p:cNvSpPr>
            <p:nvPr/>
          </p:nvSpPr>
          <p:spPr bwMode="auto">
            <a:xfrm>
              <a:off x="1565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5" name="Line 2201"/>
            <p:cNvSpPr>
              <a:spLocks noChangeShapeType="1"/>
            </p:cNvSpPr>
            <p:nvPr/>
          </p:nvSpPr>
          <p:spPr bwMode="auto">
            <a:xfrm>
              <a:off x="1728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6" name="Line 2202"/>
            <p:cNvSpPr>
              <a:spLocks noChangeShapeType="1"/>
            </p:cNvSpPr>
            <p:nvPr/>
          </p:nvSpPr>
          <p:spPr bwMode="auto">
            <a:xfrm>
              <a:off x="1892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7" name="Line 2203"/>
            <p:cNvSpPr>
              <a:spLocks noChangeShapeType="1"/>
            </p:cNvSpPr>
            <p:nvPr/>
          </p:nvSpPr>
          <p:spPr bwMode="auto">
            <a:xfrm>
              <a:off x="2054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8" name="Line 2204"/>
            <p:cNvSpPr>
              <a:spLocks noChangeShapeType="1"/>
            </p:cNvSpPr>
            <p:nvPr/>
          </p:nvSpPr>
          <p:spPr bwMode="auto">
            <a:xfrm>
              <a:off x="2218" y="2251"/>
              <a:ext cx="0" cy="1496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9" name="Line 2205"/>
            <p:cNvSpPr>
              <a:spLocks noChangeShapeType="1"/>
            </p:cNvSpPr>
            <p:nvPr/>
          </p:nvSpPr>
          <p:spPr bwMode="auto">
            <a:xfrm>
              <a:off x="748" y="2583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0" name="Line 2206"/>
            <p:cNvSpPr>
              <a:spLocks noChangeShapeType="1"/>
            </p:cNvSpPr>
            <p:nvPr/>
          </p:nvSpPr>
          <p:spPr bwMode="auto">
            <a:xfrm>
              <a:off x="748" y="2749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1" name="Line 2207"/>
            <p:cNvSpPr>
              <a:spLocks noChangeShapeType="1"/>
            </p:cNvSpPr>
            <p:nvPr/>
          </p:nvSpPr>
          <p:spPr bwMode="auto">
            <a:xfrm>
              <a:off x="748" y="2916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2" name="Line 2208"/>
            <p:cNvSpPr>
              <a:spLocks noChangeShapeType="1"/>
            </p:cNvSpPr>
            <p:nvPr/>
          </p:nvSpPr>
          <p:spPr bwMode="auto">
            <a:xfrm>
              <a:off x="748" y="3082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3" name="Line 2209"/>
            <p:cNvSpPr>
              <a:spLocks noChangeShapeType="1"/>
            </p:cNvSpPr>
            <p:nvPr/>
          </p:nvSpPr>
          <p:spPr bwMode="auto">
            <a:xfrm>
              <a:off x="748" y="3249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4" name="Line 2210"/>
            <p:cNvSpPr>
              <a:spLocks noChangeShapeType="1"/>
            </p:cNvSpPr>
            <p:nvPr/>
          </p:nvSpPr>
          <p:spPr bwMode="auto">
            <a:xfrm>
              <a:off x="748" y="3415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15" name="Line 2211"/>
            <p:cNvSpPr>
              <a:spLocks noChangeShapeType="1"/>
            </p:cNvSpPr>
            <p:nvPr/>
          </p:nvSpPr>
          <p:spPr bwMode="auto">
            <a:xfrm>
              <a:off x="748" y="3581"/>
              <a:ext cx="1633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32" name="Line 2213"/>
          <p:cNvSpPr>
            <a:spLocks noChangeShapeType="1"/>
          </p:cNvSpPr>
          <p:nvPr/>
        </p:nvSpPr>
        <p:spPr bwMode="auto">
          <a:xfrm flipV="1">
            <a:off x="2500313" y="3429000"/>
            <a:ext cx="0" cy="2519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33" name="Line 2212"/>
          <p:cNvSpPr>
            <a:spLocks noChangeShapeType="1"/>
          </p:cNvSpPr>
          <p:nvPr/>
        </p:nvSpPr>
        <p:spPr bwMode="auto">
          <a:xfrm>
            <a:off x="1214438" y="5143500"/>
            <a:ext cx="2663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6635" name="Group 2263"/>
          <p:cNvGrpSpPr>
            <a:grpSpLocks/>
          </p:cNvGrpSpPr>
          <p:nvPr/>
        </p:nvGrpSpPr>
        <p:grpSpPr bwMode="auto">
          <a:xfrm>
            <a:off x="5643563" y="3429000"/>
            <a:ext cx="2663825" cy="2519363"/>
            <a:chOff x="748" y="2160"/>
            <a:chExt cx="1678" cy="1587"/>
          </a:xfrm>
        </p:grpSpPr>
        <p:grpSp>
          <p:nvGrpSpPr>
            <p:cNvPr id="26671" name="Group 2264"/>
            <p:cNvGrpSpPr>
              <a:grpSpLocks/>
            </p:cNvGrpSpPr>
            <p:nvPr/>
          </p:nvGrpSpPr>
          <p:grpSpPr bwMode="auto">
            <a:xfrm>
              <a:off x="748" y="2251"/>
              <a:ext cx="1633" cy="1496"/>
              <a:chOff x="748" y="2251"/>
              <a:chExt cx="1633" cy="1496"/>
            </a:xfrm>
          </p:grpSpPr>
          <p:sp>
            <p:nvSpPr>
              <p:cNvPr id="26674" name="Line 2265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5" name="Line 2266"/>
              <p:cNvSpPr>
                <a:spLocks noChangeShapeType="1"/>
              </p:cNvSpPr>
              <p:nvPr/>
            </p:nvSpPr>
            <p:spPr bwMode="auto">
              <a:xfrm>
                <a:off x="748" y="374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6" name="Line 2267"/>
              <p:cNvSpPr>
                <a:spLocks noChangeShapeType="1"/>
              </p:cNvSpPr>
              <p:nvPr/>
            </p:nvSpPr>
            <p:spPr bwMode="auto">
              <a:xfrm>
                <a:off x="74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7" name="Line 2268"/>
              <p:cNvSpPr>
                <a:spLocks noChangeShapeType="1"/>
              </p:cNvSpPr>
              <p:nvPr/>
            </p:nvSpPr>
            <p:spPr bwMode="auto">
              <a:xfrm>
                <a:off x="238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8" name="Line 2269"/>
              <p:cNvSpPr>
                <a:spLocks noChangeShapeType="1"/>
              </p:cNvSpPr>
              <p:nvPr/>
            </p:nvSpPr>
            <p:spPr bwMode="auto">
              <a:xfrm>
                <a:off x="748" y="2417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9" name="Line 2270"/>
              <p:cNvSpPr>
                <a:spLocks noChangeShapeType="1"/>
              </p:cNvSpPr>
              <p:nvPr/>
            </p:nvSpPr>
            <p:spPr bwMode="auto">
              <a:xfrm>
                <a:off x="91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0" name="Line 2271"/>
              <p:cNvSpPr>
                <a:spLocks noChangeShapeType="1"/>
              </p:cNvSpPr>
              <p:nvPr/>
            </p:nvSpPr>
            <p:spPr bwMode="auto">
              <a:xfrm>
                <a:off x="107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1" name="Line 2272"/>
              <p:cNvSpPr>
                <a:spLocks noChangeShapeType="1"/>
              </p:cNvSpPr>
              <p:nvPr/>
            </p:nvSpPr>
            <p:spPr bwMode="auto">
              <a:xfrm>
                <a:off x="123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2" name="Line 2273"/>
              <p:cNvSpPr>
                <a:spLocks noChangeShapeType="1"/>
              </p:cNvSpPr>
              <p:nvPr/>
            </p:nvSpPr>
            <p:spPr bwMode="auto">
              <a:xfrm>
                <a:off x="1401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3" name="Line 2274"/>
              <p:cNvSpPr>
                <a:spLocks noChangeShapeType="1"/>
              </p:cNvSpPr>
              <p:nvPr/>
            </p:nvSpPr>
            <p:spPr bwMode="auto">
              <a:xfrm>
                <a:off x="1565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4" name="Line 2275"/>
              <p:cNvSpPr>
                <a:spLocks noChangeShapeType="1"/>
              </p:cNvSpPr>
              <p:nvPr/>
            </p:nvSpPr>
            <p:spPr bwMode="auto">
              <a:xfrm>
                <a:off x="172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5" name="Line 2276"/>
              <p:cNvSpPr>
                <a:spLocks noChangeShapeType="1"/>
              </p:cNvSpPr>
              <p:nvPr/>
            </p:nvSpPr>
            <p:spPr bwMode="auto">
              <a:xfrm>
                <a:off x="1892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6" name="Line 2277"/>
              <p:cNvSpPr>
                <a:spLocks noChangeShapeType="1"/>
              </p:cNvSpPr>
              <p:nvPr/>
            </p:nvSpPr>
            <p:spPr bwMode="auto">
              <a:xfrm>
                <a:off x="2054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7" name="Line 2278"/>
              <p:cNvSpPr>
                <a:spLocks noChangeShapeType="1"/>
              </p:cNvSpPr>
              <p:nvPr/>
            </p:nvSpPr>
            <p:spPr bwMode="auto">
              <a:xfrm>
                <a:off x="2218" y="2251"/>
                <a:ext cx="0" cy="1496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8" name="Line 2279"/>
              <p:cNvSpPr>
                <a:spLocks noChangeShapeType="1"/>
              </p:cNvSpPr>
              <p:nvPr/>
            </p:nvSpPr>
            <p:spPr bwMode="auto">
              <a:xfrm>
                <a:off x="748" y="2583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9" name="Line 2280"/>
              <p:cNvSpPr>
                <a:spLocks noChangeShapeType="1"/>
              </p:cNvSpPr>
              <p:nvPr/>
            </p:nvSpPr>
            <p:spPr bwMode="auto">
              <a:xfrm>
                <a:off x="748" y="27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0" name="Line 2281"/>
              <p:cNvSpPr>
                <a:spLocks noChangeShapeType="1"/>
              </p:cNvSpPr>
              <p:nvPr/>
            </p:nvSpPr>
            <p:spPr bwMode="auto">
              <a:xfrm>
                <a:off x="748" y="2916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1" name="Line 2282"/>
              <p:cNvSpPr>
                <a:spLocks noChangeShapeType="1"/>
              </p:cNvSpPr>
              <p:nvPr/>
            </p:nvSpPr>
            <p:spPr bwMode="auto">
              <a:xfrm>
                <a:off x="748" y="3082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2" name="Line 2283"/>
              <p:cNvSpPr>
                <a:spLocks noChangeShapeType="1"/>
              </p:cNvSpPr>
              <p:nvPr/>
            </p:nvSpPr>
            <p:spPr bwMode="auto">
              <a:xfrm>
                <a:off x="748" y="3249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3" name="Line 2284"/>
              <p:cNvSpPr>
                <a:spLocks noChangeShapeType="1"/>
              </p:cNvSpPr>
              <p:nvPr/>
            </p:nvSpPr>
            <p:spPr bwMode="auto">
              <a:xfrm>
                <a:off x="748" y="3415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4" name="Line 2285"/>
              <p:cNvSpPr>
                <a:spLocks noChangeShapeType="1"/>
              </p:cNvSpPr>
              <p:nvPr/>
            </p:nvSpPr>
            <p:spPr bwMode="auto">
              <a:xfrm>
                <a:off x="748" y="3581"/>
                <a:ext cx="1633" cy="0"/>
              </a:xfrm>
              <a:prstGeom prst="line">
                <a:avLst/>
              </a:prstGeom>
              <a:noFill/>
              <a:ln w="12700" cap="rnd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72" name="Line 2286"/>
            <p:cNvSpPr>
              <a:spLocks noChangeShapeType="1"/>
            </p:cNvSpPr>
            <p:nvPr/>
          </p:nvSpPr>
          <p:spPr bwMode="auto">
            <a:xfrm>
              <a:off x="748" y="3249"/>
              <a:ext cx="16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73" name="Line 2287"/>
            <p:cNvSpPr>
              <a:spLocks noChangeShapeType="1"/>
            </p:cNvSpPr>
            <p:nvPr/>
          </p:nvSpPr>
          <p:spPr bwMode="auto">
            <a:xfrm flipV="1">
              <a:off x="1565" y="2160"/>
              <a:ext cx="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36" name="Freeform 2325"/>
          <p:cNvSpPr>
            <a:spLocks/>
          </p:cNvSpPr>
          <p:nvPr/>
        </p:nvSpPr>
        <p:spPr bwMode="auto">
          <a:xfrm>
            <a:off x="5643570" y="3857625"/>
            <a:ext cx="2628000" cy="1836000"/>
          </a:xfrm>
          <a:custGeom>
            <a:avLst/>
            <a:gdLst>
              <a:gd name="T0" fmla="*/ 0 w 1640"/>
              <a:gd name="T1" fmla="*/ 2147483647 h 1164"/>
              <a:gd name="T2" fmla="*/ 2147483647 w 1640"/>
              <a:gd name="T3" fmla="*/ 2147483647 h 1164"/>
              <a:gd name="T4" fmla="*/ 2147483647 w 1640"/>
              <a:gd name="T5" fmla="*/ 0 h 1164"/>
              <a:gd name="T6" fmla="*/ 2147483647 w 1640"/>
              <a:gd name="T7" fmla="*/ 2147483647 h 1164"/>
              <a:gd name="T8" fmla="*/ 2147483647 w 1640"/>
              <a:gd name="T9" fmla="*/ 2147483647 h 11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40"/>
              <a:gd name="T16" fmla="*/ 0 h 1164"/>
              <a:gd name="T17" fmla="*/ 1640 w 1640"/>
              <a:gd name="T18" fmla="*/ 1164 h 11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40" h="1164">
                <a:moveTo>
                  <a:pt x="0" y="181"/>
                </a:moveTo>
                <a:cubicBezTo>
                  <a:pt x="91" y="672"/>
                  <a:pt x="182" y="1164"/>
                  <a:pt x="318" y="1134"/>
                </a:cubicBezTo>
                <a:cubicBezTo>
                  <a:pt x="454" y="1104"/>
                  <a:pt x="651" y="0"/>
                  <a:pt x="817" y="0"/>
                </a:cubicBezTo>
                <a:cubicBezTo>
                  <a:pt x="983" y="0"/>
                  <a:pt x="1179" y="1108"/>
                  <a:pt x="1316" y="1134"/>
                </a:cubicBezTo>
                <a:cubicBezTo>
                  <a:pt x="1453" y="1160"/>
                  <a:pt x="1573" y="358"/>
                  <a:pt x="1640" y="15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7" name="Text Box 2326"/>
          <p:cNvSpPr txBox="1">
            <a:spLocks noChangeArrowheads="1"/>
          </p:cNvSpPr>
          <p:nvPr/>
        </p:nvSpPr>
        <p:spPr bwMode="auto">
          <a:xfrm>
            <a:off x="8001000" y="50720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26638" name="Text Box 2326"/>
          <p:cNvSpPr txBox="1">
            <a:spLocks noChangeArrowheads="1"/>
          </p:cNvSpPr>
          <p:nvPr/>
        </p:nvSpPr>
        <p:spPr bwMode="auto">
          <a:xfrm>
            <a:off x="8001000" y="2428875"/>
            <a:ext cx="287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26639" name="Text Box 2326"/>
          <p:cNvSpPr txBox="1">
            <a:spLocks noChangeArrowheads="1"/>
          </p:cNvSpPr>
          <p:nvPr/>
        </p:nvSpPr>
        <p:spPr bwMode="auto">
          <a:xfrm>
            <a:off x="3571875" y="50720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26640" name="Text Box 2326"/>
          <p:cNvSpPr txBox="1">
            <a:spLocks noChangeArrowheads="1"/>
          </p:cNvSpPr>
          <p:nvPr/>
        </p:nvSpPr>
        <p:spPr bwMode="auto">
          <a:xfrm>
            <a:off x="3643313" y="2428875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26641" name="Text Box 44"/>
          <p:cNvSpPr txBox="1">
            <a:spLocks noChangeArrowheads="1"/>
          </p:cNvSpPr>
          <p:nvPr/>
        </p:nvSpPr>
        <p:spPr bwMode="auto">
          <a:xfrm>
            <a:off x="6643688" y="642938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26642" name="Text Box 44"/>
          <p:cNvSpPr txBox="1">
            <a:spLocks noChangeArrowheads="1"/>
          </p:cNvSpPr>
          <p:nvPr/>
        </p:nvSpPr>
        <p:spPr bwMode="auto">
          <a:xfrm>
            <a:off x="2286000" y="67151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26643" name="Text Box 44"/>
          <p:cNvSpPr txBox="1">
            <a:spLocks noChangeArrowheads="1"/>
          </p:cNvSpPr>
          <p:nvPr/>
        </p:nvSpPr>
        <p:spPr bwMode="auto">
          <a:xfrm>
            <a:off x="2214563" y="3314700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у</a:t>
            </a:r>
          </a:p>
        </p:txBody>
      </p:sp>
      <p:sp>
        <p:nvSpPr>
          <p:cNvPr id="26644" name="Text Box 44"/>
          <p:cNvSpPr txBox="1">
            <a:spLocks noChangeArrowheads="1"/>
          </p:cNvSpPr>
          <p:nvPr/>
        </p:nvSpPr>
        <p:spPr bwMode="auto">
          <a:xfrm>
            <a:off x="6643688" y="3357563"/>
            <a:ext cx="312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у</a:t>
            </a:r>
          </a:p>
        </p:txBody>
      </p:sp>
      <p:sp>
        <p:nvSpPr>
          <p:cNvPr id="118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7188" y="214312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1</a:t>
            </a:r>
          </a:p>
        </p:txBody>
      </p:sp>
      <p:sp>
        <p:nvSpPr>
          <p:cNvPr id="119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8625" y="4786313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120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501063" y="22145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121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29625" y="4714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/>
              <a:t>4</a:t>
            </a:r>
            <a:endParaRPr lang="ru-RU" sz="2000" b="1"/>
          </a:p>
        </p:txBody>
      </p:sp>
      <p:sp>
        <p:nvSpPr>
          <p:cNvPr id="124" name="AutoShape 64"/>
          <p:cNvSpPr>
            <a:spLocks noChangeArrowheads="1"/>
          </p:cNvSpPr>
          <p:nvPr/>
        </p:nvSpPr>
        <p:spPr bwMode="auto">
          <a:xfrm>
            <a:off x="6786592" y="571480"/>
            <a:ext cx="1928812" cy="1295400"/>
          </a:xfrm>
          <a:prstGeom prst="wedgeEllipseCallout">
            <a:avLst>
              <a:gd name="adj1" fmla="val 39289"/>
              <a:gd name="adj2" fmla="val 75242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25" name="AutoShape 58"/>
          <p:cNvSpPr>
            <a:spLocks noChangeArrowheads="1"/>
          </p:cNvSpPr>
          <p:nvPr/>
        </p:nvSpPr>
        <p:spPr bwMode="auto">
          <a:xfrm>
            <a:off x="7202518" y="2786058"/>
            <a:ext cx="1941482" cy="1223962"/>
          </a:xfrm>
          <a:prstGeom prst="wedgeEllipseCallout">
            <a:avLst>
              <a:gd name="adj1" fmla="val 20162"/>
              <a:gd name="adj2" fmla="val 90908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12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5750" y="6072188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2571750" y="6156325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+mn-lt"/>
              </a:rPr>
              <a:t>График симметричен относительно оси </a:t>
            </a:r>
            <a:r>
              <a:rPr lang="en-US" sz="2000" dirty="0">
                <a:latin typeface="+mn-lt"/>
              </a:rPr>
              <a:t>O</a:t>
            </a:r>
            <a:r>
              <a:rPr lang="ru-RU" sz="2000" dirty="0">
                <a:latin typeface="+mn-lt"/>
              </a:rPr>
              <a:t>у</a:t>
            </a:r>
          </a:p>
        </p:txBody>
      </p:sp>
      <p:sp>
        <p:nvSpPr>
          <p:cNvPr id="128" name="Line 2190"/>
          <p:cNvSpPr>
            <a:spLocks noChangeShapeType="1"/>
          </p:cNvSpPr>
          <p:nvPr/>
        </p:nvSpPr>
        <p:spPr bwMode="auto">
          <a:xfrm>
            <a:off x="6929438" y="3571875"/>
            <a:ext cx="0" cy="23764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64" name="AutoShape 1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22" name="AutoShape 52"/>
          <p:cNvSpPr>
            <a:spLocks noChangeArrowheads="1"/>
          </p:cNvSpPr>
          <p:nvPr/>
        </p:nvSpPr>
        <p:spPr bwMode="auto">
          <a:xfrm>
            <a:off x="857224" y="714374"/>
            <a:ext cx="1928839" cy="1357303"/>
          </a:xfrm>
          <a:prstGeom prst="wedgeEllipseCallout">
            <a:avLst>
              <a:gd name="adj1" fmla="val -67003"/>
              <a:gd name="adj2" fmla="val 39783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6667" name="Text Box 2326"/>
          <p:cNvSpPr txBox="1">
            <a:spLocks noChangeArrowheads="1"/>
          </p:cNvSpPr>
          <p:nvPr/>
        </p:nvSpPr>
        <p:spPr bwMode="auto">
          <a:xfrm>
            <a:off x="2500298" y="242886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26668" name="Text Box 2326"/>
          <p:cNvSpPr txBox="1">
            <a:spLocks noChangeArrowheads="1"/>
          </p:cNvSpPr>
          <p:nvPr/>
        </p:nvSpPr>
        <p:spPr bwMode="auto">
          <a:xfrm>
            <a:off x="6927868" y="242886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26669" name="Text Box 2326"/>
          <p:cNvSpPr txBox="1">
            <a:spLocks noChangeArrowheads="1"/>
          </p:cNvSpPr>
          <p:nvPr/>
        </p:nvSpPr>
        <p:spPr bwMode="auto">
          <a:xfrm>
            <a:off x="2214563" y="5072063"/>
            <a:ext cx="287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0</a:t>
            </a:r>
          </a:p>
        </p:txBody>
      </p:sp>
      <p:sp>
        <p:nvSpPr>
          <p:cNvPr id="26670" name="Text Box 2326"/>
          <p:cNvSpPr txBox="1">
            <a:spLocks noChangeArrowheads="1"/>
          </p:cNvSpPr>
          <p:nvPr/>
        </p:nvSpPr>
        <p:spPr bwMode="auto">
          <a:xfrm>
            <a:off x="6643702" y="5072074"/>
            <a:ext cx="2873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0</a:t>
            </a:r>
          </a:p>
        </p:txBody>
      </p:sp>
      <p:sp>
        <p:nvSpPr>
          <p:cNvPr id="26634" name="Freeform 2336"/>
          <p:cNvSpPr>
            <a:spLocks/>
          </p:cNvSpPr>
          <p:nvPr/>
        </p:nvSpPr>
        <p:spPr bwMode="auto">
          <a:xfrm>
            <a:off x="1214438" y="3786188"/>
            <a:ext cx="1584325" cy="1887537"/>
          </a:xfrm>
          <a:custGeom>
            <a:avLst/>
            <a:gdLst>
              <a:gd name="T0" fmla="*/ 0 w 998"/>
              <a:gd name="T1" fmla="*/ 2147483647 h 1189"/>
              <a:gd name="T2" fmla="*/ 2147483647 w 998"/>
              <a:gd name="T3" fmla="*/ 2147483647 h 1189"/>
              <a:gd name="T4" fmla="*/ 2147483647 w 998"/>
              <a:gd name="T5" fmla="*/ 2147483647 h 1189"/>
              <a:gd name="T6" fmla="*/ 2147483647 w 998"/>
              <a:gd name="T7" fmla="*/ 2147483647 h 1189"/>
              <a:gd name="T8" fmla="*/ 2147483647 w 998"/>
              <a:gd name="T9" fmla="*/ 2147483647 h 1189"/>
              <a:gd name="T10" fmla="*/ 2147483647 w 998"/>
              <a:gd name="T11" fmla="*/ 2147483647 h 1189"/>
              <a:gd name="T12" fmla="*/ 2147483647 w 998"/>
              <a:gd name="T13" fmla="*/ 2147483647 h 11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98"/>
              <a:gd name="T22" fmla="*/ 0 h 1189"/>
              <a:gd name="T23" fmla="*/ 998 w 998"/>
              <a:gd name="T24" fmla="*/ 1189 h 11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98" h="1189">
                <a:moveTo>
                  <a:pt x="0" y="12"/>
                </a:moveTo>
                <a:cubicBezTo>
                  <a:pt x="64" y="35"/>
                  <a:pt x="129" y="58"/>
                  <a:pt x="182" y="194"/>
                </a:cubicBezTo>
                <a:cubicBezTo>
                  <a:pt x="235" y="330"/>
                  <a:pt x="268" y="663"/>
                  <a:pt x="318" y="829"/>
                </a:cubicBezTo>
                <a:cubicBezTo>
                  <a:pt x="368" y="995"/>
                  <a:pt x="428" y="1187"/>
                  <a:pt x="484" y="1188"/>
                </a:cubicBezTo>
                <a:cubicBezTo>
                  <a:pt x="540" y="1189"/>
                  <a:pt x="597" y="1009"/>
                  <a:pt x="652" y="836"/>
                </a:cubicBezTo>
                <a:cubicBezTo>
                  <a:pt x="707" y="663"/>
                  <a:pt x="759" y="285"/>
                  <a:pt x="817" y="148"/>
                </a:cubicBezTo>
                <a:cubicBezTo>
                  <a:pt x="875" y="11"/>
                  <a:pt x="937" y="0"/>
                  <a:pt x="998" y="1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" name="AutoShape 61"/>
          <p:cNvSpPr>
            <a:spLocks noChangeArrowheads="1"/>
          </p:cNvSpPr>
          <p:nvPr/>
        </p:nvSpPr>
        <p:spPr bwMode="auto">
          <a:xfrm>
            <a:off x="1000125" y="3286125"/>
            <a:ext cx="1881188" cy="1358900"/>
          </a:xfrm>
          <a:prstGeom prst="wedgeEllipseCallout">
            <a:avLst>
              <a:gd name="adj1" fmla="val -66420"/>
              <a:gd name="adj2" fmla="val 46115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>
                <a:latin typeface="Arial Unicode MS" pitchFamily="34" charset="-128"/>
              </a:rPr>
              <a:t>Подумай!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/>
      <p:bldP spid="1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642938" y="214313"/>
            <a:ext cx="800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№ 10. </a:t>
            </a:r>
            <a:r>
              <a:rPr lang="ru-RU" sz="2000" dirty="0">
                <a:latin typeface="+mn-lt"/>
              </a:rPr>
              <a:t>На рисунке изображен график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f(x</a:t>
            </a:r>
            <a:r>
              <a:rPr lang="en-US" sz="2000" i="1" dirty="0">
                <a:latin typeface="+mn-lt"/>
              </a:rPr>
              <a:t>)</a:t>
            </a:r>
            <a:r>
              <a:rPr lang="ru-RU" sz="2000" dirty="0">
                <a:latin typeface="+mn-lt"/>
              </a:rPr>
              <a:t>. При каких значениях </a:t>
            </a:r>
            <a:r>
              <a:rPr lang="en-US" sz="2000" dirty="0">
                <a:latin typeface="+mn-lt"/>
              </a:rPr>
              <a:t>a</a:t>
            </a:r>
            <a:r>
              <a:rPr lang="ru-RU" sz="2000" dirty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уравнение  </a:t>
            </a:r>
            <a:r>
              <a:rPr lang="en-US" sz="2000" i="1" dirty="0">
                <a:latin typeface="+mn-lt"/>
              </a:rPr>
              <a:t>f(x</a:t>
            </a:r>
            <a:r>
              <a:rPr lang="en-US" sz="2000" i="1" dirty="0" smtClean="0">
                <a:latin typeface="+mn-lt"/>
              </a:rPr>
              <a:t>)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а</a:t>
            </a:r>
            <a:r>
              <a:rPr lang="ru-RU" sz="2000" dirty="0" smtClean="0">
                <a:latin typeface="+mn-lt"/>
              </a:rPr>
              <a:t>  имеет </a:t>
            </a:r>
            <a:r>
              <a:rPr lang="ru-RU" sz="2000" dirty="0">
                <a:latin typeface="+mn-lt"/>
              </a:rPr>
              <a:t>два корня. </a:t>
            </a:r>
          </a:p>
        </p:txBody>
      </p:sp>
      <p:grpSp>
        <p:nvGrpSpPr>
          <p:cNvPr id="27649" name="Группа 63"/>
          <p:cNvGrpSpPr>
            <a:grpSpLocks/>
          </p:cNvGrpSpPr>
          <p:nvPr/>
        </p:nvGrpSpPr>
        <p:grpSpPr bwMode="auto">
          <a:xfrm>
            <a:off x="4481513" y="1214438"/>
            <a:ext cx="4233862" cy="3743325"/>
            <a:chOff x="4484398" y="1214422"/>
            <a:chExt cx="4234179" cy="3742876"/>
          </a:xfrm>
        </p:grpSpPr>
        <p:grpSp>
          <p:nvGrpSpPr>
            <p:cNvPr id="27692" name="Группа 57"/>
            <p:cNvGrpSpPr>
              <a:grpSpLocks noChangeAspect="1"/>
            </p:cNvGrpSpPr>
            <p:nvPr/>
          </p:nvGrpSpPr>
          <p:grpSpPr bwMode="auto">
            <a:xfrm>
              <a:off x="4484398" y="1357298"/>
              <a:ext cx="4011563" cy="3600000"/>
              <a:chOff x="1348000" y="3092451"/>
              <a:chExt cx="2305595" cy="2286000"/>
            </a:xfrm>
          </p:grpSpPr>
          <p:grpSp>
            <p:nvGrpSpPr>
              <p:cNvPr id="27698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2771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2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3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31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9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27700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1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2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3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4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5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6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7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8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09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0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1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2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3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4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715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7693" name="Line 6"/>
            <p:cNvSpPr>
              <a:spLocks noChangeShapeType="1"/>
            </p:cNvSpPr>
            <p:nvPr/>
          </p:nvSpPr>
          <p:spPr bwMode="auto">
            <a:xfrm>
              <a:off x="4507989" y="3286124"/>
              <a:ext cx="40645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4" name="Line 25"/>
            <p:cNvSpPr>
              <a:spLocks noChangeShapeType="1"/>
            </p:cNvSpPr>
            <p:nvPr/>
          </p:nvSpPr>
          <p:spPr bwMode="auto">
            <a:xfrm flipV="1">
              <a:off x="6357950" y="1285860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5" name="Text Box 29"/>
            <p:cNvSpPr txBox="1">
              <a:spLocks noChangeArrowheads="1"/>
            </p:cNvSpPr>
            <p:nvPr/>
          </p:nvSpPr>
          <p:spPr bwMode="auto">
            <a:xfrm>
              <a:off x="6072198" y="1214422"/>
              <a:ext cx="3587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27696" name="Text Box 53"/>
            <p:cNvSpPr txBox="1">
              <a:spLocks noChangeArrowheads="1"/>
            </p:cNvSpPr>
            <p:nvPr/>
          </p:nvSpPr>
          <p:spPr bwMode="auto">
            <a:xfrm>
              <a:off x="8358214" y="3214686"/>
              <a:ext cx="3603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</a:t>
              </a:r>
            </a:p>
          </p:txBody>
        </p:sp>
        <p:sp>
          <p:nvSpPr>
            <p:cNvPr id="27697" name="Text Box 74"/>
            <p:cNvSpPr txBox="1">
              <a:spLocks noChangeArrowheads="1"/>
            </p:cNvSpPr>
            <p:nvPr/>
          </p:nvSpPr>
          <p:spPr bwMode="auto">
            <a:xfrm>
              <a:off x="6140462" y="3214686"/>
              <a:ext cx="21748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0</a:t>
              </a:r>
            </a:p>
          </p:txBody>
        </p:sp>
      </p:grpSp>
      <p:sp>
        <p:nvSpPr>
          <p:cNvPr id="27654" name="Line 22"/>
          <p:cNvSpPr>
            <a:spLocks noChangeShapeType="1"/>
          </p:cNvSpPr>
          <p:nvPr/>
        </p:nvSpPr>
        <p:spPr bwMode="auto">
          <a:xfrm rot="-5400000">
            <a:off x="6340500" y="4197325"/>
            <a:ext cx="0" cy="10800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1428736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4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2285992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5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314324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6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4000504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27668" name="TextBox 6"/>
          <p:cNvSpPr txBox="1">
            <a:spLocks noChangeArrowheads="1"/>
          </p:cNvSpPr>
          <p:nvPr/>
        </p:nvSpPr>
        <p:spPr bwMode="auto">
          <a:xfrm>
            <a:off x="1571625" y="1428750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а = 6 , а -4</a:t>
            </a:r>
          </a:p>
        </p:txBody>
      </p:sp>
      <p:sp>
        <p:nvSpPr>
          <p:cNvPr id="27669" name="TextBox 7"/>
          <p:cNvSpPr txBox="1">
            <a:spLocks noChangeArrowheads="1"/>
          </p:cNvSpPr>
          <p:nvPr/>
        </p:nvSpPr>
        <p:spPr bwMode="auto">
          <a:xfrm>
            <a:off x="1285875" y="2286000"/>
            <a:ext cx="1214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а = 6</a:t>
            </a:r>
          </a:p>
        </p:txBody>
      </p:sp>
      <p:sp>
        <p:nvSpPr>
          <p:cNvPr id="27670" name="TextBox 8"/>
          <p:cNvSpPr txBox="1">
            <a:spLocks noChangeArrowheads="1"/>
          </p:cNvSpPr>
          <p:nvPr/>
        </p:nvSpPr>
        <p:spPr bwMode="auto">
          <a:xfrm>
            <a:off x="1571625" y="3143250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а = -4</a:t>
            </a:r>
          </a:p>
        </p:txBody>
      </p:sp>
      <p:sp>
        <p:nvSpPr>
          <p:cNvPr id="27671" name="TextBox 9"/>
          <p:cNvSpPr txBox="1">
            <a:spLocks noChangeArrowheads="1"/>
          </p:cNvSpPr>
          <p:nvPr/>
        </p:nvSpPr>
        <p:spPr bwMode="auto">
          <a:xfrm>
            <a:off x="1143000" y="4071938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+mn-lt"/>
              </a:rPr>
              <a:t>а = -5</a:t>
            </a:r>
          </a:p>
        </p:txBody>
      </p:sp>
      <p:sp>
        <p:nvSpPr>
          <p:cNvPr id="27672" name="Text Box 161"/>
          <p:cNvSpPr txBox="1">
            <a:spLocks noChangeArrowheads="1"/>
          </p:cNvSpPr>
          <p:nvPr/>
        </p:nvSpPr>
        <p:spPr bwMode="auto">
          <a:xfrm>
            <a:off x="5924550" y="4143375"/>
            <a:ext cx="5048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</a:t>
            </a:r>
            <a:r>
              <a:rPr lang="ru-RU"/>
              <a:t>4</a:t>
            </a:r>
          </a:p>
        </p:txBody>
      </p:sp>
      <p:sp>
        <p:nvSpPr>
          <p:cNvPr id="27673" name="Text Box 52"/>
          <p:cNvSpPr txBox="1">
            <a:spLocks noChangeArrowheads="1"/>
          </p:cNvSpPr>
          <p:nvPr/>
        </p:nvSpPr>
        <p:spPr bwMode="auto">
          <a:xfrm>
            <a:off x="6000750" y="44291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27674" name="TextBox 52"/>
          <p:cNvSpPr txBox="1">
            <a:spLocks noChangeArrowheads="1"/>
          </p:cNvSpPr>
          <p:nvPr/>
        </p:nvSpPr>
        <p:spPr bwMode="auto">
          <a:xfrm>
            <a:off x="6143625" y="1571625"/>
            <a:ext cx="214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6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643174" y="5429264"/>
            <a:ext cx="585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При а = </a:t>
            </a:r>
            <a:r>
              <a:rPr lang="ru-RU" sz="2000" dirty="0" smtClean="0"/>
              <a:t>-</a:t>
            </a:r>
            <a:r>
              <a:rPr lang="en-US" sz="2000" dirty="0" smtClean="0"/>
              <a:t>4</a:t>
            </a:r>
            <a:r>
              <a:rPr lang="ru-RU" sz="2000" dirty="0" smtClean="0"/>
              <a:t> </a:t>
            </a:r>
            <a:r>
              <a:rPr lang="ru-RU" sz="2000" dirty="0"/>
              <a:t>прямая у = а имеет с графиком функции </a:t>
            </a:r>
            <a:r>
              <a:rPr lang="en-US" sz="2000" dirty="0" smtClean="0"/>
              <a:t>y</a:t>
            </a:r>
            <a:r>
              <a:rPr lang="ru-RU" sz="2000" dirty="0" smtClean="0"/>
              <a:t> </a:t>
            </a:r>
            <a:r>
              <a:rPr lang="en-US" sz="2000" dirty="0" smtClean="0"/>
              <a:t>=</a:t>
            </a:r>
            <a:r>
              <a:rPr lang="ru-RU" sz="2000" dirty="0" smtClean="0"/>
              <a:t> </a:t>
            </a:r>
            <a:r>
              <a:rPr lang="en-US" sz="2000" dirty="0" smtClean="0"/>
              <a:t>f(x</a:t>
            </a:r>
            <a:r>
              <a:rPr lang="en-US" sz="2000" dirty="0"/>
              <a:t>)</a:t>
            </a:r>
            <a:r>
              <a:rPr lang="ru-RU" sz="2000" dirty="0"/>
              <a:t> две точки пересечения.</a:t>
            </a:r>
          </a:p>
        </p:txBody>
      </p:sp>
      <p:sp>
        <p:nvSpPr>
          <p:cNvPr id="75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282" y="5357826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27679" name="Line 22"/>
          <p:cNvSpPr>
            <a:spLocks noChangeShapeType="1"/>
          </p:cNvSpPr>
          <p:nvPr/>
        </p:nvSpPr>
        <p:spPr bwMode="auto">
          <a:xfrm rot="5400000">
            <a:off x="6340475" y="1803400"/>
            <a:ext cx="0" cy="10795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0" name="Line 22"/>
          <p:cNvSpPr>
            <a:spLocks noChangeShapeType="1"/>
          </p:cNvSpPr>
          <p:nvPr/>
        </p:nvSpPr>
        <p:spPr bwMode="auto">
          <a:xfrm rot="-5400000">
            <a:off x="6340475" y="2268538"/>
            <a:ext cx="0" cy="10795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1" name="Line 22"/>
          <p:cNvSpPr>
            <a:spLocks noChangeShapeType="1"/>
          </p:cNvSpPr>
          <p:nvPr/>
        </p:nvSpPr>
        <p:spPr bwMode="auto">
          <a:xfrm rot="16200000">
            <a:off x="6340450" y="4411132"/>
            <a:ext cx="0" cy="10800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2" name="Line 22"/>
          <p:cNvSpPr>
            <a:spLocks noChangeShapeType="1"/>
          </p:cNvSpPr>
          <p:nvPr/>
        </p:nvSpPr>
        <p:spPr bwMode="auto">
          <a:xfrm rot="10800000">
            <a:off x="5000625" y="3214688"/>
            <a:ext cx="0" cy="10795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3" name="Line 22"/>
          <p:cNvSpPr>
            <a:spLocks noChangeShapeType="1"/>
          </p:cNvSpPr>
          <p:nvPr/>
        </p:nvSpPr>
        <p:spPr bwMode="auto">
          <a:xfrm>
            <a:off x="7393500" y="3214688"/>
            <a:ext cx="0" cy="10795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4" name="Text Box 52"/>
          <p:cNvSpPr txBox="1">
            <a:spLocks noChangeArrowheads="1"/>
          </p:cNvSpPr>
          <p:nvPr/>
        </p:nvSpPr>
        <p:spPr bwMode="auto">
          <a:xfrm>
            <a:off x="4711700" y="32861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27685" name="Text Box 52"/>
          <p:cNvSpPr txBox="1">
            <a:spLocks noChangeArrowheads="1"/>
          </p:cNvSpPr>
          <p:nvPr/>
        </p:nvSpPr>
        <p:spPr bwMode="auto">
          <a:xfrm>
            <a:off x="7140575" y="32734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4</a:t>
            </a:r>
          </a:p>
        </p:txBody>
      </p:sp>
      <p:sp>
        <p:nvSpPr>
          <p:cNvPr id="27686" name="Text Box 52"/>
          <p:cNvSpPr txBox="1">
            <a:spLocks noChangeArrowheads="1"/>
          </p:cNvSpPr>
          <p:nvPr/>
        </p:nvSpPr>
        <p:spPr bwMode="auto">
          <a:xfrm>
            <a:off x="6000750" y="2000250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4</a:t>
            </a:r>
          </a:p>
        </p:txBody>
      </p:sp>
      <p:sp>
        <p:nvSpPr>
          <p:cNvPr id="27687" name="Freeform 70"/>
          <p:cNvSpPr>
            <a:spLocks/>
          </p:cNvSpPr>
          <p:nvPr/>
        </p:nvSpPr>
        <p:spPr bwMode="auto">
          <a:xfrm>
            <a:off x="5026025" y="1828800"/>
            <a:ext cx="2332038" cy="2700338"/>
          </a:xfrm>
          <a:custGeom>
            <a:avLst/>
            <a:gdLst>
              <a:gd name="T0" fmla="*/ 0 w 1469"/>
              <a:gd name="T1" fmla="*/ 2700338 h 1281"/>
              <a:gd name="T2" fmla="*/ 760413 w 1469"/>
              <a:gd name="T3" fmla="*/ 12648 h 1281"/>
              <a:gd name="T4" fmla="*/ 1808163 w 1469"/>
              <a:gd name="T5" fmla="*/ 2401003 h 1281"/>
              <a:gd name="T6" fmla="*/ 2332038 w 1469"/>
              <a:gd name="T7" fmla="*/ 0 h 1281"/>
              <a:gd name="T8" fmla="*/ 0 60000 65536"/>
              <a:gd name="T9" fmla="*/ 0 60000 65536"/>
              <a:gd name="T10" fmla="*/ 0 60000 65536"/>
              <a:gd name="T11" fmla="*/ 0 60000 65536"/>
              <a:gd name="T12" fmla="*/ 0 w 1469"/>
              <a:gd name="T13" fmla="*/ 0 h 1281"/>
              <a:gd name="T14" fmla="*/ 1469 w 1469"/>
              <a:gd name="T15" fmla="*/ 1281 h 1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69" h="1281">
                <a:moveTo>
                  <a:pt x="0" y="1281"/>
                </a:moveTo>
                <a:cubicBezTo>
                  <a:pt x="79" y="1069"/>
                  <a:pt x="289" y="30"/>
                  <a:pt x="479" y="6"/>
                </a:cubicBezTo>
                <a:cubicBezTo>
                  <a:pt x="697" y="7"/>
                  <a:pt x="944" y="1191"/>
                  <a:pt x="1139" y="1139"/>
                </a:cubicBezTo>
                <a:cubicBezTo>
                  <a:pt x="1334" y="1087"/>
                  <a:pt x="1400" y="237"/>
                  <a:pt x="1469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67" name="Line 71"/>
          <p:cNvSpPr>
            <a:spLocks noChangeShapeType="1"/>
          </p:cNvSpPr>
          <p:nvPr/>
        </p:nvSpPr>
        <p:spPr bwMode="auto">
          <a:xfrm flipV="1">
            <a:off x="4715988" y="4250255"/>
            <a:ext cx="331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0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215063"/>
            <a:ext cx="431800" cy="360362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9" name="AutoShape 61"/>
          <p:cNvSpPr>
            <a:spLocks noChangeArrowheads="1"/>
          </p:cNvSpPr>
          <p:nvPr/>
        </p:nvSpPr>
        <p:spPr bwMode="auto">
          <a:xfrm>
            <a:off x="1928794" y="285728"/>
            <a:ext cx="1881187" cy="1358900"/>
          </a:xfrm>
          <a:prstGeom prst="wedgeEllipseCallout">
            <a:avLst>
              <a:gd name="adj1" fmla="val -75871"/>
              <a:gd name="adj2" fmla="val 30227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8" name="AutoShape 61"/>
          <p:cNvSpPr>
            <a:spLocks noChangeArrowheads="1"/>
          </p:cNvSpPr>
          <p:nvPr/>
        </p:nvSpPr>
        <p:spPr bwMode="auto">
          <a:xfrm>
            <a:off x="1928794" y="1142984"/>
            <a:ext cx="1881187" cy="1358900"/>
          </a:xfrm>
          <a:prstGeom prst="wedgeEllipseCallout">
            <a:avLst>
              <a:gd name="adj1" fmla="val -75196"/>
              <a:gd name="adj2" fmla="val 31162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6" name="AutoShape 68"/>
          <p:cNvSpPr>
            <a:spLocks noChangeArrowheads="1"/>
          </p:cNvSpPr>
          <p:nvPr/>
        </p:nvSpPr>
        <p:spPr bwMode="auto">
          <a:xfrm>
            <a:off x="1928794" y="1928802"/>
            <a:ext cx="1928826" cy="1223962"/>
          </a:xfrm>
          <a:prstGeom prst="wedgeEllipseCallout">
            <a:avLst>
              <a:gd name="adj1" fmla="val -75427"/>
              <a:gd name="adj2" fmla="val 46500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77" name="AutoShape 61"/>
          <p:cNvSpPr>
            <a:spLocks noChangeArrowheads="1"/>
          </p:cNvSpPr>
          <p:nvPr/>
        </p:nvSpPr>
        <p:spPr bwMode="auto">
          <a:xfrm>
            <a:off x="1904995" y="2857496"/>
            <a:ext cx="1881187" cy="1358900"/>
          </a:xfrm>
          <a:prstGeom prst="wedgeEllipseCallout">
            <a:avLst>
              <a:gd name="adj1" fmla="val -76546"/>
              <a:gd name="adj2" fmla="val 36769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83" name="Овал 82"/>
          <p:cNvSpPr/>
          <p:nvPr/>
        </p:nvSpPr>
        <p:spPr bwMode="auto">
          <a:xfrm>
            <a:off x="7286644" y="1820802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Овал 81"/>
          <p:cNvSpPr/>
          <p:nvPr/>
        </p:nvSpPr>
        <p:spPr bwMode="auto">
          <a:xfrm>
            <a:off x="5035504" y="417825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Овал 80"/>
          <p:cNvSpPr/>
          <p:nvPr/>
        </p:nvSpPr>
        <p:spPr bwMode="auto">
          <a:xfrm>
            <a:off x="6786578" y="417825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</p:childTnLst>
        </p:cTn>
      </p:par>
    </p:tnLst>
    <p:bldLst>
      <p:bldP spid="74" grpId="0"/>
      <p:bldP spid="29767" grpId="0" animBg="1"/>
      <p:bldP spid="82" grpId="0" animBg="1"/>
      <p:bldP spid="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7" name="TextBox 208"/>
          <p:cNvSpPr txBox="1">
            <a:spLocks noChangeArrowheads="1"/>
          </p:cNvSpPr>
          <p:nvPr/>
        </p:nvSpPr>
        <p:spPr bwMode="auto">
          <a:xfrm>
            <a:off x="928662" y="3571876"/>
            <a:ext cx="1643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rial Unicode MS" pitchFamily="34" charset="-128"/>
              </a:rPr>
              <a:t>f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ru-RU" sz="2000" dirty="0" smtClean="0">
                <a:latin typeface="Arial Unicode MS" pitchFamily="34" charset="-128"/>
              </a:rPr>
              <a:t>5</a:t>
            </a:r>
            <a:r>
              <a:rPr lang="en-US" sz="2000" dirty="0" smtClean="0">
                <a:latin typeface="Arial Unicode MS" pitchFamily="34" charset="-128"/>
              </a:rPr>
              <a:t>) &gt; f </a:t>
            </a:r>
            <a:r>
              <a:rPr lang="en-US" sz="2000" dirty="0">
                <a:latin typeface="Arial Unicode MS" pitchFamily="34" charset="-128"/>
              </a:rPr>
              <a:t>(3)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285750" y="142875"/>
            <a:ext cx="8358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 </a:t>
            </a:r>
            <a:r>
              <a:rPr lang="ru-RU" sz="2000" b="1" dirty="0" smtClean="0">
                <a:solidFill>
                  <a:srgbClr val="C00000"/>
                </a:solidFill>
              </a:rPr>
              <a:t>11. </a:t>
            </a:r>
            <a:r>
              <a:rPr lang="ru-RU" sz="2000" dirty="0">
                <a:latin typeface="+mn-lt"/>
              </a:rPr>
              <a:t>На рисунке изображен график квадратичной функции </a:t>
            </a:r>
            <a:r>
              <a:rPr lang="en-US" sz="2000" dirty="0" smtClean="0">
                <a:latin typeface="+mn-lt"/>
              </a:rPr>
              <a:t>y</a:t>
            </a:r>
            <a:r>
              <a:rPr lang="ru-RU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=</a:t>
            </a:r>
            <a:r>
              <a:rPr lang="ru-RU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f(x</a:t>
            </a:r>
            <a:r>
              <a:rPr lang="en-US" sz="2000" dirty="0">
                <a:latin typeface="+mn-lt"/>
              </a:rPr>
              <a:t>)</a:t>
            </a:r>
            <a:r>
              <a:rPr lang="ru-RU" sz="2000" dirty="0">
                <a:latin typeface="+mn-lt"/>
              </a:rPr>
              <a:t>. Какое из следующих утверждений неверно.</a:t>
            </a:r>
          </a:p>
        </p:txBody>
      </p:sp>
      <p:grpSp>
        <p:nvGrpSpPr>
          <p:cNvPr id="32772" name="Group 7"/>
          <p:cNvGrpSpPr>
            <a:grpSpLocks/>
          </p:cNvGrpSpPr>
          <p:nvPr/>
        </p:nvGrpSpPr>
        <p:grpSpPr bwMode="auto">
          <a:xfrm>
            <a:off x="4000500" y="1143000"/>
            <a:ext cx="4572000" cy="4292600"/>
            <a:chOff x="2412" y="464"/>
            <a:chExt cx="3144" cy="3199"/>
          </a:xfrm>
        </p:grpSpPr>
        <p:sp>
          <p:nvSpPr>
            <p:cNvPr id="32814" name="Freeform 8"/>
            <p:cNvSpPr>
              <a:spLocks/>
            </p:cNvSpPr>
            <p:nvPr/>
          </p:nvSpPr>
          <p:spPr bwMode="auto">
            <a:xfrm>
              <a:off x="2424" y="472"/>
              <a:ext cx="2" cy="3172"/>
            </a:xfrm>
            <a:custGeom>
              <a:avLst/>
              <a:gdLst>
                <a:gd name="T0" fmla="*/ 0 w 2"/>
                <a:gd name="T1" fmla="*/ 0 h 3172"/>
                <a:gd name="T2" fmla="*/ 2 w 2"/>
                <a:gd name="T3" fmla="*/ 3172 h 3172"/>
                <a:gd name="T4" fmla="*/ 0 60000 65536"/>
                <a:gd name="T5" fmla="*/ 0 60000 65536"/>
                <a:gd name="T6" fmla="*/ 0 w 2"/>
                <a:gd name="T7" fmla="*/ 0 h 3172"/>
                <a:gd name="T8" fmla="*/ 2 w 2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3172">
                  <a:moveTo>
                    <a:pt x="0" y="0"/>
                  </a:moveTo>
                  <a:lnTo>
                    <a:pt x="2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15" name="Freeform 9"/>
            <p:cNvSpPr>
              <a:spLocks/>
            </p:cNvSpPr>
            <p:nvPr/>
          </p:nvSpPr>
          <p:spPr bwMode="auto">
            <a:xfrm>
              <a:off x="2472" y="1706"/>
              <a:ext cx="3060" cy="2"/>
            </a:xfrm>
            <a:custGeom>
              <a:avLst/>
              <a:gdLst>
                <a:gd name="T0" fmla="*/ 0 w 3060"/>
                <a:gd name="T1" fmla="*/ 0 h 2"/>
                <a:gd name="T2" fmla="*/ 3060 w 3060"/>
                <a:gd name="T3" fmla="*/ 2 h 2"/>
                <a:gd name="T4" fmla="*/ 0 60000 65536"/>
                <a:gd name="T5" fmla="*/ 0 60000 65536"/>
                <a:gd name="T6" fmla="*/ 0 w 3060"/>
                <a:gd name="T7" fmla="*/ 0 h 2"/>
                <a:gd name="T8" fmla="*/ 3060 w 306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60" h="2">
                  <a:moveTo>
                    <a:pt x="0" y="0"/>
                  </a:moveTo>
                  <a:lnTo>
                    <a:pt x="3060" y="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16" name="Freeform 10"/>
            <p:cNvSpPr>
              <a:spLocks/>
            </p:cNvSpPr>
            <p:nvPr/>
          </p:nvSpPr>
          <p:spPr bwMode="auto">
            <a:xfrm>
              <a:off x="2436" y="3468"/>
              <a:ext cx="3088" cy="1"/>
            </a:xfrm>
            <a:custGeom>
              <a:avLst/>
              <a:gdLst>
                <a:gd name="T0" fmla="*/ 0 w 3088"/>
                <a:gd name="T1" fmla="*/ 0 h 1"/>
                <a:gd name="T2" fmla="*/ 3088 w 3088"/>
                <a:gd name="T3" fmla="*/ 0 h 1"/>
                <a:gd name="T4" fmla="*/ 0 60000 65536"/>
                <a:gd name="T5" fmla="*/ 0 60000 65536"/>
                <a:gd name="T6" fmla="*/ 0 w 3088"/>
                <a:gd name="T7" fmla="*/ 0 h 1"/>
                <a:gd name="T8" fmla="*/ 3088 w 308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">
                  <a:moveTo>
                    <a:pt x="0" y="0"/>
                  </a:moveTo>
                  <a:lnTo>
                    <a:pt x="308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17" name="Freeform 11"/>
            <p:cNvSpPr>
              <a:spLocks/>
            </p:cNvSpPr>
            <p:nvPr/>
          </p:nvSpPr>
          <p:spPr bwMode="auto">
            <a:xfrm>
              <a:off x="2426" y="3292"/>
              <a:ext cx="3094" cy="2"/>
            </a:xfrm>
            <a:custGeom>
              <a:avLst/>
              <a:gdLst>
                <a:gd name="T0" fmla="*/ 0 w 3094"/>
                <a:gd name="T1" fmla="*/ 2 h 2"/>
                <a:gd name="T2" fmla="*/ 3094 w 3094"/>
                <a:gd name="T3" fmla="*/ 0 h 2"/>
                <a:gd name="T4" fmla="*/ 0 60000 65536"/>
                <a:gd name="T5" fmla="*/ 0 60000 65536"/>
                <a:gd name="T6" fmla="*/ 0 w 3094"/>
                <a:gd name="T7" fmla="*/ 0 h 2"/>
                <a:gd name="T8" fmla="*/ 3094 w 30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4" h="2">
                  <a:moveTo>
                    <a:pt x="0" y="2"/>
                  </a:moveTo>
                  <a:lnTo>
                    <a:pt x="309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18" name="Line 12"/>
            <p:cNvSpPr>
              <a:spLocks noChangeShapeType="1"/>
            </p:cNvSpPr>
            <p:nvPr/>
          </p:nvSpPr>
          <p:spPr bwMode="auto">
            <a:xfrm>
              <a:off x="2426" y="3113"/>
              <a:ext cx="313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19" name="Freeform 13"/>
            <p:cNvSpPr>
              <a:spLocks/>
            </p:cNvSpPr>
            <p:nvPr/>
          </p:nvSpPr>
          <p:spPr bwMode="auto">
            <a:xfrm>
              <a:off x="2428" y="2940"/>
              <a:ext cx="3096" cy="1"/>
            </a:xfrm>
            <a:custGeom>
              <a:avLst/>
              <a:gdLst>
                <a:gd name="T0" fmla="*/ 0 w 3096"/>
                <a:gd name="T1" fmla="*/ 0 h 1"/>
                <a:gd name="T2" fmla="*/ 3096 w 3096"/>
                <a:gd name="T3" fmla="*/ 0 h 1"/>
                <a:gd name="T4" fmla="*/ 0 60000 65536"/>
                <a:gd name="T5" fmla="*/ 0 60000 65536"/>
                <a:gd name="T6" fmla="*/ 0 w 3096"/>
                <a:gd name="T7" fmla="*/ 0 h 1"/>
                <a:gd name="T8" fmla="*/ 3096 w 309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6" h="1">
                  <a:moveTo>
                    <a:pt x="0" y="0"/>
                  </a:moveTo>
                  <a:lnTo>
                    <a:pt x="309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0" name="Freeform 14"/>
            <p:cNvSpPr>
              <a:spLocks/>
            </p:cNvSpPr>
            <p:nvPr/>
          </p:nvSpPr>
          <p:spPr bwMode="auto">
            <a:xfrm>
              <a:off x="2424" y="2764"/>
              <a:ext cx="3092" cy="1"/>
            </a:xfrm>
            <a:custGeom>
              <a:avLst/>
              <a:gdLst>
                <a:gd name="T0" fmla="*/ 0 w 3092"/>
                <a:gd name="T1" fmla="*/ 0 h 1"/>
                <a:gd name="T2" fmla="*/ 3092 w 3092"/>
                <a:gd name="T3" fmla="*/ 0 h 1"/>
                <a:gd name="T4" fmla="*/ 0 60000 65536"/>
                <a:gd name="T5" fmla="*/ 0 60000 65536"/>
                <a:gd name="T6" fmla="*/ 0 w 3092"/>
                <a:gd name="T7" fmla="*/ 0 h 1"/>
                <a:gd name="T8" fmla="*/ 3092 w 30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1">
                  <a:moveTo>
                    <a:pt x="0" y="0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1" name="Freeform 15"/>
            <p:cNvSpPr>
              <a:spLocks/>
            </p:cNvSpPr>
            <p:nvPr/>
          </p:nvSpPr>
          <p:spPr bwMode="auto">
            <a:xfrm>
              <a:off x="2420" y="2584"/>
              <a:ext cx="3100" cy="4"/>
            </a:xfrm>
            <a:custGeom>
              <a:avLst/>
              <a:gdLst>
                <a:gd name="T0" fmla="*/ 0 w 3100"/>
                <a:gd name="T1" fmla="*/ 4 h 4"/>
                <a:gd name="T2" fmla="*/ 3100 w 3100"/>
                <a:gd name="T3" fmla="*/ 0 h 4"/>
                <a:gd name="T4" fmla="*/ 0 60000 65536"/>
                <a:gd name="T5" fmla="*/ 0 60000 65536"/>
                <a:gd name="T6" fmla="*/ 0 w 3100"/>
                <a:gd name="T7" fmla="*/ 0 h 4"/>
                <a:gd name="T8" fmla="*/ 3100 w 3100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4">
                  <a:moveTo>
                    <a:pt x="0" y="4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2" name="Freeform 16"/>
            <p:cNvSpPr>
              <a:spLocks/>
            </p:cNvSpPr>
            <p:nvPr/>
          </p:nvSpPr>
          <p:spPr bwMode="auto">
            <a:xfrm>
              <a:off x="2420" y="2408"/>
              <a:ext cx="3108" cy="8"/>
            </a:xfrm>
            <a:custGeom>
              <a:avLst/>
              <a:gdLst>
                <a:gd name="T0" fmla="*/ 0 w 3108"/>
                <a:gd name="T1" fmla="*/ 8 h 8"/>
                <a:gd name="T2" fmla="*/ 3108 w 3108"/>
                <a:gd name="T3" fmla="*/ 0 h 8"/>
                <a:gd name="T4" fmla="*/ 0 60000 65536"/>
                <a:gd name="T5" fmla="*/ 0 60000 65536"/>
                <a:gd name="T6" fmla="*/ 0 w 3108"/>
                <a:gd name="T7" fmla="*/ 0 h 8"/>
                <a:gd name="T8" fmla="*/ 3108 w 310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8">
                  <a:moveTo>
                    <a:pt x="0" y="8"/>
                  </a:moveTo>
                  <a:lnTo>
                    <a:pt x="310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3" name="Freeform 17"/>
            <p:cNvSpPr>
              <a:spLocks/>
            </p:cNvSpPr>
            <p:nvPr/>
          </p:nvSpPr>
          <p:spPr bwMode="auto">
            <a:xfrm>
              <a:off x="2412" y="2232"/>
              <a:ext cx="3116" cy="4"/>
            </a:xfrm>
            <a:custGeom>
              <a:avLst/>
              <a:gdLst>
                <a:gd name="T0" fmla="*/ 0 w 3116"/>
                <a:gd name="T1" fmla="*/ 0 h 4"/>
                <a:gd name="T2" fmla="*/ 3116 w 3116"/>
                <a:gd name="T3" fmla="*/ 4 h 4"/>
                <a:gd name="T4" fmla="*/ 0 60000 65536"/>
                <a:gd name="T5" fmla="*/ 0 60000 65536"/>
                <a:gd name="T6" fmla="*/ 0 w 3116"/>
                <a:gd name="T7" fmla="*/ 0 h 4"/>
                <a:gd name="T8" fmla="*/ 3116 w 3116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4">
                  <a:moveTo>
                    <a:pt x="0" y="0"/>
                  </a:moveTo>
                  <a:lnTo>
                    <a:pt x="3116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4" name="Freeform 18"/>
            <p:cNvSpPr>
              <a:spLocks/>
            </p:cNvSpPr>
            <p:nvPr/>
          </p:nvSpPr>
          <p:spPr bwMode="auto">
            <a:xfrm>
              <a:off x="2472" y="1884"/>
              <a:ext cx="3052" cy="4"/>
            </a:xfrm>
            <a:custGeom>
              <a:avLst/>
              <a:gdLst>
                <a:gd name="T0" fmla="*/ 0 w 3052"/>
                <a:gd name="T1" fmla="*/ 4 h 4"/>
                <a:gd name="T2" fmla="*/ 3052 w 3052"/>
                <a:gd name="T3" fmla="*/ 0 h 4"/>
                <a:gd name="T4" fmla="*/ 0 60000 65536"/>
                <a:gd name="T5" fmla="*/ 0 60000 65536"/>
                <a:gd name="T6" fmla="*/ 0 w 3052"/>
                <a:gd name="T7" fmla="*/ 0 h 4"/>
                <a:gd name="T8" fmla="*/ 3052 w 305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52" h="4">
                  <a:moveTo>
                    <a:pt x="0" y="4"/>
                  </a:moveTo>
                  <a:lnTo>
                    <a:pt x="305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5" name="Freeform 19"/>
            <p:cNvSpPr>
              <a:spLocks/>
            </p:cNvSpPr>
            <p:nvPr/>
          </p:nvSpPr>
          <p:spPr bwMode="auto">
            <a:xfrm>
              <a:off x="2428" y="1532"/>
              <a:ext cx="3100" cy="1"/>
            </a:xfrm>
            <a:custGeom>
              <a:avLst/>
              <a:gdLst>
                <a:gd name="T0" fmla="*/ 0 w 3100"/>
                <a:gd name="T1" fmla="*/ 0 h 1"/>
                <a:gd name="T2" fmla="*/ 3100 w 3100"/>
                <a:gd name="T3" fmla="*/ 0 h 1"/>
                <a:gd name="T4" fmla="*/ 0 60000 65536"/>
                <a:gd name="T5" fmla="*/ 0 60000 65536"/>
                <a:gd name="T6" fmla="*/ 0 w 3100"/>
                <a:gd name="T7" fmla="*/ 0 h 1"/>
                <a:gd name="T8" fmla="*/ 3100 w 310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1">
                  <a:moveTo>
                    <a:pt x="0" y="0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6" name="Freeform 20"/>
            <p:cNvSpPr>
              <a:spLocks/>
            </p:cNvSpPr>
            <p:nvPr/>
          </p:nvSpPr>
          <p:spPr bwMode="auto">
            <a:xfrm>
              <a:off x="2416" y="1356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7" name="Freeform 21"/>
            <p:cNvSpPr>
              <a:spLocks/>
            </p:cNvSpPr>
            <p:nvPr/>
          </p:nvSpPr>
          <p:spPr bwMode="auto">
            <a:xfrm>
              <a:off x="2420" y="1180"/>
              <a:ext cx="3108" cy="4"/>
            </a:xfrm>
            <a:custGeom>
              <a:avLst/>
              <a:gdLst>
                <a:gd name="T0" fmla="*/ 0 w 3108"/>
                <a:gd name="T1" fmla="*/ 0 h 4"/>
                <a:gd name="T2" fmla="*/ 3108 w 3108"/>
                <a:gd name="T3" fmla="*/ 4 h 4"/>
                <a:gd name="T4" fmla="*/ 0 60000 65536"/>
                <a:gd name="T5" fmla="*/ 0 60000 65536"/>
                <a:gd name="T6" fmla="*/ 0 w 3108"/>
                <a:gd name="T7" fmla="*/ 0 h 4"/>
                <a:gd name="T8" fmla="*/ 3108 w 3108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4">
                  <a:moveTo>
                    <a:pt x="0" y="0"/>
                  </a:moveTo>
                  <a:lnTo>
                    <a:pt x="3108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8" name="Freeform 22"/>
            <p:cNvSpPr>
              <a:spLocks/>
            </p:cNvSpPr>
            <p:nvPr/>
          </p:nvSpPr>
          <p:spPr bwMode="auto">
            <a:xfrm>
              <a:off x="2416" y="1008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29" name="Freeform 23"/>
            <p:cNvSpPr>
              <a:spLocks/>
            </p:cNvSpPr>
            <p:nvPr/>
          </p:nvSpPr>
          <p:spPr bwMode="auto">
            <a:xfrm>
              <a:off x="2424" y="832"/>
              <a:ext cx="3104" cy="1"/>
            </a:xfrm>
            <a:custGeom>
              <a:avLst/>
              <a:gdLst>
                <a:gd name="T0" fmla="*/ 0 w 3104"/>
                <a:gd name="T1" fmla="*/ 0 h 1"/>
                <a:gd name="T2" fmla="*/ 3104 w 3104"/>
                <a:gd name="T3" fmla="*/ 0 h 1"/>
                <a:gd name="T4" fmla="*/ 0 60000 65536"/>
                <a:gd name="T5" fmla="*/ 0 60000 65536"/>
                <a:gd name="T6" fmla="*/ 0 w 3104"/>
                <a:gd name="T7" fmla="*/ 0 h 1"/>
                <a:gd name="T8" fmla="*/ 3104 w 310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4" h="1">
                  <a:moveTo>
                    <a:pt x="0" y="0"/>
                  </a:moveTo>
                  <a:lnTo>
                    <a:pt x="310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0" name="Freeform 24"/>
            <p:cNvSpPr>
              <a:spLocks/>
            </p:cNvSpPr>
            <p:nvPr/>
          </p:nvSpPr>
          <p:spPr bwMode="auto">
            <a:xfrm>
              <a:off x="2432" y="656"/>
              <a:ext cx="3092" cy="8"/>
            </a:xfrm>
            <a:custGeom>
              <a:avLst/>
              <a:gdLst>
                <a:gd name="T0" fmla="*/ 0 w 3092"/>
                <a:gd name="T1" fmla="*/ 8 h 8"/>
                <a:gd name="T2" fmla="*/ 3092 w 3092"/>
                <a:gd name="T3" fmla="*/ 0 h 8"/>
                <a:gd name="T4" fmla="*/ 0 60000 65536"/>
                <a:gd name="T5" fmla="*/ 0 60000 65536"/>
                <a:gd name="T6" fmla="*/ 0 w 3092"/>
                <a:gd name="T7" fmla="*/ 0 h 8"/>
                <a:gd name="T8" fmla="*/ 3092 w 3092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8">
                  <a:moveTo>
                    <a:pt x="0" y="8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1" name="Freeform 25"/>
            <p:cNvSpPr>
              <a:spLocks/>
            </p:cNvSpPr>
            <p:nvPr/>
          </p:nvSpPr>
          <p:spPr bwMode="auto">
            <a:xfrm>
              <a:off x="2440" y="472"/>
              <a:ext cx="3088" cy="12"/>
            </a:xfrm>
            <a:custGeom>
              <a:avLst/>
              <a:gdLst>
                <a:gd name="T0" fmla="*/ 0 w 3088"/>
                <a:gd name="T1" fmla="*/ 0 h 12"/>
                <a:gd name="T2" fmla="*/ 3088 w 3088"/>
                <a:gd name="T3" fmla="*/ 12 h 12"/>
                <a:gd name="T4" fmla="*/ 0 60000 65536"/>
                <a:gd name="T5" fmla="*/ 0 60000 65536"/>
                <a:gd name="T6" fmla="*/ 0 w 3088"/>
                <a:gd name="T7" fmla="*/ 0 h 12"/>
                <a:gd name="T8" fmla="*/ 3088 w 3088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2">
                  <a:moveTo>
                    <a:pt x="0" y="0"/>
                  </a:moveTo>
                  <a:lnTo>
                    <a:pt x="3088" y="1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2" name="Freeform 26"/>
            <p:cNvSpPr>
              <a:spLocks/>
            </p:cNvSpPr>
            <p:nvPr/>
          </p:nvSpPr>
          <p:spPr bwMode="auto">
            <a:xfrm>
              <a:off x="2416" y="3644"/>
              <a:ext cx="3116" cy="1"/>
            </a:xfrm>
            <a:custGeom>
              <a:avLst/>
              <a:gdLst>
                <a:gd name="T0" fmla="*/ 0 w 3116"/>
                <a:gd name="T1" fmla="*/ 0 h 1"/>
                <a:gd name="T2" fmla="*/ 3116 w 3116"/>
                <a:gd name="T3" fmla="*/ 0 h 1"/>
                <a:gd name="T4" fmla="*/ 0 60000 65536"/>
                <a:gd name="T5" fmla="*/ 0 60000 65536"/>
                <a:gd name="T6" fmla="*/ 0 w 3116"/>
                <a:gd name="T7" fmla="*/ 0 h 1"/>
                <a:gd name="T8" fmla="*/ 3116 w 311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1">
                  <a:moveTo>
                    <a:pt x="0" y="0"/>
                  </a:moveTo>
                  <a:lnTo>
                    <a:pt x="311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3" name="Freeform 27"/>
            <p:cNvSpPr>
              <a:spLocks/>
            </p:cNvSpPr>
            <p:nvPr/>
          </p:nvSpPr>
          <p:spPr bwMode="auto">
            <a:xfrm>
              <a:off x="5528" y="488"/>
              <a:ext cx="1" cy="3136"/>
            </a:xfrm>
            <a:custGeom>
              <a:avLst/>
              <a:gdLst>
                <a:gd name="T0" fmla="*/ 0 w 1"/>
                <a:gd name="T1" fmla="*/ 0 h 3136"/>
                <a:gd name="T2" fmla="*/ 0 w 1"/>
                <a:gd name="T3" fmla="*/ 3136 h 3136"/>
                <a:gd name="T4" fmla="*/ 0 60000 65536"/>
                <a:gd name="T5" fmla="*/ 0 60000 65536"/>
                <a:gd name="T6" fmla="*/ 0 w 1"/>
                <a:gd name="T7" fmla="*/ 0 h 3136"/>
                <a:gd name="T8" fmla="*/ 1 w 1"/>
                <a:gd name="T9" fmla="*/ 3136 h 3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36">
                  <a:moveTo>
                    <a:pt x="0" y="0"/>
                  </a:moveTo>
                  <a:lnTo>
                    <a:pt x="0" y="3136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4" name="Freeform 28"/>
            <p:cNvSpPr>
              <a:spLocks/>
            </p:cNvSpPr>
            <p:nvPr/>
          </p:nvSpPr>
          <p:spPr bwMode="auto">
            <a:xfrm>
              <a:off x="5332" y="480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5" name="Freeform 29"/>
            <p:cNvSpPr>
              <a:spLocks/>
            </p:cNvSpPr>
            <p:nvPr/>
          </p:nvSpPr>
          <p:spPr bwMode="auto">
            <a:xfrm>
              <a:off x="5136" y="480"/>
              <a:ext cx="4" cy="3168"/>
            </a:xfrm>
            <a:custGeom>
              <a:avLst/>
              <a:gdLst>
                <a:gd name="T0" fmla="*/ 4 w 4"/>
                <a:gd name="T1" fmla="*/ 0 h 3168"/>
                <a:gd name="T2" fmla="*/ 0 w 4"/>
                <a:gd name="T3" fmla="*/ 3168 h 3168"/>
                <a:gd name="T4" fmla="*/ 0 60000 65536"/>
                <a:gd name="T5" fmla="*/ 0 60000 65536"/>
                <a:gd name="T6" fmla="*/ 0 w 4"/>
                <a:gd name="T7" fmla="*/ 0 h 3168"/>
                <a:gd name="T8" fmla="*/ 4 w 4"/>
                <a:gd name="T9" fmla="*/ 3168 h 31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8">
                  <a:moveTo>
                    <a:pt x="4" y="0"/>
                  </a:moveTo>
                  <a:lnTo>
                    <a:pt x="0" y="3168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6" name="Freeform 30"/>
            <p:cNvSpPr>
              <a:spLocks/>
            </p:cNvSpPr>
            <p:nvPr/>
          </p:nvSpPr>
          <p:spPr bwMode="auto">
            <a:xfrm>
              <a:off x="4944" y="480"/>
              <a:ext cx="1" cy="3160"/>
            </a:xfrm>
            <a:custGeom>
              <a:avLst/>
              <a:gdLst>
                <a:gd name="T0" fmla="*/ 0 w 1"/>
                <a:gd name="T1" fmla="*/ 0 h 3160"/>
                <a:gd name="T2" fmla="*/ 0 w 1"/>
                <a:gd name="T3" fmla="*/ 3160 h 3160"/>
                <a:gd name="T4" fmla="*/ 0 60000 65536"/>
                <a:gd name="T5" fmla="*/ 0 60000 65536"/>
                <a:gd name="T6" fmla="*/ 0 w 1"/>
                <a:gd name="T7" fmla="*/ 0 h 3160"/>
                <a:gd name="T8" fmla="*/ 1 w 1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0">
                  <a:moveTo>
                    <a:pt x="0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7" name="Freeform 31"/>
            <p:cNvSpPr>
              <a:spLocks/>
            </p:cNvSpPr>
            <p:nvPr/>
          </p:nvSpPr>
          <p:spPr bwMode="auto">
            <a:xfrm>
              <a:off x="4748" y="476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8" name="Freeform 32"/>
            <p:cNvSpPr>
              <a:spLocks/>
            </p:cNvSpPr>
            <p:nvPr/>
          </p:nvSpPr>
          <p:spPr bwMode="auto">
            <a:xfrm>
              <a:off x="4544" y="472"/>
              <a:ext cx="14" cy="3191"/>
            </a:xfrm>
            <a:custGeom>
              <a:avLst/>
              <a:gdLst>
                <a:gd name="T0" fmla="*/ 0 w 14"/>
                <a:gd name="T1" fmla="*/ 0 h 3191"/>
                <a:gd name="T2" fmla="*/ 14 w 14"/>
                <a:gd name="T3" fmla="*/ 3191 h 3191"/>
                <a:gd name="T4" fmla="*/ 0 60000 65536"/>
                <a:gd name="T5" fmla="*/ 0 60000 65536"/>
                <a:gd name="T6" fmla="*/ 0 w 14"/>
                <a:gd name="T7" fmla="*/ 0 h 3191"/>
                <a:gd name="T8" fmla="*/ 14 w 14"/>
                <a:gd name="T9" fmla="*/ 3191 h 319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191">
                  <a:moveTo>
                    <a:pt x="0" y="0"/>
                  </a:moveTo>
                  <a:lnTo>
                    <a:pt x="14" y="3191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39" name="Freeform 33"/>
            <p:cNvSpPr>
              <a:spLocks/>
            </p:cNvSpPr>
            <p:nvPr/>
          </p:nvSpPr>
          <p:spPr bwMode="auto">
            <a:xfrm>
              <a:off x="4360" y="488"/>
              <a:ext cx="4" cy="3160"/>
            </a:xfrm>
            <a:custGeom>
              <a:avLst/>
              <a:gdLst>
                <a:gd name="T0" fmla="*/ 4 w 4"/>
                <a:gd name="T1" fmla="*/ 0 h 3160"/>
                <a:gd name="T2" fmla="*/ 0 w 4"/>
                <a:gd name="T3" fmla="*/ 3160 h 3160"/>
                <a:gd name="T4" fmla="*/ 0 60000 65536"/>
                <a:gd name="T5" fmla="*/ 0 60000 65536"/>
                <a:gd name="T6" fmla="*/ 0 w 4"/>
                <a:gd name="T7" fmla="*/ 0 h 3160"/>
                <a:gd name="T8" fmla="*/ 4 w 4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0">
                  <a:moveTo>
                    <a:pt x="4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0" name="Freeform 34"/>
            <p:cNvSpPr>
              <a:spLocks/>
            </p:cNvSpPr>
            <p:nvPr/>
          </p:nvSpPr>
          <p:spPr bwMode="auto">
            <a:xfrm>
              <a:off x="4168" y="488"/>
              <a:ext cx="1" cy="3152"/>
            </a:xfrm>
            <a:custGeom>
              <a:avLst/>
              <a:gdLst>
                <a:gd name="T0" fmla="*/ 0 w 1"/>
                <a:gd name="T1" fmla="*/ 0 h 3152"/>
                <a:gd name="T2" fmla="*/ 0 w 1"/>
                <a:gd name="T3" fmla="*/ 3152 h 3152"/>
                <a:gd name="T4" fmla="*/ 0 60000 65536"/>
                <a:gd name="T5" fmla="*/ 0 60000 65536"/>
                <a:gd name="T6" fmla="*/ 0 w 1"/>
                <a:gd name="T7" fmla="*/ 0 h 3152"/>
                <a:gd name="T8" fmla="*/ 1 w 1"/>
                <a:gd name="T9" fmla="*/ 3152 h 31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52">
                  <a:moveTo>
                    <a:pt x="0" y="0"/>
                  </a:moveTo>
                  <a:lnTo>
                    <a:pt x="0" y="315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1" name="Freeform 35"/>
            <p:cNvSpPr>
              <a:spLocks/>
            </p:cNvSpPr>
            <p:nvPr/>
          </p:nvSpPr>
          <p:spPr bwMode="auto">
            <a:xfrm>
              <a:off x="3776" y="464"/>
              <a:ext cx="11" cy="3199"/>
            </a:xfrm>
            <a:custGeom>
              <a:avLst/>
              <a:gdLst>
                <a:gd name="T0" fmla="*/ 0 w 11"/>
                <a:gd name="T1" fmla="*/ 0 h 3199"/>
                <a:gd name="T2" fmla="*/ 11 w 11"/>
                <a:gd name="T3" fmla="*/ 3199 h 3199"/>
                <a:gd name="T4" fmla="*/ 0 60000 65536"/>
                <a:gd name="T5" fmla="*/ 0 60000 65536"/>
                <a:gd name="T6" fmla="*/ 0 w 11"/>
                <a:gd name="T7" fmla="*/ 0 h 3199"/>
                <a:gd name="T8" fmla="*/ 11 w 11"/>
                <a:gd name="T9" fmla="*/ 3199 h 31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3199">
                  <a:moveTo>
                    <a:pt x="0" y="0"/>
                  </a:moveTo>
                  <a:lnTo>
                    <a:pt x="11" y="3199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2" name="Freeform 36"/>
            <p:cNvSpPr>
              <a:spLocks/>
            </p:cNvSpPr>
            <p:nvPr/>
          </p:nvSpPr>
          <p:spPr bwMode="auto">
            <a:xfrm>
              <a:off x="3584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3" name="Freeform 37"/>
            <p:cNvSpPr>
              <a:spLocks/>
            </p:cNvSpPr>
            <p:nvPr/>
          </p:nvSpPr>
          <p:spPr bwMode="auto">
            <a:xfrm>
              <a:off x="3392" y="484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4" name="Freeform 38"/>
            <p:cNvSpPr>
              <a:spLocks/>
            </p:cNvSpPr>
            <p:nvPr/>
          </p:nvSpPr>
          <p:spPr bwMode="auto">
            <a:xfrm>
              <a:off x="3192" y="480"/>
              <a:ext cx="8" cy="3164"/>
            </a:xfrm>
            <a:custGeom>
              <a:avLst/>
              <a:gdLst>
                <a:gd name="T0" fmla="*/ 0 w 8"/>
                <a:gd name="T1" fmla="*/ 0 h 3164"/>
                <a:gd name="T2" fmla="*/ 8 w 8"/>
                <a:gd name="T3" fmla="*/ 3164 h 3164"/>
                <a:gd name="T4" fmla="*/ 0 60000 65536"/>
                <a:gd name="T5" fmla="*/ 0 60000 65536"/>
                <a:gd name="T6" fmla="*/ 0 w 8"/>
                <a:gd name="T7" fmla="*/ 0 h 3164"/>
                <a:gd name="T8" fmla="*/ 8 w 8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164">
                  <a:moveTo>
                    <a:pt x="0" y="0"/>
                  </a:moveTo>
                  <a:lnTo>
                    <a:pt x="8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5" name="Freeform 39"/>
            <p:cNvSpPr>
              <a:spLocks/>
            </p:cNvSpPr>
            <p:nvPr/>
          </p:nvSpPr>
          <p:spPr bwMode="auto">
            <a:xfrm>
              <a:off x="3004" y="480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6" name="Freeform 40"/>
            <p:cNvSpPr>
              <a:spLocks/>
            </p:cNvSpPr>
            <p:nvPr/>
          </p:nvSpPr>
          <p:spPr bwMode="auto">
            <a:xfrm>
              <a:off x="2812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47" name="Freeform 41"/>
            <p:cNvSpPr>
              <a:spLocks/>
            </p:cNvSpPr>
            <p:nvPr/>
          </p:nvSpPr>
          <p:spPr bwMode="auto">
            <a:xfrm>
              <a:off x="2616" y="480"/>
              <a:ext cx="1" cy="3164"/>
            </a:xfrm>
            <a:custGeom>
              <a:avLst/>
              <a:gdLst>
                <a:gd name="T0" fmla="*/ 0 w 1"/>
                <a:gd name="T1" fmla="*/ 0 h 3164"/>
                <a:gd name="T2" fmla="*/ 0 w 1"/>
                <a:gd name="T3" fmla="*/ 3164 h 3164"/>
                <a:gd name="T4" fmla="*/ 0 60000 65536"/>
                <a:gd name="T5" fmla="*/ 0 60000 65536"/>
                <a:gd name="T6" fmla="*/ 0 w 1"/>
                <a:gd name="T7" fmla="*/ 0 h 3164"/>
                <a:gd name="T8" fmla="*/ 1 w 1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4">
                  <a:moveTo>
                    <a:pt x="0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152" name="Прямая соединительная линия 151"/>
          <p:cNvCxnSpPr/>
          <p:nvPr/>
        </p:nvCxnSpPr>
        <p:spPr>
          <a:xfrm rot="5400000">
            <a:off x="4143375" y="3286125"/>
            <a:ext cx="42862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>
            <a:off x="4000500" y="3286125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5" name="Line 39"/>
          <p:cNvSpPr>
            <a:spLocks noChangeShapeType="1"/>
          </p:cNvSpPr>
          <p:nvPr/>
        </p:nvSpPr>
        <p:spPr bwMode="auto">
          <a:xfrm flipV="1">
            <a:off x="6858016" y="1000124"/>
            <a:ext cx="0" cy="439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192" name="Прямая со стрелкой 191"/>
          <p:cNvCxnSpPr>
            <a:stCxn id="32821" idx="0"/>
          </p:cNvCxnSpPr>
          <p:nvPr/>
        </p:nvCxnSpPr>
        <p:spPr>
          <a:xfrm>
            <a:off x="4011613" y="3992563"/>
            <a:ext cx="4703762" cy="9525"/>
          </a:xfrm>
          <a:prstGeom prst="straightConnector1">
            <a:avLst/>
          </a:prstGeom>
          <a:ln w="22860" cmpd="sng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7" name="Text Box 43"/>
          <p:cNvSpPr txBox="1">
            <a:spLocks noChangeArrowheads="1"/>
          </p:cNvSpPr>
          <p:nvPr/>
        </p:nvSpPr>
        <p:spPr bwMode="auto">
          <a:xfrm>
            <a:off x="8462992" y="39290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/>
              <a:t>х</a:t>
            </a:r>
            <a:endParaRPr lang="ru-RU" dirty="0"/>
          </a:p>
        </p:txBody>
      </p:sp>
      <p:sp>
        <p:nvSpPr>
          <p:cNvPr id="32778" name="Text Box 44"/>
          <p:cNvSpPr txBox="1">
            <a:spLocks noChangeArrowheads="1"/>
          </p:cNvSpPr>
          <p:nvPr/>
        </p:nvSpPr>
        <p:spPr bwMode="auto">
          <a:xfrm>
            <a:off x="6572250" y="928688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у</a:t>
            </a:r>
          </a:p>
        </p:txBody>
      </p:sp>
      <p:sp>
        <p:nvSpPr>
          <p:cNvPr id="32779" name="Text Box 42"/>
          <p:cNvSpPr txBox="1">
            <a:spLocks noChangeArrowheads="1"/>
          </p:cNvSpPr>
          <p:nvPr/>
        </p:nvSpPr>
        <p:spPr bwMode="auto">
          <a:xfrm>
            <a:off x="6786563" y="4000500"/>
            <a:ext cx="361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32780" name="TextBox 102"/>
          <p:cNvSpPr txBox="1">
            <a:spLocks noChangeArrowheads="1"/>
          </p:cNvSpPr>
          <p:nvPr/>
        </p:nvSpPr>
        <p:spPr bwMode="auto">
          <a:xfrm>
            <a:off x="5929326" y="4000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-2</a:t>
            </a:r>
          </a:p>
        </p:txBody>
      </p:sp>
      <p:sp>
        <p:nvSpPr>
          <p:cNvPr id="32781" name="TextBox 101"/>
          <p:cNvSpPr txBox="1">
            <a:spLocks noChangeArrowheads="1"/>
          </p:cNvSpPr>
          <p:nvPr/>
        </p:nvSpPr>
        <p:spPr bwMode="auto">
          <a:xfrm>
            <a:off x="6500813" y="4643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-3</a:t>
            </a:r>
          </a:p>
        </p:txBody>
      </p:sp>
      <p:sp>
        <p:nvSpPr>
          <p:cNvPr id="32782" name="TextBox 199"/>
          <p:cNvSpPr txBox="1">
            <a:spLocks noChangeArrowheads="1"/>
          </p:cNvSpPr>
          <p:nvPr/>
        </p:nvSpPr>
        <p:spPr bwMode="auto">
          <a:xfrm>
            <a:off x="7500938" y="4000500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32783" name="TextBox 200"/>
          <p:cNvSpPr txBox="1">
            <a:spLocks noChangeArrowheads="1"/>
          </p:cNvSpPr>
          <p:nvPr/>
        </p:nvSpPr>
        <p:spPr bwMode="auto">
          <a:xfrm>
            <a:off x="4286250" y="4000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-8</a:t>
            </a:r>
          </a:p>
        </p:txBody>
      </p:sp>
      <p:sp>
        <p:nvSpPr>
          <p:cNvPr id="202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313" y="11430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203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313" y="22860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204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313" y="35004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205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313" y="45720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32796" name="TextBox 207"/>
          <p:cNvSpPr txBox="1">
            <a:spLocks noChangeArrowheads="1"/>
          </p:cNvSpPr>
          <p:nvPr/>
        </p:nvSpPr>
        <p:spPr bwMode="auto">
          <a:xfrm>
            <a:off x="928677" y="4643446"/>
            <a:ext cx="2143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rial Unicode MS" pitchFamily="34" charset="-128"/>
              </a:rPr>
              <a:t>f (- 8) </a:t>
            </a:r>
            <a:r>
              <a:rPr lang="en-US" sz="2000" dirty="0" smtClean="0">
                <a:latin typeface="Arial Unicode MS" pitchFamily="34" charset="-128"/>
              </a:rPr>
              <a:t>&lt; </a:t>
            </a:r>
            <a:r>
              <a:rPr lang="en-US" sz="2000" dirty="0">
                <a:latin typeface="Arial Unicode MS" pitchFamily="34" charset="-128"/>
              </a:rPr>
              <a:t>f (3)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214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313" y="5643578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/>
              <a:t>Проверка(1)</a:t>
            </a:r>
            <a:endParaRPr lang="ru-RU" sz="2000" b="1" dirty="0"/>
          </a:p>
        </p:txBody>
      </p:sp>
      <p:cxnSp>
        <p:nvCxnSpPr>
          <p:cNvPr id="223" name="Прямая соединительная линия 222"/>
          <p:cNvCxnSpPr/>
          <p:nvPr/>
        </p:nvCxnSpPr>
        <p:spPr>
          <a:xfrm>
            <a:off x="6286500" y="4714875"/>
            <a:ext cx="571500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>
            <a:spLocks noChangeArrowheads="1"/>
          </p:cNvSpPr>
          <p:nvPr/>
        </p:nvSpPr>
        <p:spPr bwMode="auto">
          <a:xfrm>
            <a:off x="2286000" y="5643563"/>
            <a:ext cx="6929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+mn-lt"/>
              </a:rPr>
              <a:t>Расстояние от </a:t>
            </a:r>
            <a:r>
              <a:rPr lang="en-US" sz="2000" dirty="0" smtClean="0">
                <a:latin typeface="+mn-lt"/>
              </a:rPr>
              <a:t>-</a:t>
            </a:r>
            <a:r>
              <a:rPr lang="ru-RU" sz="2000" dirty="0" smtClean="0">
                <a:latin typeface="+mn-lt"/>
              </a:rPr>
              <a:t>2 </a:t>
            </a:r>
            <a:r>
              <a:rPr lang="ru-RU" sz="2000" dirty="0">
                <a:latin typeface="+mn-lt"/>
              </a:rPr>
              <a:t>до </a:t>
            </a:r>
            <a:r>
              <a:rPr lang="en-US" sz="2000" dirty="0" smtClean="0">
                <a:latin typeface="+mn-lt"/>
              </a:rPr>
              <a:t>-</a:t>
            </a:r>
            <a:r>
              <a:rPr lang="ru-RU" sz="2000" dirty="0" smtClean="0">
                <a:latin typeface="+mn-lt"/>
              </a:rPr>
              <a:t>8 </a:t>
            </a:r>
            <a:r>
              <a:rPr lang="ru-RU" sz="2000" dirty="0">
                <a:latin typeface="+mn-lt"/>
              </a:rPr>
              <a:t>больше расстояния от </a:t>
            </a:r>
            <a:r>
              <a:rPr lang="en-US" sz="2000" dirty="0" smtClean="0">
                <a:latin typeface="+mn-lt"/>
              </a:rPr>
              <a:t>-</a:t>
            </a:r>
            <a:r>
              <a:rPr lang="ru-RU" sz="2000" dirty="0" smtClean="0">
                <a:latin typeface="+mn-lt"/>
              </a:rPr>
              <a:t>2 </a:t>
            </a:r>
            <a:r>
              <a:rPr lang="ru-RU" sz="2000" dirty="0">
                <a:latin typeface="+mn-lt"/>
              </a:rPr>
              <a:t>до 3 =</a:t>
            </a:r>
            <a:r>
              <a:rPr lang="en-US" sz="2000" dirty="0">
                <a:latin typeface="+mn-lt"/>
              </a:rPr>
              <a:t>&gt;</a:t>
            </a:r>
            <a:r>
              <a:rPr lang="ru-RU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f(- </a:t>
            </a:r>
            <a:r>
              <a:rPr lang="en-US" sz="2000" dirty="0">
                <a:latin typeface="+mn-lt"/>
              </a:rPr>
              <a:t>8) </a:t>
            </a:r>
            <a:r>
              <a:rPr lang="en-US" sz="2000" dirty="0" smtClean="0">
                <a:latin typeface="+mn-lt"/>
              </a:rPr>
              <a:t>&gt; f(3</a:t>
            </a:r>
            <a:r>
              <a:rPr lang="en-US" sz="2000" dirty="0">
                <a:latin typeface="+mn-lt"/>
              </a:rPr>
              <a:t>)</a:t>
            </a:r>
            <a:endParaRPr lang="ru-RU" sz="2000" dirty="0">
              <a:latin typeface="+mn-lt"/>
            </a:endParaRPr>
          </a:p>
        </p:txBody>
      </p:sp>
      <p:sp>
        <p:nvSpPr>
          <p:cNvPr id="32806" name="AutoShape 6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2807" name="TextBox 205"/>
          <p:cNvSpPr txBox="1">
            <a:spLocks noChangeArrowheads="1"/>
          </p:cNvSpPr>
          <p:nvPr/>
        </p:nvSpPr>
        <p:spPr bwMode="auto">
          <a:xfrm>
            <a:off x="928688" y="1071563"/>
            <a:ext cx="2786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 Unicode MS" pitchFamily="34" charset="-128"/>
              </a:rPr>
              <a:t>-3 – наименьшее значение функции</a:t>
            </a:r>
          </a:p>
        </p:txBody>
      </p:sp>
      <p:sp>
        <p:nvSpPr>
          <p:cNvPr id="32808" name="TextBox 206"/>
          <p:cNvSpPr txBox="1">
            <a:spLocks noChangeArrowheads="1"/>
          </p:cNvSpPr>
          <p:nvPr/>
        </p:nvSpPr>
        <p:spPr bwMode="auto">
          <a:xfrm>
            <a:off x="928688" y="2214563"/>
            <a:ext cx="2786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 Unicode MS" pitchFamily="34" charset="-128"/>
              </a:rPr>
              <a:t>Функция возрастает на промежутке </a:t>
            </a:r>
            <a:r>
              <a:rPr lang="en-US" sz="2000" dirty="0">
                <a:latin typeface="Arial Unicode MS" pitchFamily="34" charset="-128"/>
              </a:rPr>
              <a:t>[-</a:t>
            </a:r>
            <a:r>
              <a:rPr lang="ru-RU" sz="2000" dirty="0"/>
              <a:t>2</a:t>
            </a:r>
            <a:r>
              <a:rPr lang="ru-RU" sz="2000" dirty="0">
                <a:latin typeface="Arial Unicode MS" pitchFamily="34" charset="-128"/>
              </a:rPr>
              <a:t>;+∞</a:t>
            </a:r>
            <a:r>
              <a:rPr lang="en-US" sz="2000" dirty="0">
                <a:latin typeface="Arial Unicode MS" pitchFamily="34" charset="-128"/>
              </a:rPr>
              <a:t>]</a:t>
            </a:r>
            <a:endParaRPr lang="ru-RU" sz="2000" dirty="0">
              <a:latin typeface="Arial Unicode MS" pitchFamily="34" charset="-128"/>
            </a:endParaRPr>
          </a:p>
        </p:txBody>
      </p:sp>
      <p:cxnSp>
        <p:nvCxnSpPr>
          <p:cNvPr id="221" name="Прямая соединительная линия 220"/>
          <p:cNvCxnSpPr/>
          <p:nvPr/>
        </p:nvCxnSpPr>
        <p:spPr>
          <a:xfrm rot="5400000" flipH="1" flipV="1">
            <a:off x="5929312" y="4357688"/>
            <a:ext cx="714375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10" name="Line 22"/>
          <p:cNvSpPr>
            <a:spLocks noChangeShapeType="1"/>
          </p:cNvSpPr>
          <p:nvPr/>
        </p:nvSpPr>
        <p:spPr bwMode="auto">
          <a:xfrm rot="10800000">
            <a:off x="4572000" y="3929063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811" name="Line 22"/>
          <p:cNvSpPr>
            <a:spLocks noChangeShapeType="1"/>
          </p:cNvSpPr>
          <p:nvPr/>
        </p:nvSpPr>
        <p:spPr bwMode="auto">
          <a:xfrm>
            <a:off x="7678738" y="3929063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6" name="Line 66"/>
          <p:cNvSpPr>
            <a:spLocks noChangeShapeType="1"/>
          </p:cNvSpPr>
          <p:nvPr/>
        </p:nvSpPr>
        <p:spPr bwMode="auto">
          <a:xfrm>
            <a:off x="4594225" y="4000500"/>
            <a:ext cx="1692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3" name="AutoShape 61"/>
          <p:cNvSpPr>
            <a:spLocks noChangeArrowheads="1"/>
          </p:cNvSpPr>
          <p:nvPr/>
        </p:nvSpPr>
        <p:spPr bwMode="auto">
          <a:xfrm>
            <a:off x="1119176" y="355588"/>
            <a:ext cx="1881188" cy="1358900"/>
          </a:xfrm>
          <a:prstGeom prst="wedgeEllipseCallout">
            <a:avLst>
              <a:gd name="adj1" fmla="val -74521"/>
              <a:gd name="adj2" fmla="val 21816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12" name="AutoShape 61"/>
          <p:cNvSpPr>
            <a:spLocks noChangeArrowheads="1"/>
          </p:cNvSpPr>
          <p:nvPr/>
        </p:nvSpPr>
        <p:spPr bwMode="auto">
          <a:xfrm>
            <a:off x="1190615" y="1285875"/>
            <a:ext cx="1881187" cy="1358900"/>
          </a:xfrm>
          <a:prstGeom prst="wedgeEllipseCallout">
            <a:avLst>
              <a:gd name="adj1" fmla="val -73845"/>
              <a:gd name="adj2" fmla="val 22751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10" name="AutoShape 58"/>
          <p:cNvSpPr>
            <a:spLocks noChangeArrowheads="1"/>
          </p:cNvSpPr>
          <p:nvPr/>
        </p:nvSpPr>
        <p:spPr bwMode="auto">
          <a:xfrm>
            <a:off x="1142976" y="3357562"/>
            <a:ext cx="1928826" cy="1223963"/>
          </a:xfrm>
          <a:prstGeom prst="wedgeEllipseCallout">
            <a:avLst>
              <a:gd name="adj1" fmla="val -70297"/>
              <a:gd name="adj2" fmla="val 47274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211" name="AutoShape 61"/>
          <p:cNvSpPr>
            <a:spLocks noChangeArrowheads="1"/>
          </p:cNvSpPr>
          <p:nvPr/>
        </p:nvSpPr>
        <p:spPr bwMode="auto">
          <a:xfrm>
            <a:off x="1000100" y="2500306"/>
            <a:ext cx="1881188" cy="1358900"/>
          </a:xfrm>
          <a:prstGeom prst="wedgeEllipseCallout">
            <a:avLst>
              <a:gd name="adj1" fmla="val -68445"/>
              <a:gd name="adj2" fmla="val 27423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1" name="Line 22"/>
          <p:cNvSpPr>
            <a:spLocks noChangeShapeType="1"/>
          </p:cNvSpPr>
          <p:nvPr/>
        </p:nvSpPr>
        <p:spPr bwMode="auto">
          <a:xfrm>
            <a:off x="8250776" y="3929066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" name="TextBox 199"/>
          <p:cNvSpPr txBox="1">
            <a:spLocks noChangeArrowheads="1"/>
          </p:cNvSpPr>
          <p:nvPr/>
        </p:nvSpPr>
        <p:spPr bwMode="auto">
          <a:xfrm>
            <a:off x="8072464" y="3987806"/>
            <a:ext cx="214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27" name="Line 66"/>
          <p:cNvSpPr>
            <a:spLocks noChangeShapeType="1"/>
          </p:cNvSpPr>
          <p:nvPr/>
        </p:nvSpPr>
        <p:spPr bwMode="auto">
          <a:xfrm>
            <a:off x="6286500" y="4000500"/>
            <a:ext cx="1368425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2771" name="Freeform 17"/>
          <p:cNvSpPr>
            <a:spLocks/>
          </p:cNvSpPr>
          <p:nvPr/>
        </p:nvSpPr>
        <p:spPr bwMode="auto">
          <a:xfrm>
            <a:off x="5143500" y="1471613"/>
            <a:ext cx="2143125" cy="3243262"/>
          </a:xfrm>
          <a:custGeom>
            <a:avLst/>
            <a:gdLst>
              <a:gd name="T0" fmla="*/ 0 w 1482"/>
              <a:gd name="T1" fmla="*/ 2147483647 h 2063"/>
              <a:gd name="T2" fmla="*/ 2147483647 w 1482"/>
              <a:gd name="T3" fmla="*/ 2147483647 h 2063"/>
              <a:gd name="T4" fmla="*/ 2147483647 w 1482"/>
              <a:gd name="T5" fmla="*/ 2147483647 h 2063"/>
              <a:gd name="T6" fmla="*/ 2147483647 w 1482"/>
              <a:gd name="T7" fmla="*/ 2147483647 h 2063"/>
              <a:gd name="T8" fmla="*/ 2147483647 w 1482"/>
              <a:gd name="T9" fmla="*/ 2147483647 h 20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82"/>
              <a:gd name="T16" fmla="*/ 0 h 2063"/>
              <a:gd name="T17" fmla="*/ 1144 w 1482"/>
              <a:gd name="T18" fmla="*/ 1367 h 20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82" h="2063">
                <a:moveTo>
                  <a:pt x="1482" y="0"/>
                </a:moveTo>
                <a:cubicBezTo>
                  <a:pt x="1427" y="245"/>
                  <a:pt x="1267" y="1132"/>
                  <a:pt x="1151" y="1475"/>
                </a:cubicBezTo>
                <a:cubicBezTo>
                  <a:pt x="1035" y="1818"/>
                  <a:pt x="907" y="2060"/>
                  <a:pt x="788" y="2061"/>
                </a:cubicBezTo>
                <a:cubicBezTo>
                  <a:pt x="670" y="2063"/>
                  <a:pt x="568" y="1832"/>
                  <a:pt x="437" y="1489"/>
                </a:cubicBezTo>
                <a:cubicBezTo>
                  <a:pt x="306" y="1146"/>
                  <a:pt x="91" y="310"/>
                  <a:pt x="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3" name="Line 2190"/>
          <p:cNvSpPr>
            <a:spLocks noChangeShapeType="1"/>
          </p:cNvSpPr>
          <p:nvPr/>
        </p:nvSpPr>
        <p:spPr bwMode="auto">
          <a:xfrm>
            <a:off x="4572000" y="1191942"/>
            <a:ext cx="0" cy="2808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" name="Line 2190"/>
          <p:cNvSpPr>
            <a:spLocks noChangeShapeType="1"/>
          </p:cNvSpPr>
          <p:nvPr/>
        </p:nvSpPr>
        <p:spPr bwMode="auto">
          <a:xfrm rot="10800000">
            <a:off x="7679834" y="1214422"/>
            <a:ext cx="0" cy="2808000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</p:childTnLst>
        </p:cTn>
      </p:par>
    </p:tnLst>
    <p:bldLst>
      <p:bldP spid="214" grpId="0" animBg="1"/>
      <p:bldP spid="228" grpId="0"/>
      <p:bldP spid="226" grpId="0" animBg="1"/>
      <p:bldP spid="227" grpId="0" animBg="1"/>
      <p:bldP spid="73" grpId="0" animBg="1"/>
      <p:bldP spid="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2500298" y="2000240"/>
            <a:ext cx="48577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kern="10" dirty="0" smtClean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Часть </a:t>
            </a:r>
            <a:r>
              <a:rPr lang="en-US" sz="5400" b="1" kern="10" dirty="0" smtClean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II</a:t>
            </a:r>
            <a:r>
              <a:rPr lang="ru-RU" sz="5400" b="1" kern="10" dirty="0" smtClean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.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214546" y="3066162"/>
            <a:ext cx="5286412" cy="120032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Задания №12 – №19</a:t>
            </a:r>
          </a:p>
          <a:p>
            <a:pPr>
              <a:defRPr/>
            </a:pP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(повышенный уровень)</a:t>
            </a:r>
            <a:endParaRPr lang="ru-RU" sz="3600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215063"/>
            <a:ext cx="431800" cy="360362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4" name="AutoShape 133"/>
          <p:cNvSpPr>
            <a:spLocks noChangeArrowheads="1"/>
          </p:cNvSpPr>
          <p:nvPr/>
        </p:nvSpPr>
        <p:spPr bwMode="auto">
          <a:xfrm>
            <a:off x="1357290" y="1857364"/>
            <a:ext cx="7000924" cy="2714644"/>
          </a:xfrm>
          <a:prstGeom prst="wedgeEllipseCallout">
            <a:avLst>
              <a:gd name="adj1" fmla="val 41815"/>
              <a:gd name="adj2" fmla="val 103250"/>
            </a:avLst>
          </a:prstGeom>
          <a:gradFill rotWithShape="1">
            <a:gsLst>
              <a:gs pos="0">
                <a:srgbClr val="00FFFF"/>
              </a:gs>
              <a:gs pos="50000">
                <a:srgbClr val="FFFFFF">
                  <a:alpha val="81000"/>
                </a:srgbClr>
              </a:gs>
              <a:gs pos="100000">
                <a:srgbClr val="00B9FA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20699999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B9FA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А это вы знаете?</a:t>
            </a:r>
          </a:p>
          <a:p>
            <a:pPr algn="ctr">
              <a:defRPr/>
            </a:pP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13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Text Box 116"/>
          <p:cNvSpPr txBox="1">
            <a:spLocks noChangeArrowheads="1"/>
          </p:cNvSpPr>
          <p:nvPr/>
        </p:nvSpPr>
        <p:spPr bwMode="auto">
          <a:xfrm>
            <a:off x="1042988" y="3860800"/>
            <a:ext cx="22320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a&lt;0, </a:t>
            </a:r>
            <a:r>
              <a:rPr lang="en-US" sz="2000" dirty="0" smtClean="0"/>
              <a:t>b&gt;0</a:t>
            </a:r>
            <a:r>
              <a:rPr lang="en-US" sz="2000" dirty="0"/>
              <a:t>, c&gt;0</a:t>
            </a:r>
            <a:endParaRPr lang="ru-RU" sz="2000" dirty="0"/>
          </a:p>
        </p:txBody>
      </p:sp>
      <p:grpSp>
        <p:nvGrpSpPr>
          <p:cNvPr id="1027" name="Группа 77"/>
          <p:cNvGrpSpPr>
            <a:grpSpLocks/>
          </p:cNvGrpSpPr>
          <p:nvPr/>
        </p:nvGrpSpPr>
        <p:grpSpPr bwMode="auto">
          <a:xfrm>
            <a:off x="4286250" y="1285875"/>
            <a:ext cx="4087813" cy="3671888"/>
            <a:chOff x="3771435" y="1500174"/>
            <a:chExt cx="3729523" cy="3671438"/>
          </a:xfrm>
        </p:grpSpPr>
        <p:grpSp>
          <p:nvGrpSpPr>
            <p:cNvPr id="1070" name="Группа 57"/>
            <p:cNvGrpSpPr>
              <a:grpSpLocks noChangeAspect="1"/>
            </p:cNvGrpSpPr>
            <p:nvPr/>
          </p:nvGrpSpPr>
          <p:grpSpPr bwMode="auto">
            <a:xfrm>
              <a:off x="3771435" y="1571612"/>
              <a:ext cx="3664352" cy="3600000"/>
              <a:chOff x="1348000" y="3092451"/>
              <a:chExt cx="2308544" cy="2286000"/>
            </a:xfrm>
          </p:grpSpPr>
          <p:grpSp>
            <p:nvGrpSpPr>
              <p:cNvPr id="1073" name="Группа 55"/>
              <p:cNvGrpSpPr>
                <a:grpSpLocks/>
              </p:cNvGrpSpPr>
              <p:nvPr/>
            </p:nvGrpSpPr>
            <p:grpSpPr bwMode="auto">
              <a:xfrm>
                <a:off x="1357291" y="3092451"/>
                <a:ext cx="2299253" cy="2286000"/>
                <a:chOff x="1357260" y="3092451"/>
                <a:chExt cx="3894399" cy="2286000"/>
              </a:xfrm>
            </p:grpSpPr>
            <p:sp>
              <p:nvSpPr>
                <p:cNvPr id="109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2" name="Line 25"/>
                <p:cNvSpPr>
                  <a:spLocks noChangeShapeType="1"/>
                </p:cNvSpPr>
                <p:nvPr/>
              </p:nvSpPr>
              <p:spPr bwMode="auto">
                <a:xfrm>
                  <a:off x="1362283" y="3244851"/>
                  <a:ext cx="3889376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06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74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1075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6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7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8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9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0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1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2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3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4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5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6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8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9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90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071" name="Line 6"/>
            <p:cNvSpPr>
              <a:spLocks noChangeShapeType="1"/>
            </p:cNvSpPr>
            <p:nvPr/>
          </p:nvSpPr>
          <p:spPr bwMode="auto">
            <a:xfrm>
              <a:off x="3792958" y="3500438"/>
              <a:ext cx="3708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2" name="Line 25"/>
            <p:cNvSpPr>
              <a:spLocks noChangeShapeType="1"/>
            </p:cNvSpPr>
            <p:nvPr/>
          </p:nvSpPr>
          <p:spPr bwMode="auto">
            <a:xfrm flipV="1">
              <a:off x="5480641" y="1500174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ext Box 42"/>
          <p:cNvSpPr txBox="1">
            <a:spLocks noChangeArrowheads="1"/>
          </p:cNvSpPr>
          <p:nvPr/>
        </p:nvSpPr>
        <p:spPr bwMode="auto">
          <a:xfrm>
            <a:off x="6215063" y="3286125"/>
            <a:ext cx="361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</a:t>
            </a:r>
          </a:p>
        </p:txBody>
      </p:sp>
      <p:sp>
        <p:nvSpPr>
          <p:cNvPr id="1029" name="Text Box 103"/>
          <p:cNvSpPr txBox="1">
            <a:spLocks noChangeArrowheads="1"/>
          </p:cNvSpPr>
          <p:nvPr/>
        </p:nvSpPr>
        <p:spPr bwMode="auto">
          <a:xfrm>
            <a:off x="5286375" y="3286125"/>
            <a:ext cx="500063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-2</a:t>
            </a:r>
          </a:p>
        </p:txBody>
      </p:sp>
      <p:sp>
        <p:nvSpPr>
          <p:cNvPr id="1030" name="Text Box 106"/>
          <p:cNvSpPr txBox="1">
            <a:spLocks noChangeArrowheads="1"/>
          </p:cNvSpPr>
          <p:nvPr/>
        </p:nvSpPr>
        <p:spPr bwMode="auto">
          <a:xfrm>
            <a:off x="5929313" y="2857500"/>
            <a:ext cx="287337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1</a:t>
            </a:r>
          </a:p>
        </p:txBody>
      </p:sp>
      <p:sp>
        <p:nvSpPr>
          <p:cNvPr id="1031" name="Text Box 107"/>
          <p:cNvSpPr txBox="1">
            <a:spLocks noChangeArrowheads="1"/>
          </p:cNvSpPr>
          <p:nvPr/>
        </p:nvSpPr>
        <p:spPr bwMode="auto">
          <a:xfrm>
            <a:off x="250825" y="142875"/>
            <a:ext cx="813752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000" b="1" dirty="0">
                <a:solidFill>
                  <a:srgbClr val="C00000"/>
                </a:solidFill>
              </a:rPr>
              <a:t>№ </a:t>
            </a:r>
            <a:r>
              <a:rPr lang="ru-RU" sz="2000" b="1" dirty="0" smtClean="0">
                <a:solidFill>
                  <a:srgbClr val="C00000"/>
                </a:solidFill>
              </a:rPr>
              <a:t>12.  </a:t>
            </a:r>
            <a:r>
              <a:rPr lang="ru-RU" sz="2000" dirty="0">
                <a:latin typeface="Arial Unicode MS" pitchFamily="34" charset="-128"/>
              </a:rPr>
              <a:t>На рисунке изображен график квадратичной функции </a:t>
            </a:r>
          </a:p>
          <a:p>
            <a:pPr>
              <a:buFont typeface="Wingdings" pitchFamily="2" charset="2"/>
              <a:buNone/>
            </a:pPr>
            <a:r>
              <a:rPr lang="ru-RU" sz="2000" dirty="0">
                <a:latin typeface="Arial Unicode MS" pitchFamily="34" charset="-128"/>
              </a:rPr>
              <a:t>у </a:t>
            </a:r>
            <a:r>
              <a:rPr lang="en-US" sz="2000" dirty="0">
                <a:latin typeface="Arial Unicode MS" pitchFamily="34" charset="-128"/>
              </a:rPr>
              <a:t>=</a:t>
            </a:r>
            <a:r>
              <a:rPr lang="ru-RU" sz="2000" dirty="0">
                <a:latin typeface="Arial Unicode MS" pitchFamily="34" charset="-128"/>
              </a:rPr>
              <a:t> </a:t>
            </a:r>
            <a:r>
              <a:rPr lang="en-US" sz="2000" dirty="0">
                <a:latin typeface="Arial Unicode MS" pitchFamily="34" charset="-128"/>
              </a:rPr>
              <a:t>ax </a:t>
            </a:r>
            <a:r>
              <a:rPr lang="en-US" sz="2000" dirty="0">
                <a:cs typeface="Arial" charset="0"/>
              </a:rPr>
              <a:t>²</a:t>
            </a:r>
            <a:r>
              <a:rPr lang="ru-RU" sz="2000" dirty="0">
                <a:latin typeface="Arial Unicode MS" pitchFamily="34" charset="-128"/>
              </a:rPr>
              <a:t>+</a:t>
            </a:r>
            <a:r>
              <a:rPr lang="en-US" sz="2000" dirty="0" err="1">
                <a:latin typeface="Arial Unicode MS" pitchFamily="34" charset="-128"/>
              </a:rPr>
              <a:t>bx+c</a:t>
            </a:r>
            <a:r>
              <a:rPr lang="en-US" sz="2000" dirty="0">
                <a:latin typeface="Arial Unicode MS" pitchFamily="34" charset="-128"/>
              </a:rPr>
              <a:t>. </a:t>
            </a:r>
            <a:r>
              <a:rPr lang="ru-RU" sz="2000" dirty="0">
                <a:latin typeface="Arial Unicode MS" pitchFamily="34" charset="-128"/>
              </a:rPr>
              <a:t>Определите знаки коэффициентов </a:t>
            </a:r>
            <a:r>
              <a:rPr lang="en-US" sz="2000" dirty="0">
                <a:latin typeface="Arial Unicode MS" pitchFamily="34" charset="-128"/>
              </a:rPr>
              <a:t>a, b, c.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45164" name="AutoShape 10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16287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1</a:t>
            </a:r>
          </a:p>
        </p:txBody>
      </p:sp>
      <p:sp>
        <p:nvSpPr>
          <p:cNvPr id="45165" name="AutoShape 10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23495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45166" name="AutoShape 1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0686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45167" name="AutoShape 1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7893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1044" name="Text Box 112"/>
          <p:cNvSpPr txBox="1">
            <a:spLocks noChangeArrowheads="1"/>
          </p:cNvSpPr>
          <p:nvPr/>
        </p:nvSpPr>
        <p:spPr bwMode="auto">
          <a:xfrm>
            <a:off x="971550" y="1700213"/>
            <a:ext cx="23034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a&lt;0, b&lt;0, c&lt;0</a:t>
            </a:r>
            <a:endParaRPr lang="ru-RU" sz="2000" dirty="0"/>
          </a:p>
        </p:txBody>
      </p:sp>
      <p:sp>
        <p:nvSpPr>
          <p:cNvPr id="1045" name="Text Box 114"/>
          <p:cNvSpPr txBox="1">
            <a:spLocks noChangeArrowheads="1"/>
          </p:cNvSpPr>
          <p:nvPr/>
        </p:nvSpPr>
        <p:spPr bwMode="auto">
          <a:xfrm>
            <a:off x="1142976" y="2357430"/>
            <a:ext cx="20875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a&lt;0, b&lt;0, c&gt;0</a:t>
            </a:r>
            <a:endParaRPr lang="ru-RU" sz="2000" dirty="0"/>
          </a:p>
        </p:txBody>
      </p:sp>
      <p:sp>
        <p:nvSpPr>
          <p:cNvPr id="1046" name="Text Box 115"/>
          <p:cNvSpPr txBox="1">
            <a:spLocks noChangeArrowheads="1"/>
          </p:cNvSpPr>
          <p:nvPr/>
        </p:nvSpPr>
        <p:spPr bwMode="auto">
          <a:xfrm>
            <a:off x="1187450" y="3141663"/>
            <a:ext cx="19446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a&lt;0, b&gt;0, c&lt;0</a:t>
            </a:r>
            <a:endParaRPr lang="ru-RU" sz="2000" dirty="0"/>
          </a:p>
        </p:txBody>
      </p:sp>
      <p:sp>
        <p:nvSpPr>
          <p:cNvPr id="45173" name="AutoShape 117"/>
          <p:cNvSpPr>
            <a:spLocks noChangeArrowheads="1"/>
          </p:cNvSpPr>
          <p:nvPr/>
        </p:nvSpPr>
        <p:spPr bwMode="auto">
          <a:xfrm>
            <a:off x="1547812" y="500042"/>
            <a:ext cx="1952618" cy="1223962"/>
          </a:xfrm>
          <a:prstGeom prst="wedgeEllipseCallout">
            <a:avLst>
              <a:gd name="adj1" fmla="val -69717"/>
              <a:gd name="adj2" fmla="val 27691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45177" name="AutoShape 1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4508500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</a:t>
            </a:r>
            <a:r>
              <a:rPr lang="en-US" sz="2000" b="1" dirty="0"/>
              <a:t>(3)</a:t>
            </a:r>
            <a:endParaRPr lang="ru-RU" sz="2000" b="1" dirty="0"/>
          </a:p>
        </p:txBody>
      </p:sp>
      <p:sp>
        <p:nvSpPr>
          <p:cNvPr id="45178" name="Text Box 122"/>
          <p:cNvSpPr txBox="1">
            <a:spLocks noChangeArrowheads="1"/>
          </p:cNvSpPr>
          <p:nvPr/>
        </p:nvSpPr>
        <p:spPr bwMode="auto">
          <a:xfrm>
            <a:off x="142876" y="5143512"/>
            <a:ext cx="628651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+mj-lt"/>
              </a:rPr>
              <a:t>1.Ветви параболы направлены вниз </a:t>
            </a:r>
            <a:r>
              <a:rPr lang="en-US" sz="2000" dirty="0">
                <a:latin typeface="+mj-lt"/>
              </a:rPr>
              <a:t>=&gt;</a:t>
            </a:r>
            <a:r>
              <a:rPr lang="ru-RU" sz="2000" dirty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a &lt; 0</a:t>
            </a:r>
            <a:r>
              <a:rPr lang="en-US" sz="2000" b="1" dirty="0">
                <a:latin typeface="+mj-lt"/>
              </a:rPr>
              <a:t>.</a:t>
            </a:r>
            <a:endParaRPr lang="ru-RU" sz="2000" b="1" dirty="0">
              <a:latin typeface="+mj-lt"/>
            </a:endParaRPr>
          </a:p>
        </p:txBody>
      </p:sp>
      <p:sp>
        <p:nvSpPr>
          <p:cNvPr id="45180" name="Text Box 124"/>
          <p:cNvSpPr txBox="1">
            <a:spLocks noChangeArrowheads="1"/>
          </p:cNvSpPr>
          <p:nvPr/>
        </p:nvSpPr>
        <p:spPr bwMode="auto">
          <a:xfrm>
            <a:off x="142844" y="5589588"/>
            <a:ext cx="785814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+mn-lt"/>
              </a:rPr>
              <a:t>2.</a:t>
            </a:r>
            <a:r>
              <a:rPr lang="ru-RU" sz="2000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с</a:t>
            </a:r>
            <a:r>
              <a:rPr lang="ru-RU" sz="2000" dirty="0">
                <a:latin typeface="+mn-lt"/>
              </a:rPr>
              <a:t> – точка пересечения параболы с осью </a:t>
            </a:r>
            <a:r>
              <a:rPr lang="ru-RU" sz="2000" dirty="0" err="1">
                <a:latin typeface="+mn-lt"/>
              </a:rPr>
              <a:t>Оу</a:t>
            </a:r>
            <a:r>
              <a:rPr lang="en-US" sz="2000" dirty="0">
                <a:latin typeface="+mn-lt"/>
              </a:rPr>
              <a:t> =&gt; </a:t>
            </a:r>
            <a:r>
              <a:rPr lang="en-US" sz="2000" b="1" dirty="0" smtClean="0">
                <a:latin typeface="+mn-lt"/>
              </a:rPr>
              <a:t>c &lt; 0</a:t>
            </a:r>
            <a:r>
              <a:rPr lang="en-US" sz="2000" dirty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  <p:sp>
        <p:nvSpPr>
          <p:cNvPr id="45182" name="Text Box 126"/>
          <p:cNvSpPr txBox="1">
            <a:spLocks noChangeArrowheads="1"/>
          </p:cNvSpPr>
          <p:nvPr/>
        </p:nvSpPr>
        <p:spPr bwMode="auto">
          <a:xfrm>
            <a:off x="141259" y="6072188"/>
            <a:ext cx="43021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000" dirty="0"/>
              <a:t>3</a:t>
            </a:r>
            <a:r>
              <a:rPr lang="ru-RU" sz="2000" dirty="0"/>
              <a:t>. </a:t>
            </a:r>
            <a:endParaRPr lang="ru-RU" sz="2000" b="1" dirty="0"/>
          </a:p>
        </p:txBody>
      </p:sp>
      <p:sp>
        <p:nvSpPr>
          <p:cNvPr id="1056" name="AutoShape 13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graphicFrame>
        <p:nvGraphicFramePr>
          <p:cNvPr id="176" name="Object 2"/>
          <p:cNvGraphicFramePr>
            <a:graphicFrameLocks noChangeAspect="1"/>
          </p:cNvGraphicFramePr>
          <p:nvPr/>
        </p:nvGraphicFramePr>
        <p:xfrm>
          <a:off x="422237" y="5929330"/>
          <a:ext cx="2220937" cy="662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1320480" imgH="393480" progId="Equation.3">
                  <p:embed/>
                </p:oleObj>
              </mc:Choice>
              <mc:Fallback>
                <p:oleObj name="Формула" r:id="rId3" imgW="13204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37" y="5929330"/>
                        <a:ext cx="2220937" cy="6620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" name="Text Box 126"/>
          <p:cNvSpPr txBox="1">
            <a:spLocks noChangeArrowheads="1"/>
          </p:cNvSpPr>
          <p:nvPr/>
        </p:nvSpPr>
        <p:spPr bwMode="auto">
          <a:xfrm>
            <a:off x="2571736" y="6072206"/>
            <a:ext cx="571661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000" b="1" dirty="0">
                <a:latin typeface="+mn-lt"/>
              </a:rPr>
              <a:t>a</a:t>
            </a:r>
            <a:r>
              <a:rPr lang="ru-RU" sz="2000" b="1" dirty="0">
                <a:latin typeface="+mn-lt"/>
              </a:rPr>
              <a:t> и </a:t>
            </a:r>
            <a:r>
              <a:rPr lang="en-US" sz="2000" b="1" dirty="0">
                <a:latin typeface="+mn-lt"/>
              </a:rPr>
              <a:t>b </a:t>
            </a:r>
            <a:r>
              <a:rPr lang="ru-RU" sz="2000" dirty="0">
                <a:latin typeface="+mn-lt"/>
              </a:rPr>
              <a:t>имеют одинаковые знаки:</a:t>
            </a:r>
            <a:r>
              <a:rPr lang="ru-RU" sz="2000" b="1" dirty="0">
                <a:latin typeface="+mn-lt"/>
              </a:rPr>
              <a:t>  </a:t>
            </a:r>
            <a:r>
              <a:rPr lang="en-US" sz="2000" b="1" dirty="0" smtClean="0">
                <a:latin typeface="+mn-lt"/>
              </a:rPr>
              <a:t>a &lt; 0 </a:t>
            </a:r>
            <a:r>
              <a:rPr lang="en-US" sz="2000" b="1" dirty="0">
                <a:latin typeface="+mn-lt"/>
              </a:rPr>
              <a:t>, </a:t>
            </a:r>
            <a:r>
              <a:rPr lang="en-US" sz="2000" b="1" dirty="0" smtClean="0">
                <a:latin typeface="+mn-lt"/>
              </a:rPr>
              <a:t>b &lt; 0</a:t>
            </a:r>
            <a:endParaRPr lang="ru-RU" sz="2000" b="1" dirty="0">
              <a:latin typeface="+mn-lt"/>
            </a:endParaRPr>
          </a:p>
        </p:txBody>
      </p:sp>
      <p:sp>
        <p:nvSpPr>
          <p:cNvPr id="1058" name="Line 22"/>
          <p:cNvSpPr>
            <a:spLocks noChangeShapeType="1"/>
          </p:cNvSpPr>
          <p:nvPr/>
        </p:nvSpPr>
        <p:spPr bwMode="auto">
          <a:xfrm rot="10800000">
            <a:off x="6429375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9" name="Text Box 137"/>
          <p:cNvSpPr txBox="1">
            <a:spLocks noChangeArrowheads="1"/>
          </p:cNvSpPr>
          <p:nvPr/>
        </p:nvSpPr>
        <p:spPr bwMode="auto">
          <a:xfrm>
            <a:off x="8001000" y="321468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1060" name="Text Box 137"/>
          <p:cNvSpPr txBox="1">
            <a:spLocks noChangeArrowheads="1"/>
          </p:cNvSpPr>
          <p:nvPr/>
        </p:nvSpPr>
        <p:spPr bwMode="auto">
          <a:xfrm>
            <a:off x="5781675" y="121443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45176" name="AutoShape 120"/>
          <p:cNvSpPr>
            <a:spLocks noChangeArrowheads="1"/>
          </p:cNvSpPr>
          <p:nvPr/>
        </p:nvSpPr>
        <p:spPr bwMode="auto">
          <a:xfrm>
            <a:off x="1428728" y="2857496"/>
            <a:ext cx="1881179" cy="1223963"/>
          </a:xfrm>
          <a:prstGeom prst="wedgeEllipseCallout">
            <a:avLst>
              <a:gd name="adj1" fmla="val -63859"/>
              <a:gd name="adj2" fmla="val 4468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/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5175" name="AutoShape 119"/>
          <p:cNvSpPr>
            <a:spLocks noChangeArrowheads="1"/>
          </p:cNvSpPr>
          <p:nvPr/>
        </p:nvSpPr>
        <p:spPr bwMode="auto">
          <a:xfrm>
            <a:off x="1619251" y="2060575"/>
            <a:ext cx="1952617" cy="1223963"/>
          </a:xfrm>
          <a:prstGeom prst="wedgeEllipseCallout">
            <a:avLst>
              <a:gd name="adj1" fmla="val -68113"/>
              <a:gd name="adj2" fmla="val 50646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5174" name="AutoShape 118"/>
          <p:cNvSpPr>
            <a:spLocks noChangeArrowheads="1"/>
          </p:cNvSpPr>
          <p:nvPr/>
        </p:nvSpPr>
        <p:spPr bwMode="auto">
          <a:xfrm>
            <a:off x="1546226" y="1357298"/>
            <a:ext cx="2025642" cy="1223963"/>
          </a:xfrm>
          <a:prstGeom prst="wedgeEllipseCallout">
            <a:avLst>
              <a:gd name="adj1" fmla="val -70731"/>
              <a:gd name="adj2" fmla="val 38847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066" name="Line 22"/>
          <p:cNvSpPr>
            <a:spLocks noChangeShapeType="1"/>
          </p:cNvSpPr>
          <p:nvPr/>
        </p:nvSpPr>
        <p:spPr bwMode="auto">
          <a:xfrm rot="10800000">
            <a:off x="5608132" y="3214686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7" name="Line 25"/>
          <p:cNvSpPr>
            <a:spLocks noChangeShapeType="1"/>
          </p:cNvSpPr>
          <p:nvPr/>
        </p:nvSpPr>
        <p:spPr bwMode="auto">
          <a:xfrm rot="10800000" flipH="1">
            <a:off x="6143625" y="3036888"/>
            <a:ext cx="71438" cy="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" name="Полилиния 73"/>
          <p:cNvSpPr>
            <a:spLocks/>
          </p:cNvSpPr>
          <p:nvPr/>
        </p:nvSpPr>
        <p:spPr bwMode="auto">
          <a:xfrm>
            <a:off x="4786314" y="2286000"/>
            <a:ext cx="1584000" cy="2412000"/>
          </a:xfrm>
          <a:custGeom>
            <a:avLst/>
            <a:gdLst>
              <a:gd name="T0" fmla="*/ 0 w 1549400"/>
              <a:gd name="T1" fmla="*/ 2489439 h 2338917"/>
              <a:gd name="T2" fmla="*/ 800100 w 1549400"/>
              <a:gd name="T3" fmla="*/ 2253 h 2338917"/>
              <a:gd name="T4" fmla="*/ 1549400 w 1549400"/>
              <a:gd name="T5" fmla="*/ 2475922 h 2338917"/>
              <a:gd name="T6" fmla="*/ 1549400 w 1549400"/>
              <a:gd name="T7" fmla="*/ 2475922 h 2338917"/>
              <a:gd name="T8" fmla="*/ 0 60000 65536"/>
              <a:gd name="T9" fmla="*/ 0 60000 65536"/>
              <a:gd name="T10" fmla="*/ 0 60000 65536"/>
              <a:gd name="T11" fmla="*/ 0 60000 65536"/>
              <a:gd name="T12" fmla="*/ 0 w 1549400"/>
              <a:gd name="T13" fmla="*/ 0 h 2338917"/>
              <a:gd name="T14" fmla="*/ 1549400 w 1549400"/>
              <a:gd name="T15" fmla="*/ 2338917 h 23389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9400" h="2338917">
                <a:moveTo>
                  <a:pt x="0" y="2338917"/>
                </a:moveTo>
                <a:cubicBezTo>
                  <a:pt x="270933" y="1171575"/>
                  <a:pt x="541867" y="4234"/>
                  <a:pt x="800100" y="2117"/>
                </a:cubicBezTo>
                <a:cubicBezTo>
                  <a:pt x="1058333" y="0"/>
                  <a:pt x="1549400" y="2326217"/>
                  <a:pt x="1549400" y="2326217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" name="Овал 70"/>
          <p:cNvSpPr/>
          <p:nvPr/>
        </p:nvSpPr>
        <p:spPr bwMode="auto">
          <a:xfrm>
            <a:off x="6107074" y="3678190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Овал 71"/>
          <p:cNvSpPr/>
          <p:nvPr/>
        </p:nvSpPr>
        <p:spPr bwMode="auto">
          <a:xfrm>
            <a:off x="5572132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6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5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5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6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5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5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6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5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5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6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5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77"/>
                  </p:tgtEl>
                </p:cond>
              </p:nextCondLst>
            </p:seq>
          </p:childTnLst>
        </p:cTn>
      </p:par>
    </p:tnLst>
    <p:bldLst>
      <p:bldP spid="45177" grpId="0" animBg="1"/>
      <p:bldP spid="45178" grpId="0"/>
      <p:bldP spid="45180" grpId="0"/>
      <p:bldP spid="45182" grpId="1"/>
      <p:bldP spid="177" grpId="0"/>
      <p:bldP spid="1066" grpId="0" animBg="1"/>
      <p:bldP spid="74" grpId="0" animBg="1"/>
      <p:bldP spid="74" grpId="1" animBg="1"/>
      <p:bldP spid="71" grpId="0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Группа 94"/>
          <p:cNvGrpSpPr>
            <a:grpSpLocks/>
          </p:cNvGrpSpPr>
          <p:nvPr/>
        </p:nvGrpSpPr>
        <p:grpSpPr bwMode="auto">
          <a:xfrm>
            <a:off x="4484688" y="1214438"/>
            <a:ext cx="4233862" cy="3743325"/>
            <a:chOff x="4484398" y="1214422"/>
            <a:chExt cx="4234179" cy="3742876"/>
          </a:xfrm>
        </p:grpSpPr>
        <p:grpSp>
          <p:nvGrpSpPr>
            <p:cNvPr id="33837" name="Группа 57"/>
            <p:cNvGrpSpPr>
              <a:grpSpLocks noChangeAspect="1"/>
            </p:cNvGrpSpPr>
            <p:nvPr/>
          </p:nvGrpSpPr>
          <p:grpSpPr bwMode="auto">
            <a:xfrm>
              <a:off x="4484398" y="1357298"/>
              <a:ext cx="4011563" cy="3600000"/>
              <a:chOff x="1348000" y="3092451"/>
              <a:chExt cx="2305595" cy="2286000"/>
            </a:xfrm>
          </p:grpSpPr>
          <p:grpSp>
            <p:nvGrpSpPr>
              <p:cNvPr id="33843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3386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76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3844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33845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46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47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48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49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0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1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2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3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4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5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6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7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8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9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60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3838" name="Line 6"/>
            <p:cNvSpPr>
              <a:spLocks noChangeShapeType="1"/>
            </p:cNvSpPr>
            <p:nvPr/>
          </p:nvSpPr>
          <p:spPr bwMode="auto">
            <a:xfrm>
              <a:off x="4507989" y="3286124"/>
              <a:ext cx="40645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39" name="Line 25"/>
            <p:cNvSpPr>
              <a:spLocks noChangeShapeType="1"/>
            </p:cNvSpPr>
            <p:nvPr/>
          </p:nvSpPr>
          <p:spPr bwMode="auto">
            <a:xfrm flipV="1">
              <a:off x="6357950" y="1285860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40" name="Text Box 29"/>
            <p:cNvSpPr txBox="1">
              <a:spLocks noChangeArrowheads="1"/>
            </p:cNvSpPr>
            <p:nvPr/>
          </p:nvSpPr>
          <p:spPr bwMode="auto">
            <a:xfrm>
              <a:off x="6072198" y="1214422"/>
              <a:ext cx="3587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33841" name="Text Box 53"/>
            <p:cNvSpPr txBox="1">
              <a:spLocks noChangeArrowheads="1"/>
            </p:cNvSpPr>
            <p:nvPr/>
          </p:nvSpPr>
          <p:spPr bwMode="auto">
            <a:xfrm>
              <a:off x="8358214" y="3214686"/>
              <a:ext cx="3603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</a:t>
              </a:r>
            </a:p>
          </p:txBody>
        </p:sp>
        <p:sp>
          <p:nvSpPr>
            <p:cNvPr id="33842" name="Text Box 74"/>
            <p:cNvSpPr txBox="1">
              <a:spLocks noChangeArrowheads="1"/>
            </p:cNvSpPr>
            <p:nvPr/>
          </p:nvSpPr>
          <p:spPr bwMode="auto">
            <a:xfrm>
              <a:off x="6140462" y="3286124"/>
              <a:ext cx="21748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0</a:t>
              </a:r>
            </a:p>
          </p:txBody>
        </p:sp>
      </p:grpSp>
      <p:sp>
        <p:nvSpPr>
          <p:cNvPr id="137" name="Line 22"/>
          <p:cNvSpPr>
            <a:spLocks noChangeShapeType="1"/>
          </p:cNvSpPr>
          <p:nvPr/>
        </p:nvSpPr>
        <p:spPr bwMode="auto">
          <a:xfrm rot="-60000">
            <a:off x="5000625" y="3286125"/>
            <a:ext cx="0" cy="431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796" name="Text Box 38"/>
          <p:cNvSpPr txBox="1">
            <a:spLocks noChangeArrowheads="1"/>
          </p:cNvSpPr>
          <p:nvPr/>
        </p:nvSpPr>
        <p:spPr bwMode="auto">
          <a:xfrm>
            <a:off x="900113" y="188913"/>
            <a:ext cx="748823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13315" name="Text Box 39"/>
          <p:cNvSpPr txBox="1">
            <a:spLocks noChangeArrowheads="1"/>
          </p:cNvSpPr>
          <p:nvPr/>
        </p:nvSpPr>
        <p:spPr bwMode="auto">
          <a:xfrm>
            <a:off x="684213" y="188913"/>
            <a:ext cx="7848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C00000"/>
                </a:solidFill>
              </a:rPr>
              <a:t>№ 13. 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ru-RU" sz="2000" dirty="0">
                <a:latin typeface="+mn-lt"/>
              </a:rPr>
              <a:t>Найдите область определения функции, график которой изображен на рисунке.</a:t>
            </a:r>
          </a:p>
        </p:txBody>
      </p:sp>
      <p:sp>
        <p:nvSpPr>
          <p:cNvPr id="47152" name="AutoShape 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5084763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latin typeface="+mn-lt"/>
              </a:rPr>
              <a:t>Проверка(1)</a:t>
            </a:r>
          </a:p>
        </p:txBody>
      </p:sp>
      <p:sp>
        <p:nvSpPr>
          <p:cNvPr id="33801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3802" name="Freeform 157"/>
          <p:cNvSpPr>
            <a:spLocks/>
          </p:cNvSpPr>
          <p:nvPr/>
        </p:nvSpPr>
        <p:spPr bwMode="auto">
          <a:xfrm>
            <a:off x="6357938" y="4000500"/>
            <a:ext cx="1571625" cy="714375"/>
          </a:xfrm>
          <a:custGeom>
            <a:avLst/>
            <a:gdLst>
              <a:gd name="T0" fmla="*/ 0 w 643"/>
              <a:gd name="T1" fmla="*/ 0 h 205"/>
              <a:gd name="T2" fmla="*/ 1583159222 w 643"/>
              <a:gd name="T3" fmla="*/ 546462083 h 205"/>
              <a:gd name="T4" fmla="*/ 2147483647 w 643"/>
              <a:gd name="T5" fmla="*/ 1092924165 h 205"/>
              <a:gd name="T6" fmla="*/ 2147483647 w 643"/>
              <a:gd name="T7" fmla="*/ 2147483647 h 205"/>
              <a:gd name="T8" fmla="*/ 0 60000 65536"/>
              <a:gd name="T9" fmla="*/ 0 60000 65536"/>
              <a:gd name="T10" fmla="*/ 0 60000 65536"/>
              <a:gd name="T11" fmla="*/ 0 60000 65536"/>
              <a:gd name="T12" fmla="*/ 0 w 643"/>
              <a:gd name="T13" fmla="*/ 0 h 205"/>
              <a:gd name="T14" fmla="*/ 643 w 643"/>
              <a:gd name="T15" fmla="*/ 205 h 2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3" h="205">
                <a:moveTo>
                  <a:pt x="0" y="0"/>
                </a:moveTo>
                <a:cubicBezTo>
                  <a:pt x="44" y="8"/>
                  <a:pt x="194" y="30"/>
                  <a:pt x="265" y="45"/>
                </a:cubicBezTo>
                <a:cubicBezTo>
                  <a:pt x="336" y="60"/>
                  <a:pt x="364" y="63"/>
                  <a:pt x="427" y="90"/>
                </a:cubicBezTo>
                <a:cubicBezTo>
                  <a:pt x="490" y="117"/>
                  <a:pt x="598" y="181"/>
                  <a:pt x="643" y="205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03" name="Text Box 159"/>
          <p:cNvSpPr txBox="1">
            <a:spLocks noChangeArrowheads="1"/>
          </p:cNvSpPr>
          <p:nvPr/>
        </p:nvSpPr>
        <p:spPr bwMode="auto">
          <a:xfrm>
            <a:off x="6354777" y="1500174"/>
            <a:ext cx="2889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7</a:t>
            </a:r>
          </a:p>
        </p:txBody>
      </p:sp>
      <p:sp>
        <p:nvSpPr>
          <p:cNvPr id="33804" name="Text Box 160"/>
          <p:cNvSpPr txBox="1">
            <a:spLocks noChangeArrowheads="1"/>
          </p:cNvSpPr>
          <p:nvPr/>
        </p:nvSpPr>
        <p:spPr bwMode="auto">
          <a:xfrm>
            <a:off x="5926138" y="3643313"/>
            <a:ext cx="50323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-2</a:t>
            </a:r>
            <a:endParaRPr lang="ru-RU"/>
          </a:p>
        </p:txBody>
      </p:sp>
      <p:sp>
        <p:nvSpPr>
          <p:cNvPr id="33805" name="Text Box 161"/>
          <p:cNvSpPr txBox="1">
            <a:spLocks noChangeArrowheads="1"/>
          </p:cNvSpPr>
          <p:nvPr/>
        </p:nvSpPr>
        <p:spPr bwMode="auto">
          <a:xfrm>
            <a:off x="5924550" y="4630738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</a:t>
            </a:r>
            <a:r>
              <a:rPr lang="ru-RU"/>
              <a:t>6</a:t>
            </a:r>
          </a:p>
        </p:txBody>
      </p:sp>
      <p:sp>
        <p:nvSpPr>
          <p:cNvPr id="33806" name="Text Box 162"/>
          <p:cNvSpPr txBox="1">
            <a:spLocks noChangeArrowheads="1"/>
          </p:cNvSpPr>
          <p:nvPr/>
        </p:nvSpPr>
        <p:spPr bwMode="auto">
          <a:xfrm>
            <a:off x="5929313" y="3929063"/>
            <a:ext cx="5048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-3</a:t>
            </a:r>
            <a:endParaRPr lang="ru-RU"/>
          </a:p>
        </p:txBody>
      </p:sp>
      <p:sp>
        <p:nvSpPr>
          <p:cNvPr id="33807" name="Text Box 167"/>
          <p:cNvSpPr txBox="1">
            <a:spLocks noChangeArrowheads="1"/>
          </p:cNvSpPr>
          <p:nvPr/>
        </p:nvSpPr>
        <p:spPr bwMode="auto">
          <a:xfrm>
            <a:off x="4643438" y="3214688"/>
            <a:ext cx="4318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33808" name="Line 22"/>
          <p:cNvSpPr>
            <a:spLocks noChangeShapeType="1"/>
          </p:cNvSpPr>
          <p:nvPr/>
        </p:nvSpPr>
        <p:spPr bwMode="auto">
          <a:xfrm rot="5400000">
            <a:off x="6340475" y="1552575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09" name="Freeform 156"/>
          <p:cNvSpPr>
            <a:spLocks/>
          </p:cNvSpPr>
          <p:nvPr/>
        </p:nvSpPr>
        <p:spPr bwMode="auto">
          <a:xfrm>
            <a:off x="5026025" y="1643063"/>
            <a:ext cx="1260475" cy="2071687"/>
          </a:xfrm>
          <a:custGeom>
            <a:avLst/>
            <a:gdLst>
              <a:gd name="T0" fmla="*/ 0 w 363"/>
              <a:gd name="T1" fmla="*/ 2147483647 h 635"/>
              <a:gd name="T2" fmla="*/ 373805477 w 363"/>
              <a:gd name="T3" fmla="*/ 2147483647 h 635"/>
              <a:gd name="T4" fmla="*/ 916427954 w 363"/>
              <a:gd name="T5" fmla="*/ 2147483647 h 635"/>
              <a:gd name="T6" fmla="*/ 1543460233 w 363"/>
              <a:gd name="T7" fmla="*/ 2147483647 h 635"/>
              <a:gd name="T8" fmla="*/ 1929325617 w 363"/>
              <a:gd name="T9" fmla="*/ 2022354787 h 635"/>
              <a:gd name="T10" fmla="*/ 2147483647 w 363"/>
              <a:gd name="T11" fmla="*/ 1255990347 h 635"/>
              <a:gd name="T12" fmla="*/ 2147483647 w 363"/>
              <a:gd name="T13" fmla="*/ 0 h 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3"/>
              <a:gd name="T22" fmla="*/ 0 h 635"/>
              <a:gd name="T23" fmla="*/ 363 w 363"/>
              <a:gd name="T24" fmla="*/ 635 h 63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3" h="635">
                <a:moveTo>
                  <a:pt x="0" y="635"/>
                </a:moveTo>
                <a:cubicBezTo>
                  <a:pt x="5" y="606"/>
                  <a:pt x="18" y="510"/>
                  <a:pt x="31" y="461"/>
                </a:cubicBezTo>
                <a:cubicBezTo>
                  <a:pt x="44" y="412"/>
                  <a:pt x="57" y="375"/>
                  <a:pt x="76" y="338"/>
                </a:cubicBezTo>
                <a:cubicBezTo>
                  <a:pt x="95" y="301"/>
                  <a:pt x="103" y="274"/>
                  <a:pt x="128" y="241"/>
                </a:cubicBezTo>
                <a:cubicBezTo>
                  <a:pt x="144" y="217"/>
                  <a:pt x="144" y="207"/>
                  <a:pt x="160" y="190"/>
                </a:cubicBezTo>
                <a:cubicBezTo>
                  <a:pt x="175" y="170"/>
                  <a:pt x="185" y="150"/>
                  <a:pt x="219" y="118"/>
                </a:cubicBezTo>
                <a:cubicBezTo>
                  <a:pt x="271" y="54"/>
                  <a:pt x="333" y="25"/>
                  <a:pt x="363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11" name="Line 22"/>
          <p:cNvSpPr>
            <a:spLocks noChangeShapeType="1"/>
          </p:cNvSpPr>
          <p:nvPr/>
        </p:nvSpPr>
        <p:spPr bwMode="auto">
          <a:xfrm rot="5400000">
            <a:off x="6340475" y="36957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 rot="-5400000">
            <a:off x="6340475" y="46609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13" name="Text Box 167"/>
          <p:cNvSpPr txBox="1">
            <a:spLocks noChangeArrowheads="1"/>
          </p:cNvSpPr>
          <p:nvPr/>
        </p:nvSpPr>
        <p:spPr bwMode="auto">
          <a:xfrm>
            <a:off x="7854950" y="3214688"/>
            <a:ext cx="4318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6</a:t>
            </a:r>
          </a:p>
        </p:txBody>
      </p:sp>
      <p:sp>
        <p:nvSpPr>
          <p:cNvPr id="47144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16287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+mn-lt"/>
              </a:rPr>
              <a:t>1</a:t>
            </a:r>
          </a:p>
        </p:txBody>
      </p:sp>
      <p:sp>
        <p:nvSpPr>
          <p:cNvPr id="47145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24209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+mn-lt"/>
              </a:rPr>
              <a:t>2</a:t>
            </a:r>
          </a:p>
        </p:txBody>
      </p:sp>
      <p:sp>
        <p:nvSpPr>
          <p:cNvPr id="47146" name="AutoShape 4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213100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+mn-lt"/>
              </a:rPr>
              <a:t>3</a:t>
            </a:r>
          </a:p>
        </p:txBody>
      </p:sp>
      <p:sp>
        <p:nvSpPr>
          <p:cNvPr id="47147" name="AutoShape 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40052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latin typeface="+mn-lt"/>
              </a:rPr>
              <a:t>4</a:t>
            </a:r>
            <a:endParaRPr lang="ru-RU" sz="2000" b="1" dirty="0">
              <a:latin typeface="+mn-lt"/>
            </a:endParaRPr>
          </a:p>
        </p:txBody>
      </p:sp>
      <p:sp>
        <p:nvSpPr>
          <p:cNvPr id="13328" name="Text Box 44"/>
          <p:cNvSpPr txBox="1">
            <a:spLocks noChangeArrowheads="1"/>
          </p:cNvSpPr>
          <p:nvPr/>
        </p:nvSpPr>
        <p:spPr bwMode="auto">
          <a:xfrm>
            <a:off x="1143000" y="1643063"/>
            <a:ext cx="23050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dirty="0">
                <a:latin typeface="+mn-lt"/>
              </a:rPr>
              <a:t>(-6;-3) </a:t>
            </a:r>
            <a:r>
              <a:rPr lang="en-US" sz="2000" dirty="0">
                <a:latin typeface="+mn-lt"/>
              </a:rPr>
              <a:t>U</a:t>
            </a:r>
            <a:r>
              <a:rPr lang="ru-RU" sz="2000" dirty="0">
                <a:latin typeface="+mn-lt"/>
              </a:rPr>
              <a:t> (-2;7)</a:t>
            </a:r>
          </a:p>
        </p:txBody>
      </p:sp>
      <p:sp>
        <p:nvSpPr>
          <p:cNvPr id="13329" name="Text Box 45"/>
          <p:cNvSpPr txBox="1">
            <a:spLocks noChangeArrowheads="1"/>
          </p:cNvSpPr>
          <p:nvPr/>
        </p:nvSpPr>
        <p:spPr bwMode="auto">
          <a:xfrm>
            <a:off x="1403350" y="2492375"/>
            <a:ext cx="9350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[-</a:t>
            </a:r>
            <a:r>
              <a:rPr lang="ru-RU" sz="2000" dirty="0">
                <a:latin typeface="+mn-lt"/>
              </a:rPr>
              <a:t>5</a:t>
            </a:r>
            <a:r>
              <a:rPr lang="en-US" sz="2000" dirty="0">
                <a:latin typeface="+mn-lt"/>
              </a:rPr>
              <a:t>;</a:t>
            </a:r>
            <a:r>
              <a:rPr lang="ru-RU" sz="2000" dirty="0">
                <a:latin typeface="+mn-lt"/>
              </a:rPr>
              <a:t>6</a:t>
            </a:r>
            <a:r>
              <a:rPr lang="en-US" sz="2000" dirty="0">
                <a:latin typeface="+mn-lt"/>
              </a:rPr>
              <a:t>]</a:t>
            </a:r>
            <a:endParaRPr lang="ru-RU" sz="2000" dirty="0">
              <a:latin typeface="+mn-lt"/>
            </a:endParaRPr>
          </a:p>
        </p:txBody>
      </p:sp>
      <p:sp>
        <p:nvSpPr>
          <p:cNvPr id="13330" name="Text Box 46"/>
          <p:cNvSpPr txBox="1">
            <a:spLocks noChangeArrowheads="1"/>
          </p:cNvSpPr>
          <p:nvPr/>
        </p:nvSpPr>
        <p:spPr bwMode="auto">
          <a:xfrm>
            <a:off x="1476375" y="32845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[-</a:t>
            </a:r>
            <a:r>
              <a:rPr lang="ru-RU" sz="2000" dirty="0">
                <a:latin typeface="+mn-lt"/>
              </a:rPr>
              <a:t>5</a:t>
            </a:r>
            <a:r>
              <a:rPr lang="en-US" sz="2000" dirty="0">
                <a:latin typeface="+mn-lt"/>
              </a:rPr>
              <a:t>;0) U(0;</a:t>
            </a:r>
            <a:r>
              <a:rPr lang="ru-RU" sz="2000" dirty="0">
                <a:latin typeface="+mn-lt"/>
              </a:rPr>
              <a:t>6</a:t>
            </a:r>
            <a:r>
              <a:rPr lang="en-US" sz="2000" dirty="0">
                <a:latin typeface="+mn-lt"/>
              </a:rPr>
              <a:t>]</a:t>
            </a:r>
            <a:endParaRPr lang="ru-RU" sz="2000" dirty="0">
              <a:latin typeface="+mn-lt"/>
            </a:endParaRPr>
          </a:p>
        </p:txBody>
      </p:sp>
      <p:sp>
        <p:nvSpPr>
          <p:cNvPr id="13331" name="Text Box 47"/>
          <p:cNvSpPr txBox="1">
            <a:spLocks noChangeArrowheads="1"/>
          </p:cNvSpPr>
          <p:nvPr/>
        </p:nvSpPr>
        <p:spPr bwMode="auto">
          <a:xfrm>
            <a:off x="1187450" y="4076700"/>
            <a:ext cx="14398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[-</a:t>
            </a:r>
            <a:r>
              <a:rPr lang="ru-RU" sz="2000" dirty="0">
                <a:latin typeface="+mn-lt"/>
              </a:rPr>
              <a:t>6</a:t>
            </a:r>
            <a:r>
              <a:rPr lang="en-US" sz="2000" dirty="0">
                <a:latin typeface="+mn-lt"/>
              </a:rPr>
              <a:t>;</a:t>
            </a:r>
            <a:r>
              <a:rPr lang="ru-RU" sz="2000" dirty="0">
                <a:latin typeface="+mn-lt"/>
              </a:rPr>
              <a:t>7</a:t>
            </a:r>
            <a:r>
              <a:rPr lang="en-US" sz="2000" dirty="0">
                <a:latin typeface="+mn-lt"/>
              </a:rPr>
              <a:t>)</a:t>
            </a:r>
            <a:endParaRPr lang="ru-RU" sz="2000" dirty="0">
              <a:latin typeface="+mn-lt"/>
            </a:endParaRPr>
          </a:p>
        </p:txBody>
      </p:sp>
      <p:sp>
        <p:nvSpPr>
          <p:cNvPr id="47153" name="AutoShape 49"/>
          <p:cNvSpPr>
            <a:spLocks noChangeArrowheads="1"/>
          </p:cNvSpPr>
          <p:nvPr/>
        </p:nvSpPr>
        <p:spPr bwMode="auto">
          <a:xfrm>
            <a:off x="1547813" y="785794"/>
            <a:ext cx="2166931" cy="1223962"/>
          </a:xfrm>
          <a:prstGeom prst="wedgeEllipseCallout">
            <a:avLst>
              <a:gd name="adj1" fmla="val -67242"/>
              <a:gd name="adj2" fmla="val 38847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+mn-lt"/>
            </a:endParaRPr>
          </a:p>
          <a:p>
            <a:pPr algn="ctr">
              <a:defRPr/>
            </a:pPr>
            <a:r>
              <a:rPr lang="ru-RU" sz="2000" b="1" dirty="0">
                <a:latin typeface="+mn-lt"/>
              </a:rPr>
              <a:t>Подумай!</a:t>
            </a:r>
          </a:p>
        </p:txBody>
      </p:sp>
      <p:sp>
        <p:nvSpPr>
          <p:cNvPr id="47154" name="AutoShape 50"/>
          <p:cNvSpPr>
            <a:spLocks noChangeArrowheads="1"/>
          </p:cNvSpPr>
          <p:nvPr/>
        </p:nvSpPr>
        <p:spPr bwMode="auto">
          <a:xfrm>
            <a:off x="1619250" y="1214422"/>
            <a:ext cx="2024056" cy="1223963"/>
          </a:xfrm>
          <a:prstGeom prst="wedgeEllipseCallout">
            <a:avLst>
              <a:gd name="adj1" fmla="val -64730"/>
              <a:gd name="adj2" fmla="val 39237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+mn-lt"/>
            </a:endParaRPr>
          </a:p>
          <a:p>
            <a:pPr algn="ctr">
              <a:defRPr/>
            </a:pPr>
            <a:r>
              <a:rPr lang="ru-RU" sz="2000" b="1" dirty="0">
                <a:latin typeface="+mn-lt"/>
              </a:rPr>
              <a:t>Верно!</a:t>
            </a:r>
          </a:p>
        </p:txBody>
      </p:sp>
      <p:sp>
        <p:nvSpPr>
          <p:cNvPr id="47156" name="AutoShape 52"/>
          <p:cNvSpPr>
            <a:spLocks noChangeArrowheads="1"/>
          </p:cNvSpPr>
          <p:nvPr/>
        </p:nvSpPr>
        <p:spPr bwMode="auto">
          <a:xfrm>
            <a:off x="1619250" y="3000372"/>
            <a:ext cx="2166932" cy="1223962"/>
          </a:xfrm>
          <a:prstGeom prst="wedgeEllipseCallout">
            <a:avLst>
              <a:gd name="adj1" fmla="val -67357"/>
              <a:gd name="adj2" fmla="val 27561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+mn-lt"/>
            </a:endParaRPr>
          </a:p>
          <a:p>
            <a:pPr algn="ctr">
              <a:defRPr/>
            </a:pPr>
            <a:r>
              <a:rPr lang="ru-RU" sz="2000" b="1" dirty="0">
                <a:latin typeface="+mn-lt"/>
              </a:rPr>
              <a:t>Подумай!</a:t>
            </a:r>
          </a:p>
        </p:txBody>
      </p:sp>
      <p:sp>
        <p:nvSpPr>
          <p:cNvPr id="33834" name="Line 22"/>
          <p:cNvSpPr>
            <a:spLocks noChangeShapeType="1"/>
          </p:cNvSpPr>
          <p:nvPr/>
        </p:nvSpPr>
        <p:spPr bwMode="auto">
          <a:xfrm rot="10800000">
            <a:off x="5000625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35" name="Line 22"/>
          <p:cNvSpPr>
            <a:spLocks noChangeShapeType="1"/>
          </p:cNvSpPr>
          <p:nvPr/>
        </p:nvSpPr>
        <p:spPr bwMode="auto">
          <a:xfrm rot="10800000">
            <a:off x="7929563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155" name="AutoShape 51"/>
          <p:cNvSpPr>
            <a:spLocks noChangeArrowheads="1"/>
          </p:cNvSpPr>
          <p:nvPr/>
        </p:nvSpPr>
        <p:spPr bwMode="auto">
          <a:xfrm>
            <a:off x="1547813" y="2143116"/>
            <a:ext cx="2166931" cy="1223962"/>
          </a:xfrm>
          <a:prstGeom prst="wedgeEllipseCallout">
            <a:avLst>
              <a:gd name="adj1" fmla="val -63649"/>
              <a:gd name="adj2" fmla="val 37028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+mn-lt"/>
            </a:endParaRPr>
          </a:p>
          <a:p>
            <a:pPr algn="ctr">
              <a:defRPr/>
            </a:pPr>
            <a:r>
              <a:rPr lang="ru-RU" sz="2000" b="1" dirty="0">
                <a:latin typeface="+mn-lt"/>
              </a:rPr>
              <a:t>Подумай!</a:t>
            </a:r>
          </a:p>
        </p:txBody>
      </p:sp>
      <p:sp>
        <p:nvSpPr>
          <p:cNvPr id="76" name="Овал 75"/>
          <p:cNvSpPr/>
          <p:nvPr/>
        </p:nvSpPr>
        <p:spPr bwMode="auto">
          <a:xfrm>
            <a:off x="6286512" y="1571612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Line 22"/>
          <p:cNvSpPr>
            <a:spLocks noChangeShapeType="1"/>
          </p:cNvSpPr>
          <p:nvPr/>
        </p:nvSpPr>
        <p:spPr bwMode="auto">
          <a:xfrm>
            <a:off x="7929563" y="3286125"/>
            <a:ext cx="0" cy="1439863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270" name="Line 166"/>
          <p:cNvSpPr>
            <a:spLocks noChangeShapeType="1"/>
          </p:cNvSpPr>
          <p:nvPr/>
        </p:nvSpPr>
        <p:spPr bwMode="auto">
          <a:xfrm>
            <a:off x="5000625" y="3286125"/>
            <a:ext cx="29162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4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7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4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7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4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7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52"/>
                  </p:tgtEl>
                </p:cond>
              </p:nextCondLst>
            </p:seq>
          </p:childTnLst>
        </p:cTn>
      </p:par>
    </p:tnLst>
    <p:bldLst>
      <p:bldP spid="137" grpId="0" animBg="1"/>
      <p:bldP spid="47152" grpId="0" animBg="1"/>
      <p:bldP spid="138" grpId="0" animBg="1"/>
      <p:bldP spid="472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21" name="Group 7"/>
          <p:cNvGrpSpPr>
            <a:grpSpLocks/>
          </p:cNvGrpSpPr>
          <p:nvPr/>
        </p:nvGrpSpPr>
        <p:grpSpPr bwMode="auto">
          <a:xfrm>
            <a:off x="4000500" y="1143000"/>
            <a:ext cx="4572000" cy="4292600"/>
            <a:chOff x="2412" y="464"/>
            <a:chExt cx="3144" cy="3199"/>
          </a:xfrm>
        </p:grpSpPr>
        <p:sp>
          <p:nvSpPr>
            <p:cNvPr id="34871" name="Freeform 8"/>
            <p:cNvSpPr>
              <a:spLocks/>
            </p:cNvSpPr>
            <p:nvPr/>
          </p:nvSpPr>
          <p:spPr bwMode="auto">
            <a:xfrm>
              <a:off x="2424" y="472"/>
              <a:ext cx="2" cy="3172"/>
            </a:xfrm>
            <a:custGeom>
              <a:avLst/>
              <a:gdLst>
                <a:gd name="T0" fmla="*/ 0 w 2"/>
                <a:gd name="T1" fmla="*/ 0 h 3172"/>
                <a:gd name="T2" fmla="*/ 2 w 2"/>
                <a:gd name="T3" fmla="*/ 3172 h 3172"/>
                <a:gd name="T4" fmla="*/ 0 60000 65536"/>
                <a:gd name="T5" fmla="*/ 0 60000 65536"/>
                <a:gd name="T6" fmla="*/ 0 w 2"/>
                <a:gd name="T7" fmla="*/ 0 h 3172"/>
                <a:gd name="T8" fmla="*/ 2 w 2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3172">
                  <a:moveTo>
                    <a:pt x="0" y="0"/>
                  </a:moveTo>
                  <a:lnTo>
                    <a:pt x="2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2" name="Freeform 9"/>
            <p:cNvSpPr>
              <a:spLocks/>
            </p:cNvSpPr>
            <p:nvPr/>
          </p:nvSpPr>
          <p:spPr bwMode="auto">
            <a:xfrm>
              <a:off x="2472" y="1706"/>
              <a:ext cx="3060" cy="2"/>
            </a:xfrm>
            <a:custGeom>
              <a:avLst/>
              <a:gdLst>
                <a:gd name="T0" fmla="*/ 0 w 3060"/>
                <a:gd name="T1" fmla="*/ 0 h 2"/>
                <a:gd name="T2" fmla="*/ 3060 w 3060"/>
                <a:gd name="T3" fmla="*/ 2 h 2"/>
                <a:gd name="T4" fmla="*/ 0 60000 65536"/>
                <a:gd name="T5" fmla="*/ 0 60000 65536"/>
                <a:gd name="T6" fmla="*/ 0 w 3060"/>
                <a:gd name="T7" fmla="*/ 0 h 2"/>
                <a:gd name="T8" fmla="*/ 3060 w 306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60" h="2">
                  <a:moveTo>
                    <a:pt x="0" y="0"/>
                  </a:moveTo>
                  <a:lnTo>
                    <a:pt x="3060" y="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3" name="Freeform 10"/>
            <p:cNvSpPr>
              <a:spLocks/>
            </p:cNvSpPr>
            <p:nvPr/>
          </p:nvSpPr>
          <p:spPr bwMode="auto">
            <a:xfrm>
              <a:off x="2436" y="3468"/>
              <a:ext cx="3088" cy="1"/>
            </a:xfrm>
            <a:custGeom>
              <a:avLst/>
              <a:gdLst>
                <a:gd name="T0" fmla="*/ 0 w 3088"/>
                <a:gd name="T1" fmla="*/ 0 h 1"/>
                <a:gd name="T2" fmla="*/ 3088 w 3088"/>
                <a:gd name="T3" fmla="*/ 0 h 1"/>
                <a:gd name="T4" fmla="*/ 0 60000 65536"/>
                <a:gd name="T5" fmla="*/ 0 60000 65536"/>
                <a:gd name="T6" fmla="*/ 0 w 3088"/>
                <a:gd name="T7" fmla="*/ 0 h 1"/>
                <a:gd name="T8" fmla="*/ 3088 w 308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">
                  <a:moveTo>
                    <a:pt x="0" y="0"/>
                  </a:moveTo>
                  <a:lnTo>
                    <a:pt x="308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4" name="Freeform 11"/>
            <p:cNvSpPr>
              <a:spLocks/>
            </p:cNvSpPr>
            <p:nvPr/>
          </p:nvSpPr>
          <p:spPr bwMode="auto">
            <a:xfrm>
              <a:off x="2426" y="3292"/>
              <a:ext cx="3094" cy="2"/>
            </a:xfrm>
            <a:custGeom>
              <a:avLst/>
              <a:gdLst>
                <a:gd name="T0" fmla="*/ 0 w 3094"/>
                <a:gd name="T1" fmla="*/ 2 h 2"/>
                <a:gd name="T2" fmla="*/ 3094 w 3094"/>
                <a:gd name="T3" fmla="*/ 0 h 2"/>
                <a:gd name="T4" fmla="*/ 0 60000 65536"/>
                <a:gd name="T5" fmla="*/ 0 60000 65536"/>
                <a:gd name="T6" fmla="*/ 0 w 3094"/>
                <a:gd name="T7" fmla="*/ 0 h 2"/>
                <a:gd name="T8" fmla="*/ 3094 w 30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4" h="2">
                  <a:moveTo>
                    <a:pt x="0" y="2"/>
                  </a:moveTo>
                  <a:lnTo>
                    <a:pt x="309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5" name="Line 12"/>
            <p:cNvSpPr>
              <a:spLocks noChangeShapeType="1"/>
            </p:cNvSpPr>
            <p:nvPr/>
          </p:nvSpPr>
          <p:spPr bwMode="auto">
            <a:xfrm>
              <a:off x="2426" y="3113"/>
              <a:ext cx="313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6" name="Freeform 13"/>
            <p:cNvSpPr>
              <a:spLocks/>
            </p:cNvSpPr>
            <p:nvPr/>
          </p:nvSpPr>
          <p:spPr bwMode="auto">
            <a:xfrm>
              <a:off x="2428" y="2940"/>
              <a:ext cx="3096" cy="1"/>
            </a:xfrm>
            <a:custGeom>
              <a:avLst/>
              <a:gdLst>
                <a:gd name="T0" fmla="*/ 0 w 3096"/>
                <a:gd name="T1" fmla="*/ 0 h 1"/>
                <a:gd name="T2" fmla="*/ 3096 w 3096"/>
                <a:gd name="T3" fmla="*/ 0 h 1"/>
                <a:gd name="T4" fmla="*/ 0 60000 65536"/>
                <a:gd name="T5" fmla="*/ 0 60000 65536"/>
                <a:gd name="T6" fmla="*/ 0 w 3096"/>
                <a:gd name="T7" fmla="*/ 0 h 1"/>
                <a:gd name="T8" fmla="*/ 3096 w 309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6" h="1">
                  <a:moveTo>
                    <a:pt x="0" y="0"/>
                  </a:moveTo>
                  <a:lnTo>
                    <a:pt x="309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7" name="Freeform 14"/>
            <p:cNvSpPr>
              <a:spLocks/>
            </p:cNvSpPr>
            <p:nvPr/>
          </p:nvSpPr>
          <p:spPr bwMode="auto">
            <a:xfrm>
              <a:off x="2424" y="2764"/>
              <a:ext cx="3092" cy="1"/>
            </a:xfrm>
            <a:custGeom>
              <a:avLst/>
              <a:gdLst>
                <a:gd name="T0" fmla="*/ 0 w 3092"/>
                <a:gd name="T1" fmla="*/ 0 h 1"/>
                <a:gd name="T2" fmla="*/ 3092 w 3092"/>
                <a:gd name="T3" fmla="*/ 0 h 1"/>
                <a:gd name="T4" fmla="*/ 0 60000 65536"/>
                <a:gd name="T5" fmla="*/ 0 60000 65536"/>
                <a:gd name="T6" fmla="*/ 0 w 3092"/>
                <a:gd name="T7" fmla="*/ 0 h 1"/>
                <a:gd name="T8" fmla="*/ 3092 w 30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1">
                  <a:moveTo>
                    <a:pt x="0" y="0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8" name="Freeform 15"/>
            <p:cNvSpPr>
              <a:spLocks/>
            </p:cNvSpPr>
            <p:nvPr/>
          </p:nvSpPr>
          <p:spPr bwMode="auto">
            <a:xfrm>
              <a:off x="2420" y="2584"/>
              <a:ext cx="3100" cy="4"/>
            </a:xfrm>
            <a:custGeom>
              <a:avLst/>
              <a:gdLst>
                <a:gd name="T0" fmla="*/ 0 w 3100"/>
                <a:gd name="T1" fmla="*/ 4 h 4"/>
                <a:gd name="T2" fmla="*/ 3100 w 3100"/>
                <a:gd name="T3" fmla="*/ 0 h 4"/>
                <a:gd name="T4" fmla="*/ 0 60000 65536"/>
                <a:gd name="T5" fmla="*/ 0 60000 65536"/>
                <a:gd name="T6" fmla="*/ 0 w 3100"/>
                <a:gd name="T7" fmla="*/ 0 h 4"/>
                <a:gd name="T8" fmla="*/ 3100 w 3100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4">
                  <a:moveTo>
                    <a:pt x="0" y="4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79" name="Freeform 16"/>
            <p:cNvSpPr>
              <a:spLocks/>
            </p:cNvSpPr>
            <p:nvPr/>
          </p:nvSpPr>
          <p:spPr bwMode="auto">
            <a:xfrm>
              <a:off x="2420" y="2408"/>
              <a:ext cx="3108" cy="8"/>
            </a:xfrm>
            <a:custGeom>
              <a:avLst/>
              <a:gdLst>
                <a:gd name="T0" fmla="*/ 0 w 3108"/>
                <a:gd name="T1" fmla="*/ 8 h 8"/>
                <a:gd name="T2" fmla="*/ 3108 w 3108"/>
                <a:gd name="T3" fmla="*/ 0 h 8"/>
                <a:gd name="T4" fmla="*/ 0 60000 65536"/>
                <a:gd name="T5" fmla="*/ 0 60000 65536"/>
                <a:gd name="T6" fmla="*/ 0 w 3108"/>
                <a:gd name="T7" fmla="*/ 0 h 8"/>
                <a:gd name="T8" fmla="*/ 3108 w 310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8">
                  <a:moveTo>
                    <a:pt x="0" y="8"/>
                  </a:moveTo>
                  <a:lnTo>
                    <a:pt x="310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0" name="Freeform 17"/>
            <p:cNvSpPr>
              <a:spLocks/>
            </p:cNvSpPr>
            <p:nvPr/>
          </p:nvSpPr>
          <p:spPr bwMode="auto">
            <a:xfrm>
              <a:off x="2412" y="2232"/>
              <a:ext cx="3116" cy="4"/>
            </a:xfrm>
            <a:custGeom>
              <a:avLst/>
              <a:gdLst>
                <a:gd name="T0" fmla="*/ 0 w 3116"/>
                <a:gd name="T1" fmla="*/ 0 h 4"/>
                <a:gd name="T2" fmla="*/ 3116 w 3116"/>
                <a:gd name="T3" fmla="*/ 4 h 4"/>
                <a:gd name="T4" fmla="*/ 0 60000 65536"/>
                <a:gd name="T5" fmla="*/ 0 60000 65536"/>
                <a:gd name="T6" fmla="*/ 0 w 3116"/>
                <a:gd name="T7" fmla="*/ 0 h 4"/>
                <a:gd name="T8" fmla="*/ 3116 w 3116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4">
                  <a:moveTo>
                    <a:pt x="0" y="0"/>
                  </a:moveTo>
                  <a:lnTo>
                    <a:pt x="3116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1" name="Freeform 18"/>
            <p:cNvSpPr>
              <a:spLocks/>
            </p:cNvSpPr>
            <p:nvPr/>
          </p:nvSpPr>
          <p:spPr bwMode="auto">
            <a:xfrm>
              <a:off x="2472" y="1884"/>
              <a:ext cx="3052" cy="4"/>
            </a:xfrm>
            <a:custGeom>
              <a:avLst/>
              <a:gdLst>
                <a:gd name="T0" fmla="*/ 0 w 3052"/>
                <a:gd name="T1" fmla="*/ 4 h 4"/>
                <a:gd name="T2" fmla="*/ 3052 w 3052"/>
                <a:gd name="T3" fmla="*/ 0 h 4"/>
                <a:gd name="T4" fmla="*/ 0 60000 65536"/>
                <a:gd name="T5" fmla="*/ 0 60000 65536"/>
                <a:gd name="T6" fmla="*/ 0 w 3052"/>
                <a:gd name="T7" fmla="*/ 0 h 4"/>
                <a:gd name="T8" fmla="*/ 3052 w 305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52" h="4">
                  <a:moveTo>
                    <a:pt x="0" y="4"/>
                  </a:moveTo>
                  <a:lnTo>
                    <a:pt x="305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2" name="Freeform 19"/>
            <p:cNvSpPr>
              <a:spLocks/>
            </p:cNvSpPr>
            <p:nvPr/>
          </p:nvSpPr>
          <p:spPr bwMode="auto">
            <a:xfrm>
              <a:off x="2428" y="1532"/>
              <a:ext cx="3100" cy="1"/>
            </a:xfrm>
            <a:custGeom>
              <a:avLst/>
              <a:gdLst>
                <a:gd name="T0" fmla="*/ 0 w 3100"/>
                <a:gd name="T1" fmla="*/ 0 h 1"/>
                <a:gd name="T2" fmla="*/ 3100 w 3100"/>
                <a:gd name="T3" fmla="*/ 0 h 1"/>
                <a:gd name="T4" fmla="*/ 0 60000 65536"/>
                <a:gd name="T5" fmla="*/ 0 60000 65536"/>
                <a:gd name="T6" fmla="*/ 0 w 3100"/>
                <a:gd name="T7" fmla="*/ 0 h 1"/>
                <a:gd name="T8" fmla="*/ 3100 w 310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1">
                  <a:moveTo>
                    <a:pt x="0" y="0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3" name="Freeform 20"/>
            <p:cNvSpPr>
              <a:spLocks/>
            </p:cNvSpPr>
            <p:nvPr/>
          </p:nvSpPr>
          <p:spPr bwMode="auto">
            <a:xfrm>
              <a:off x="2416" y="1356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4" name="Freeform 21"/>
            <p:cNvSpPr>
              <a:spLocks/>
            </p:cNvSpPr>
            <p:nvPr/>
          </p:nvSpPr>
          <p:spPr bwMode="auto">
            <a:xfrm>
              <a:off x="2420" y="1180"/>
              <a:ext cx="3108" cy="4"/>
            </a:xfrm>
            <a:custGeom>
              <a:avLst/>
              <a:gdLst>
                <a:gd name="T0" fmla="*/ 0 w 3108"/>
                <a:gd name="T1" fmla="*/ 0 h 4"/>
                <a:gd name="T2" fmla="*/ 3108 w 3108"/>
                <a:gd name="T3" fmla="*/ 4 h 4"/>
                <a:gd name="T4" fmla="*/ 0 60000 65536"/>
                <a:gd name="T5" fmla="*/ 0 60000 65536"/>
                <a:gd name="T6" fmla="*/ 0 w 3108"/>
                <a:gd name="T7" fmla="*/ 0 h 4"/>
                <a:gd name="T8" fmla="*/ 3108 w 3108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4">
                  <a:moveTo>
                    <a:pt x="0" y="0"/>
                  </a:moveTo>
                  <a:lnTo>
                    <a:pt x="3108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5" name="Freeform 22"/>
            <p:cNvSpPr>
              <a:spLocks/>
            </p:cNvSpPr>
            <p:nvPr/>
          </p:nvSpPr>
          <p:spPr bwMode="auto">
            <a:xfrm>
              <a:off x="2416" y="1008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6" name="Freeform 23"/>
            <p:cNvSpPr>
              <a:spLocks/>
            </p:cNvSpPr>
            <p:nvPr/>
          </p:nvSpPr>
          <p:spPr bwMode="auto">
            <a:xfrm>
              <a:off x="2424" y="832"/>
              <a:ext cx="3104" cy="1"/>
            </a:xfrm>
            <a:custGeom>
              <a:avLst/>
              <a:gdLst>
                <a:gd name="T0" fmla="*/ 0 w 3104"/>
                <a:gd name="T1" fmla="*/ 0 h 1"/>
                <a:gd name="T2" fmla="*/ 3104 w 3104"/>
                <a:gd name="T3" fmla="*/ 0 h 1"/>
                <a:gd name="T4" fmla="*/ 0 60000 65536"/>
                <a:gd name="T5" fmla="*/ 0 60000 65536"/>
                <a:gd name="T6" fmla="*/ 0 w 3104"/>
                <a:gd name="T7" fmla="*/ 0 h 1"/>
                <a:gd name="T8" fmla="*/ 3104 w 310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4" h="1">
                  <a:moveTo>
                    <a:pt x="0" y="0"/>
                  </a:moveTo>
                  <a:lnTo>
                    <a:pt x="310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7" name="Freeform 24"/>
            <p:cNvSpPr>
              <a:spLocks/>
            </p:cNvSpPr>
            <p:nvPr/>
          </p:nvSpPr>
          <p:spPr bwMode="auto">
            <a:xfrm>
              <a:off x="2432" y="656"/>
              <a:ext cx="3092" cy="8"/>
            </a:xfrm>
            <a:custGeom>
              <a:avLst/>
              <a:gdLst>
                <a:gd name="T0" fmla="*/ 0 w 3092"/>
                <a:gd name="T1" fmla="*/ 8 h 8"/>
                <a:gd name="T2" fmla="*/ 3092 w 3092"/>
                <a:gd name="T3" fmla="*/ 0 h 8"/>
                <a:gd name="T4" fmla="*/ 0 60000 65536"/>
                <a:gd name="T5" fmla="*/ 0 60000 65536"/>
                <a:gd name="T6" fmla="*/ 0 w 3092"/>
                <a:gd name="T7" fmla="*/ 0 h 8"/>
                <a:gd name="T8" fmla="*/ 3092 w 3092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8">
                  <a:moveTo>
                    <a:pt x="0" y="8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8" name="Freeform 25"/>
            <p:cNvSpPr>
              <a:spLocks/>
            </p:cNvSpPr>
            <p:nvPr/>
          </p:nvSpPr>
          <p:spPr bwMode="auto">
            <a:xfrm>
              <a:off x="2440" y="472"/>
              <a:ext cx="3088" cy="12"/>
            </a:xfrm>
            <a:custGeom>
              <a:avLst/>
              <a:gdLst>
                <a:gd name="T0" fmla="*/ 0 w 3088"/>
                <a:gd name="T1" fmla="*/ 0 h 12"/>
                <a:gd name="T2" fmla="*/ 3088 w 3088"/>
                <a:gd name="T3" fmla="*/ 12 h 12"/>
                <a:gd name="T4" fmla="*/ 0 60000 65536"/>
                <a:gd name="T5" fmla="*/ 0 60000 65536"/>
                <a:gd name="T6" fmla="*/ 0 w 3088"/>
                <a:gd name="T7" fmla="*/ 0 h 12"/>
                <a:gd name="T8" fmla="*/ 3088 w 3088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2">
                  <a:moveTo>
                    <a:pt x="0" y="0"/>
                  </a:moveTo>
                  <a:lnTo>
                    <a:pt x="3088" y="1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89" name="Freeform 26"/>
            <p:cNvSpPr>
              <a:spLocks/>
            </p:cNvSpPr>
            <p:nvPr/>
          </p:nvSpPr>
          <p:spPr bwMode="auto">
            <a:xfrm>
              <a:off x="2416" y="3644"/>
              <a:ext cx="3116" cy="1"/>
            </a:xfrm>
            <a:custGeom>
              <a:avLst/>
              <a:gdLst>
                <a:gd name="T0" fmla="*/ 0 w 3116"/>
                <a:gd name="T1" fmla="*/ 0 h 1"/>
                <a:gd name="T2" fmla="*/ 3116 w 3116"/>
                <a:gd name="T3" fmla="*/ 0 h 1"/>
                <a:gd name="T4" fmla="*/ 0 60000 65536"/>
                <a:gd name="T5" fmla="*/ 0 60000 65536"/>
                <a:gd name="T6" fmla="*/ 0 w 3116"/>
                <a:gd name="T7" fmla="*/ 0 h 1"/>
                <a:gd name="T8" fmla="*/ 3116 w 311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1">
                  <a:moveTo>
                    <a:pt x="0" y="0"/>
                  </a:moveTo>
                  <a:lnTo>
                    <a:pt x="311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0" name="Freeform 27"/>
            <p:cNvSpPr>
              <a:spLocks/>
            </p:cNvSpPr>
            <p:nvPr/>
          </p:nvSpPr>
          <p:spPr bwMode="auto">
            <a:xfrm>
              <a:off x="5528" y="488"/>
              <a:ext cx="1" cy="3136"/>
            </a:xfrm>
            <a:custGeom>
              <a:avLst/>
              <a:gdLst>
                <a:gd name="T0" fmla="*/ 0 w 1"/>
                <a:gd name="T1" fmla="*/ 0 h 3136"/>
                <a:gd name="T2" fmla="*/ 0 w 1"/>
                <a:gd name="T3" fmla="*/ 3136 h 3136"/>
                <a:gd name="T4" fmla="*/ 0 60000 65536"/>
                <a:gd name="T5" fmla="*/ 0 60000 65536"/>
                <a:gd name="T6" fmla="*/ 0 w 1"/>
                <a:gd name="T7" fmla="*/ 0 h 3136"/>
                <a:gd name="T8" fmla="*/ 1 w 1"/>
                <a:gd name="T9" fmla="*/ 3136 h 3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36">
                  <a:moveTo>
                    <a:pt x="0" y="0"/>
                  </a:moveTo>
                  <a:lnTo>
                    <a:pt x="0" y="3136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1" name="Freeform 28"/>
            <p:cNvSpPr>
              <a:spLocks/>
            </p:cNvSpPr>
            <p:nvPr/>
          </p:nvSpPr>
          <p:spPr bwMode="auto">
            <a:xfrm>
              <a:off x="5332" y="480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2" name="Freeform 29"/>
            <p:cNvSpPr>
              <a:spLocks/>
            </p:cNvSpPr>
            <p:nvPr/>
          </p:nvSpPr>
          <p:spPr bwMode="auto">
            <a:xfrm>
              <a:off x="5136" y="480"/>
              <a:ext cx="4" cy="3168"/>
            </a:xfrm>
            <a:custGeom>
              <a:avLst/>
              <a:gdLst>
                <a:gd name="T0" fmla="*/ 4 w 4"/>
                <a:gd name="T1" fmla="*/ 0 h 3168"/>
                <a:gd name="T2" fmla="*/ 0 w 4"/>
                <a:gd name="T3" fmla="*/ 3168 h 3168"/>
                <a:gd name="T4" fmla="*/ 0 60000 65536"/>
                <a:gd name="T5" fmla="*/ 0 60000 65536"/>
                <a:gd name="T6" fmla="*/ 0 w 4"/>
                <a:gd name="T7" fmla="*/ 0 h 3168"/>
                <a:gd name="T8" fmla="*/ 4 w 4"/>
                <a:gd name="T9" fmla="*/ 3168 h 31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8">
                  <a:moveTo>
                    <a:pt x="4" y="0"/>
                  </a:moveTo>
                  <a:lnTo>
                    <a:pt x="0" y="3168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3" name="Freeform 30"/>
            <p:cNvSpPr>
              <a:spLocks/>
            </p:cNvSpPr>
            <p:nvPr/>
          </p:nvSpPr>
          <p:spPr bwMode="auto">
            <a:xfrm>
              <a:off x="4944" y="480"/>
              <a:ext cx="1" cy="3160"/>
            </a:xfrm>
            <a:custGeom>
              <a:avLst/>
              <a:gdLst>
                <a:gd name="T0" fmla="*/ 0 w 1"/>
                <a:gd name="T1" fmla="*/ 0 h 3160"/>
                <a:gd name="T2" fmla="*/ 0 w 1"/>
                <a:gd name="T3" fmla="*/ 3160 h 3160"/>
                <a:gd name="T4" fmla="*/ 0 60000 65536"/>
                <a:gd name="T5" fmla="*/ 0 60000 65536"/>
                <a:gd name="T6" fmla="*/ 0 w 1"/>
                <a:gd name="T7" fmla="*/ 0 h 3160"/>
                <a:gd name="T8" fmla="*/ 1 w 1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0">
                  <a:moveTo>
                    <a:pt x="0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4" name="Freeform 31"/>
            <p:cNvSpPr>
              <a:spLocks/>
            </p:cNvSpPr>
            <p:nvPr/>
          </p:nvSpPr>
          <p:spPr bwMode="auto">
            <a:xfrm>
              <a:off x="4748" y="476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5" name="Freeform 32"/>
            <p:cNvSpPr>
              <a:spLocks/>
            </p:cNvSpPr>
            <p:nvPr/>
          </p:nvSpPr>
          <p:spPr bwMode="auto">
            <a:xfrm>
              <a:off x="4544" y="472"/>
              <a:ext cx="14" cy="3191"/>
            </a:xfrm>
            <a:custGeom>
              <a:avLst/>
              <a:gdLst>
                <a:gd name="T0" fmla="*/ 0 w 14"/>
                <a:gd name="T1" fmla="*/ 0 h 3191"/>
                <a:gd name="T2" fmla="*/ 14 w 14"/>
                <a:gd name="T3" fmla="*/ 3191 h 3191"/>
                <a:gd name="T4" fmla="*/ 0 60000 65536"/>
                <a:gd name="T5" fmla="*/ 0 60000 65536"/>
                <a:gd name="T6" fmla="*/ 0 w 14"/>
                <a:gd name="T7" fmla="*/ 0 h 3191"/>
                <a:gd name="T8" fmla="*/ 14 w 14"/>
                <a:gd name="T9" fmla="*/ 3191 h 319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191">
                  <a:moveTo>
                    <a:pt x="0" y="0"/>
                  </a:moveTo>
                  <a:lnTo>
                    <a:pt x="14" y="3191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6" name="Freeform 33"/>
            <p:cNvSpPr>
              <a:spLocks/>
            </p:cNvSpPr>
            <p:nvPr/>
          </p:nvSpPr>
          <p:spPr bwMode="auto">
            <a:xfrm>
              <a:off x="4360" y="488"/>
              <a:ext cx="4" cy="3160"/>
            </a:xfrm>
            <a:custGeom>
              <a:avLst/>
              <a:gdLst>
                <a:gd name="T0" fmla="*/ 4 w 4"/>
                <a:gd name="T1" fmla="*/ 0 h 3160"/>
                <a:gd name="T2" fmla="*/ 0 w 4"/>
                <a:gd name="T3" fmla="*/ 3160 h 3160"/>
                <a:gd name="T4" fmla="*/ 0 60000 65536"/>
                <a:gd name="T5" fmla="*/ 0 60000 65536"/>
                <a:gd name="T6" fmla="*/ 0 w 4"/>
                <a:gd name="T7" fmla="*/ 0 h 3160"/>
                <a:gd name="T8" fmla="*/ 4 w 4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0">
                  <a:moveTo>
                    <a:pt x="4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7" name="Freeform 34"/>
            <p:cNvSpPr>
              <a:spLocks/>
            </p:cNvSpPr>
            <p:nvPr/>
          </p:nvSpPr>
          <p:spPr bwMode="auto">
            <a:xfrm>
              <a:off x="4168" y="488"/>
              <a:ext cx="1" cy="3152"/>
            </a:xfrm>
            <a:custGeom>
              <a:avLst/>
              <a:gdLst>
                <a:gd name="T0" fmla="*/ 0 w 1"/>
                <a:gd name="T1" fmla="*/ 0 h 3152"/>
                <a:gd name="T2" fmla="*/ 0 w 1"/>
                <a:gd name="T3" fmla="*/ 3152 h 3152"/>
                <a:gd name="T4" fmla="*/ 0 60000 65536"/>
                <a:gd name="T5" fmla="*/ 0 60000 65536"/>
                <a:gd name="T6" fmla="*/ 0 w 1"/>
                <a:gd name="T7" fmla="*/ 0 h 3152"/>
                <a:gd name="T8" fmla="*/ 1 w 1"/>
                <a:gd name="T9" fmla="*/ 3152 h 31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52">
                  <a:moveTo>
                    <a:pt x="0" y="0"/>
                  </a:moveTo>
                  <a:lnTo>
                    <a:pt x="0" y="315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8" name="Freeform 35"/>
            <p:cNvSpPr>
              <a:spLocks/>
            </p:cNvSpPr>
            <p:nvPr/>
          </p:nvSpPr>
          <p:spPr bwMode="auto">
            <a:xfrm>
              <a:off x="3776" y="464"/>
              <a:ext cx="11" cy="3199"/>
            </a:xfrm>
            <a:custGeom>
              <a:avLst/>
              <a:gdLst>
                <a:gd name="T0" fmla="*/ 0 w 11"/>
                <a:gd name="T1" fmla="*/ 0 h 3199"/>
                <a:gd name="T2" fmla="*/ 11 w 11"/>
                <a:gd name="T3" fmla="*/ 3199 h 3199"/>
                <a:gd name="T4" fmla="*/ 0 60000 65536"/>
                <a:gd name="T5" fmla="*/ 0 60000 65536"/>
                <a:gd name="T6" fmla="*/ 0 w 11"/>
                <a:gd name="T7" fmla="*/ 0 h 3199"/>
                <a:gd name="T8" fmla="*/ 11 w 11"/>
                <a:gd name="T9" fmla="*/ 3199 h 31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3199">
                  <a:moveTo>
                    <a:pt x="0" y="0"/>
                  </a:moveTo>
                  <a:lnTo>
                    <a:pt x="11" y="3199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99" name="Freeform 36"/>
            <p:cNvSpPr>
              <a:spLocks/>
            </p:cNvSpPr>
            <p:nvPr/>
          </p:nvSpPr>
          <p:spPr bwMode="auto">
            <a:xfrm>
              <a:off x="3584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900" name="Freeform 37"/>
            <p:cNvSpPr>
              <a:spLocks/>
            </p:cNvSpPr>
            <p:nvPr/>
          </p:nvSpPr>
          <p:spPr bwMode="auto">
            <a:xfrm>
              <a:off x="3392" y="484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901" name="Freeform 38"/>
            <p:cNvSpPr>
              <a:spLocks/>
            </p:cNvSpPr>
            <p:nvPr/>
          </p:nvSpPr>
          <p:spPr bwMode="auto">
            <a:xfrm>
              <a:off x="3192" y="480"/>
              <a:ext cx="8" cy="3164"/>
            </a:xfrm>
            <a:custGeom>
              <a:avLst/>
              <a:gdLst>
                <a:gd name="T0" fmla="*/ 0 w 8"/>
                <a:gd name="T1" fmla="*/ 0 h 3164"/>
                <a:gd name="T2" fmla="*/ 8 w 8"/>
                <a:gd name="T3" fmla="*/ 3164 h 3164"/>
                <a:gd name="T4" fmla="*/ 0 60000 65536"/>
                <a:gd name="T5" fmla="*/ 0 60000 65536"/>
                <a:gd name="T6" fmla="*/ 0 w 8"/>
                <a:gd name="T7" fmla="*/ 0 h 3164"/>
                <a:gd name="T8" fmla="*/ 8 w 8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164">
                  <a:moveTo>
                    <a:pt x="0" y="0"/>
                  </a:moveTo>
                  <a:lnTo>
                    <a:pt x="8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902" name="Freeform 39"/>
            <p:cNvSpPr>
              <a:spLocks/>
            </p:cNvSpPr>
            <p:nvPr/>
          </p:nvSpPr>
          <p:spPr bwMode="auto">
            <a:xfrm>
              <a:off x="3004" y="480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903" name="Freeform 40"/>
            <p:cNvSpPr>
              <a:spLocks/>
            </p:cNvSpPr>
            <p:nvPr/>
          </p:nvSpPr>
          <p:spPr bwMode="auto">
            <a:xfrm>
              <a:off x="2812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904" name="Freeform 41"/>
            <p:cNvSpPr>
              <a:spLocks/>
            </p:cNvSpPr>
            <p:nvPr/>
          </p:nvSpPr>
          <p:spPr bwMode="auto">
            <a:xfrm>
              <a:off x="2616" y="480"/>
              <a:ext cx="1" cy="3164"/>
            </a:xfrm>
            <a:custGeom>
              <a:avLst/>
              <a:gdLst>
                <a:gd name="T0" fmla="*/ 0 w 1"/>
                <a:gd name="T1" fmla="*/ 0 h 3164"/>
                <a:gd name="T2" fmla="*/ 0 w 1"/>
                <a:gd name="T3" fmla="*/ 3164 h 3164"/>
                <a:gd name="T4" fmla="*/ 0 60000 65536"/>
                <a:gd name="T5" fmla="*/ 0 60000 65536"/>
                <a:gd name="T6" fmla="*/ 0 w 1"/>
                <a:gd name="T7" fmla="*/ 0 h 3164"/>
                <a:gd name="T8" fmla="*/ 1 w 1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4">
                  <a:moveTo>
                    <a:pt x="0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85" name="Прямая соединительная линия 84"/>
          <p:cNvCxnSpPr/>
          <p:nvPr/>
        </p:nvCxnSpPr>
        <p:spPr>
          <a:xfrm>
            <a:off x="5703888" y="1643063"/>
            <a:ext cx="576262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6286500" y="1643063"/>
            <a:ext cx="1116013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42875" y="285750"/>
            <a:ext cx="7748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 14.  </a:t>
            </a:r>
            <a:r>
              <a:rPr lang="ru-RU" sz="2000" dirty="0">
                <a:latin typeface="+mn-lt"/>
              </a:rPr>
              <a:t>Найдите множество значений функции, график которой изображен на рисунке.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rot="5400000" flipH="1" flipV="1">
            <a:off x="4072731" y="3213894"/>
            <a:ext cx="4429125" cy="1588"/>
          </a:xfrm>
          <a:prstGeom prst="straightConnector1">
            <a:avLst/>
          </a:prstGeom>
          <a:ln w="22860" cmpd="sng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000500" y="3286125"/>
            <a:ext cx="4714875" cy="1588"/>
          </a:xfrm>
          <a:prstGeom prst="straightConnector1">
            <a:avLst/>
          </a:prstGeom>
          <a:ln w="22860" cmpd="sng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7" name="Text Box 43"/>
          <p:cNvSpPr txBox="1">
            <a:spLocks noChangeArrowheads="1"/>
          </p:cNvSpPr>
          <p:nvPr/>
        </p:nvSpPr>
        <p:spPr bwMode="auto">
          <a:xfrm>
            <a:off x="8286750" y="32146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4828" name="Text Box 44"/>
          <p:cNvSpPr txBox="1">
            <a:spLocks noChangeArrowheads="1"/>
          </p:cNvSpPr>
          <p:nvPr/>
        </p:nvSpPr>
        <p:spPr bwMode="auto">
          <a:xfrm>
            <a:off x="6000750" y="1000125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34829" name="Text Box 42"/>
          <p:cNvSpPr txBox="1">
            <a:spLocks noChangeArrowheads="1"/>
          </p:cNvSpPr>
          <p:nvPr/>
        </p:nvSpPr>
        <p:spPr bwMode="auto">
          <a:xfrm>
            <a:off x="6000750" y="3214688"/>
            <a:ext cx="361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34830" name="Text Box 45"/>
          <p:cNvSpPr txBox="1">
            <a:spLocks noChangeArrowheads="1"/>
          </p:cNvSpPr>
          <p:nvPr/>
        </p:nvSpPr>
        <p:spPr bwMode="auto">
          <a:xfrm>
            <a:off x="5999163" y="2286000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4</a:t>
            </a:r>
          </a:p>
        </p:txBody>
      </p:sp>
      <p:sp>
        <p:nvSpPr>
          <p:cNvPr id="34831" name="TextBox 101"/>
          <p:cNvSpPr txBox="1">
            <a:spLocks noChangeArrowheads="1"/>
          </p:cNvSpPr>
          <p:nvPr/>
        </p:nvSpPr>
        <p:spPr bwMode="auto">
          <a:xfrm>
            <a:off x="5929313" y="51308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-8</a:t>
            </a:r>
          </a:p>
        </p:txBody>
      </p:sp>
      <p:sp>
        <p:nvSpPr>
          <p:cNvPr id="34832" name="TextBox 101"/>
          <p:cNvSpPr txBox="1">
            <a:spLocks noChangeArrowheads="1"/>
          </p:cNvSpPr>
          <p:nvPr/>
        </p:nvSpPr>
        <p:spPr bwMode="auto">
          <a:xfrm>
            <a:off x="4572000" y="32146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-5</a:t>
            </a:r>
          </a:p>
        </p:txBody>
      </p:sp>
      <p:sp>
        <p:nvSpPr>
          <p:cNvPr id="34833" name="TextBox 96"/>
          <p:cNvSpPr txBox="1">
            <a:spLocks noChangeArrowheads="1"/>
          </p:cNvSpPr>
          <p:nvPr/>
        </p:nvSpPr>
        <p:spPr bwMode="auto">
          <a:xfrm>
            <a:off x="7143750" y="32146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34834" name="TextBox 48"/>
          <p:cNvSpPr txBox="1">
            <a:spLocks noChangeArrowheads="1"/>
          </p:cNvSpPr>
          <p:nvPr/>
        </p:nvSpPr>
        <p:spPr bwMode="auto">
          <a:xfrm>
            <a:off x="6000750" y="13446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7</a:t>
            </a:r>
            <a:endParaRPr lang="ru-RU"/>
          </a:p>
        </p:txBody>
      </p:sp>
      <p:sp>
        <p:nvSpPr>
          <p:cNvPr id="61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1285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1</a:t>
            </a:r>
          </a:p>
        </p:txBody>
      </p:sp>
      <p:sp>
        <p:nvSpPr>
          <p:cNvPr id="62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23574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63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3429000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6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442912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/>
              <a:t>4</a:t>
            </a:r>
            <a:endParaRPr lang="ru-RU" sz="2000" b="1"/>
          </a:p>
        </p:txBody>
      </p:sp>
      <p:sp>
        <p:nvSpPr>
          <p:cNvPr id="34847" name="TextBox 64"/>
          <p:cNvSpPr txBox="1">
            <a:spLocks noChangeArrowheads="1"/>
          </p:cNvSpPr>
          <p:nvPr/>
        </p:nvSpPr>
        <p:spPr bwMode="auto">
          <a:xfrm>
            <a:off x="1357313" y="1285875"/>
            <a:ext cx="1500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 Unicode MS" pitchFamily="34" charset="-128"/>
              </a:rPr>
              <a:t>(- 8; </a:t>
            </a:r>
            <a:r>
              <a:rPr lang="en-US" sz="2000" dirty="0">
                <a:latin typeface="Arial Unicode MS" pitchFamily="34" charset="-128"/>
              </a:rPr>
              <a:t>7</a:t>
            </a:r>
            <a:r>
              <a:rPr lang="ru-RU" sz="2000" dirty="0">
                <a:latin typeface="Arial Unicode MS" pitchFamily="34" charset="-128"/>
              </a:rPr>
              <a:t>)</a:t>
            </a:r>
          </a:p>
        </p:txBody>
      </p:sp>
      <p:sp>
        <p:nvSpPr>
          <p:cNvPr id="34848" name="TextBox 65"/>
          <p:cNvSpPr txBox="1">
            <a:spLocks noChangeArrowheads="1"/>
          </p:cNvSpPr>
          <p:nvPr/>
        </p:nvSpPr>
        <p:spPr bwMode="auto">
          <a:xfrm>
            <a:off x="1428750" y="2428875"/>
            <a:ext cx="235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 Unicode MS" pitchFamily="34" charset="-128"/>
              </a:rPr>
              <a:t>(- 5; -2) </a:t>
            </a:r>
            <a:r>
              <a:rPr lang="en-US" sz="2000" dirty="0">
                <a:latin typeface="Arial Unicode MS" pitchFamily="34" charset="-128"/>
              </a:rPr>
              <a:t>U</a:t>
            </a:r>
            <a:r>
              <a:rPr lang="ru-RU" sz="2000" dirty="0">
                <a:latin typeface="Arial Unicode MS" pitchFamily="34" charset="-128"/>
              </a:rPr>
              <a:t> (-2 ; 4</a:t>
            </a:r>
            <a:r>
              <a:rPr lang="en-US" sz="2000" dirty="0">
                <a:latin typeface="Arial Unicode MS" pitchFamily="34" charset="-128"/>
              </a:rPr>
              <a:t>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34849" name="TextBox 66"/>
          <p:cNvSpPr txBox="1">
            <a:spLocks noChangeArrowheads="1"/>
          </p:cNvSpPr>
          <p:nvPr/>
        </p:nvSpPr>
        <p:spPr bwMode="auto">
          <a:xfrm>
            <a:off x="1403350" y="3500438"/>
            <a:ext cx="157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 Unicode MS" pitchFamily="34" charset="-128"/>
              </a:rPr>
              <a:t>(- 8; </a:t>
            </a:r>
            <a:r>
              <a:rPr lang="en-US" sz="2000" dirty="0">
                <a:latin typeface="Arial Unicode MS" pitchFamily="34" charset="-128"/>
              </a:rPr>
              <a:t>7]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34850" name="TextBox 67"/>
          <p:cNvSpPr txBox="1">
            <a:spLocks noChangeArrowheads="1"/>
          </p:cNvSpPr>
          <p:nvPr/>
        </p:nvSpPr>
        <p:spPr bwMode="auto">
          <a:xfrm>
            <a:off x="1428750" y="4500563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 Unicode MS" pitchFamily="34" charset="-128"/>
              </a:rPr>
              <a:t>(- 5;4</a:t>
            </a:r>
            <a:r>
              <a:rPr lang="en-US" sz="2000" dirty="0">
                <a:latin typeface="Arial Unicode MS" pitchFamily="34" charset="-128"/>
              </a:rPr>
              <a:t>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73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8625" y="5572125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/>
              <a:t>Проверка(1)</a:t>
            </a:r>
          </a:p>
        </p:txBody>
      </p:sp>
      <p:sp>
        <p:nvSpPr>
          <p:cNvPr id="34854" name="AutoShape 6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4855" name="Freeform 70"/>
          <p:cNvSpPr>
            <a:spLocks/>
          </p:cNvSpPr>
          <p:nvPr/>
        </p:nvSpPr>
        <p:spPr bwMode="auto">
          <a:xfrm flipH="1">
            <a:off x="4857750" y="2357438"/>
            <a:ext cx="868363" cy="2786062"/>
          </a:xfrm>
          <a:custGeom>
            <a:avLst/>
            <a:gdLst>
              <a:gd name="T0" fmla="*/ 0 w 363"/>
              <a:gd name="T1" fmla="*/ 0 h 454"/>
              <a:gd name="T2" fmla="*/ 1070110217 w 363"/>
              <a:gd name="T3" fmla="*/ 2147483647 h 454"/>
              <a:gd name="T4" fmla="*/ 2077272511 w 363"/>
              <a:gd name="T5" fmla="*/ 2147483647 h 454"/>
              <a:gd name="T6" fmla="*/ 0 60000 65536"/>
              <a:gd name="T7" fmla="*/ 0 60000 65536"/>
              <a:gd name="T8" fmla="*/ 0 60000 65536"/>
              <a:gd name="T9" fmla="*/ 0 w 363"/>
              <a:gd name="T10" fmla="*/ 0 h 454"/>
              <a:gd name="T11" fmla="*/ 363 w 363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454">
                <a:moveTo>
                  <a:pt x="0" y="0"/>
                </a:moveTo>
                <a:cubicBezTo>
                  <a:pt x="31" y="32"/>
                  <a:pt x="70" y="171"/>
                  <a:pt x="187" y="190"/>
                </a:cubicBezTo>
                <a:cubicBezTo>
                  <a:pt x="304" y="209"/>
                  <a:pt x="326" y="399"/>
                  <a:pt x="363" y="454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4857750" y="5178425"/>
            <a:ext cx="1439863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57" name="Oval 73"/>
          <p:cNvSpPr>
            <a:spLocks noChangeArrowheads="1"/>
          </p:cNvSpPr>
          <p:nvPr/>
        </p:nvSpPr>
        <p:spPr bwMode="auto">
          <a:xfrm>
            <a:off x="5643563" y="2286000"/>
            <a:ext cx="142875" cy="142875"/>
          </a:xfrm>
          <a:prstGeom prst="ellipse">
            <a:avLst/>
          </a:prstGeom>
          <a:solidFill>
            <a:srgbClr val="0000FF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4858" name="Oval 73"/>
          <p:cNvSpPr>
            <a:spLocks noChangeArrowheads="1"/>
          </p:cNvSpPr>
          <p:nvPr/>
        </p:nvSpPr>
        <p:spPr bwMode="auto">
          <a:xfrm>
            <a:off x="7358063" y="1571625"/>
            <a:ext cx="142875" cy="142875"/>
          </a:xfrm>
          <a:prstGeom prst="ellipse">
            <a:avLst/>
          </a:prstGeom>
          <a:solidFill>
            <a:srgbClr val="0000FF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4860" name="Line 22"/>
          <p:cNvSpPr>
            <a:spLocks noChangeShapeType="1"/>
          </p:cNvSpPr>
          <p:nvPr/>
        </p:nvSpPr>
        <p:spPr bwMode="auto">
          <a:xfrm rot="10800000">
            <a:off x="4857750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61" name="Line 22"/>
          <p:cNvSpPr>
            <a:spLocks noChangeShapeType="1"/>
          </p:cNvSpPr>
          <p:nvPr/>
        </p:nvSpPr>
        <p:spPr bwMode="auto">
          <a:xfrm>
            <a:off x="7392988" y="32512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62" name="Line 22"/>
          <p:cNvSpPr>
            <a:spLocks noChangeShapeType="1"/>
          </p:cNvSpPr>
          <p:nvPr/>
        </p:nvSpPr>
        <p:spPr bwMode="auto">
          <a:xfrm rot="5400000">
            <a:off x="6269038" y="15890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63" name="Line 22"/>
          <p:cNvSpPr>
            <a:spLocks noChangeShapeType="1"/>
          </p:cNvSpPr>
          <p:nvPr/>
        </p:nvSpPr>
        <p:spPr bwMode="auto">
          <a:xfrm rot="-5400000">
            <a:off x="6269038" y="51260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64" name="Line 22"/>
          <p:cNvSpPr>
            <a:spLocks noChangeShapeType="1"/>
          </p:cNvSpPr>
          <p:nvPr/>
        </p:nvSpPr>
        <p:spPr bwMode="auto">
          <a:xfrm rot="5400000">
            <a:off x="6269038" y="2303463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8" name="Line 66"/>
          <p:cNvSpPr>
            <a:spLocks noChangeShapeType="1"/>
          </p:cNvSpPr>
          <p:nvPr/>
        </p:nvSpPr>
        <p:spPr bwMode="auto">
          <a:xfrm flipH="1">
            <a:off x="6286500" y="1643063"/>
            <a:ext cx="0" cy="34559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68" name="Полилиния 74"/>
          <p:cNvSpPr>
            <a:spLocks/>
          </p:cNvSpPr>
          <p:nvPr/>
        </p:nvSpPr>
        <p:spPr bwMode="auto">
          <a:xfrm>
            <a:off x="5700713" y="1627188"/>
            <a:ext cx="1697037" cy="684212"/>
          </a:xfrm>
          <a:custGeom>
            <a:avLst/>
            <a:gdLst>
              <a:gd name="T0" fmla="*/ 0 w 1698171"/>
              <a:gd name="T1" fmla="*/ 0 h 728353"/>
              <a:gd name="T2" fmla="*/ 866320 w 1698171"/>
              <a:gd name="T3" fmla="*/ 639055 h 728353"/>
              <a:gd name="T4" fmla="*/ 1697037 w 1698171"/>
              <a:gd name="T5" fmla="*/ 20953 h 728353"/>
              <a:gd name="T6" fmla="*/ 1697037 w 1698171"/>
              <a:gd name="T7" fmla="*/ 20953 h 728353"/>
              <a:gd name="T8" fmla="*/ 0 60000 65536"/>
              <a:gd name="T9" fmla="*/ 0 60000 65536"/>
              <a:gd name="T10" fmla="*/ 0 60000 65536"/>
              <a:gd name="T11" fmla="*/ 0 60000 65536"/>
              <a:gd name="T12" fmla="*/ 0 w 1698171"/>
              <a:gd name="T13" fmla="*/ 0 h 728353"/>
              <a:gd name="T14" fmla="*/ 1698171 w 1698171"/>
              <a:gd name="T15" fmla="*/ 728353 h 72835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8171" h="728353">
                <a:moveTo>
                  <a:pt x="0" y="0"/>
                </a:moveTo>
                <a:cubicBezTo>
                  <a:pt x="291935" y="360218"/>
                  <a:pt x="583871" y="720437"/>
                  <a:pt x="866899" y="724395"/>
                </a:cubicBezTo>
                <a:cubicBezTo>
                  <a:pt x="1149927" y="728353"/>
                  <a:pt x="1698171" y="23751"/>
                  <a:pt x="1698171" y="23751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70" name="TextBox 101"/>
          <p:cNvSpPr txBox="1">
            <a:spLocks noChangeArrowheads="1"/>
          </p:cNvSpPr>
          <p:nvPr/>
        </p:nvSpPr>
        <p:spPr bwMode="auto">
          <a:xfrm>
            <a:off x="5429250" y="32146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-2</a:t>
            </a:r>
          </a:p>
        </p:txBody>
      </p:sp>
      <p:sp>
        <p:nvSpPr>
          <p:cNvPr id="82" name="Овал 81"/>
          <p:cNvSpPr/>
          <p:nvPr/>
        </p:nvSpPr>
        <p:spPr bwMode="auto">
          <a:xfrm>
            <a:off x="5643570" y="1571612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Овал 86"/>
          <p:cNvSpPr/>
          <p:nvPr/>
        </p:nvSpPr>
        <p:spPr bwMode="auto">
          <a:xfrm>
            <a:off x="6249950" y="1571612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Овал 87"/>
          <p:cNvSpPr/>
          <p:nvPr/>
        </p:nvSpPr>
        <p:spPr bwMode="auto">
          <a:xfrm>
            <a:off x="6249950" y="5072074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Овал 89"/>
          <p:cNvSpPr/>
          <p:nvPr/>
        </p:nvSpPr>
        <p:spPr bwMode="auto">
          <a:xfrm>
            <a:off x="4821190" y="5072074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AutoShape 61"/>
          <p:cNvSpPr>
            <a:spLocks noChangeArrowheads="1"/>
          </p:cNvSpPr>
          <p:nvPr/>
        </p:nvSpPr>
        <p:spPr bwMode="auto">
          <a:xfrm>
            <a:off x="1404929" y="476250"/>
            <a:ext cx="1881187" cy="1358900"/>
          </a:xfrm>
          <a:prstGeom prst="wedgeEllipseCallout">
            <a:avLst>
              <a:gd name="adj1" fmla="val -72495"/>
              <a:gd name="adj2" fmla="val 26489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0" name="AutoShape 61"/>
          <p:cNvSpPr>
            <a:spLocks noChangeArrowheads="1"/>
          </p:cNvSpPr>
          <p:nvPr/>
        </p:nvSpPr>
        <p:spPr bwMode="auto">
          <a:xfrm>
            <a:off x="1404929" y="1285860"/>
            <a:ext cx="1881187" cy="1358900"/>
          </a:xfrm>
          <a:prstGeom prst="wedgeEllipseCallout">
            <a:avLst>
              <a:gd name="adj1" fmla="val -68445"/>
              <a:gd name="adj2" fmla="val 30227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2" name="AutoShape 58"/>
          <p:cNvSpPr>
            <a:spLocks noChangeArrowheads="1"/>
          </p:cNvSpPr>
          <p:nvPr/>
        </p:nvSpPr>
        <p:spPr bwMode="auto">
          <a:xfrm>
            <a:off x="1330326" y="2276476"/>
            <a:ext cx="2027228" cy="1223962"/>
          </a:xfrm>
          <a:prstGeom prst="wedgeEllipseCallout">
            <a:avLst>
              <a:gd name="adj1" fmla="val -60662"/>
              <a:gd name="adj2" fmla="val 49248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71" name="AutoShape 61"/>
          <p:cNvSpPr>
            <a:spLocks noChangeArrowheads="1"/>
          </p:cNvSpPr>
          <p:nvPr/>
        </p:nvSpPr>
        <p:spPr bwMode="auto">
          <a:xfrm>
            <a:off x="1404929" y="3286124"/>
            <a:ext cx="1881187" cy="1358900"/>
          </a:xfrm>
          <a:prstGeom prst="wedgeEllipseCallout">
            <a:avLst>
              <a:gd name="adj1" fmla="val -71820"/>
              <a:gd name="adj2" fmla="val 22750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 smtClean="0">
                <a:latin typeface="Arial Unicode MS" pitchFamily="34" charset="-128"/>
              </a:rPr>
              <a:t>Подумай</a:t>
            </a:r>
            <a:r>
              <a:rPr lang="ru-RU" sz="2000" b="1" dirty="0">
                <a:latin typeface="Arial Unicode MS" pitchFamily="34" charset="-128"/>
              </a:rPr>
              <a:t>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3" grpId="0" animBg="1"/>
      <p:bldP spid="78" grpId="0" animBg="1"/>
      <p:bldP spid="87" grpId="0" animBg="1"/>
      <p:bldP spid="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8" name="Text Box 54"/>
          <p:cNvSpPr txBox="1">
            <a:spLocks noChangeArrowheads="1"/>
          </p:cNvSpPr>
          <p:nvPr/>
        </p:nvSpPr>
        <p:spPr bwMode="auto">
          <a:xfrm>
            <a:off x="144463" y="84138"/>
            <a:ext cx="87852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C00000"/>
                </a:solidFill>
              </a:rPr>
              <a:t>№ 15.  </a:t>
            </a:r>
            <a:r>
              <a:rPr lang="ru-RU" sz="2000" dirty="0">
                <a:latin typeface="+mn-lt"/>
              </a:rPr>
              <a:t>График функции </a:t>
            </a:r>
            <a:r>
              <a:rPr lang="en-US" sz="2000" i="1" dirty="0">
                <a:latin typeface="+mn-lt"/>
              </a:rPr>
              <a:t>y=f(x)</a:t>
            </a:r>
            <a:r>
              <a:rPr lang="ru-RU" sz="2000" dirty="0">
                <a:latin typeface="+mn-lt"/>
              </a:rPr>
              <a:t> изображен на рисунке. Найдите область значения функции </a:t>
            </a:r>
            <a:r>
              <a:rPr lang="ru-RU" sz="2000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2f(x</a:t>
            </a:r>
            <a:r>
              <a:rPr lang="en-US" sz="2000" i="1" dirty="0">
                <a:latin typeface="+mn-lt"/>
              </a:rPr>
              <a:t>)+1.</a:t>
            </a:r>
            <a:endParaRPr lang="ru-RU" sz="2000" i="1" dirty="0">
              <a:latin typeface="+mn-lt"/>
            </a:endParaRPr>
          </a:p>
        </p:txBody>
      </p:sp>
      <p:sp>
        <p:nvSpPr>
          <p:cNvPr id="35841" name="Line 39"/>
          <p:cNvSpPr>
            <a:spLocks noChangeShapeType="1"/>
          </p:cNvSpPr>
          <p:nvPr/>
        </p:nvSpPr>
        <p:spPr bwMode="auto">
          <a:xfrm flipV="1">
            <a:off x="6300788" y="673100"/>
            <a:ext cx="0" cy="5184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5842" name="Group 4"/>
          <p:cNvGrpSpPr>
            <a:grpSpLocks/>
          </p:cNvGrpSpPr>
          <p:nvPr/>
        </p:nvGrpSpPr>
        <p:grpSpPr bwMode="auto">
          <a:xfrm>
            <a:off x="3851275" y="765175"/>
            <a:ext cx="4991100" cy="5078413"/>
            <a:chOff x="2412" y="464"/>
            <a:chExt cx="3144" cy="3199"/>
          </a:xfrm>
        </p:grpSpPr>
        <p:sp>
          <p:nvSpPr>
            <p:cNvPr id="15409" name="Freeform 5"/>
            <p:cNvSpPr>
              <a:spLocks/>
            </p:cNvSpPr>
            <p:nvPr/>
          </p:nvSpPr>
          <p:spPr bwMode="auto">
            <a:xfrm>
              <a:off x="2424" y="472"/>
              <a:ext cx="2" cy="3172"/>
            </a:xfrm>
            <a:custGeom>
              <a:avLst/>
              <a:gdLst>
                <a:gd name="T0" fmla="*/ 0 w 2"/>
                <a:gd name="T1" fmla="*/ 0 h 3172"/>
                <a:gd name="T2" fmla="*/ 2 w 2"/>
                <a:gd name="T3" fmla="*/ 3172 h 3172"/>
                <a:gd name="T4" fmla="*/ 0 60000 65536"/>
                <a:gd name="T5" fmla="*/ 0 60000 65536"/>
                <a:gd name="T6" fmla="*/ 0 w 2"/>
                <a:gd name="T7" fmla="*/ 0 h 3172"/>
                <a:gd name="T8" fmla="*/ 2 w 2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3172">
                  <a:moveTo>
                    <a:pt x="0" y="0"/>
                  </a:moveTo>
                  <a:lnTo>
                    <a:pt x="2" y="317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0" name="Freeform 6"/>
            <p:cNvSpPr>
              <a:spLocks/>
            </p:cNvSpPr>
            <p:nvPr/>
          </p:nvSpPr>
          <p:spPr bwMode="auto">
            <a:xfrm>
              <a:off x="2472" y="1706"/>
              <a:ext cx="3060" cy="2"/>
            </a:xfrm>
            <a:custGeom>
              <a:avLst/>
              <a:gdLst>
                <a:gd name="T0" fmla="*/ 0 w 3060"/>
                <a:gd name="T1" fmla="*/ 0 h 2"/>
                <a:gd name="T2" fmla="*/ 3060 w 3060"/>
                <a:gd name="T3" fmla="*/ 2 h 2"/>
                <a:gd name="T4" fmla="*/ 0 60000 65536"/>
                <a:gd name="T5" fmla="*/ 0 60000 65536"/>
                <a:gd name="T6" fmla="*/ 0 w 3060"/>
                <a:gd name="T7" fmla="*/ 0 h 2"/>
                <a:gd name="T8" fmla="*/ 3060 w 306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60" h="2">
                  <a:moveTo>
                    <a:pt x="0" y="0"/>
                  </a:moveTo>
                  <a:lnTo>
                    <a:pt x="3060" y="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1" name="Freeform 7"/>
            <p:cNvSpPr>
              <a:spLocks/>
            </p:cNvSpPr>
            <p:nvPr/>
          </p:nvSpPr>
          <p:spPr bwMode="auto">
            <a:xfrm>
              <a:off x="2436" y="3468"/>
              <a:ext cx="3088" cy="1"/>
            </a:xfrm>
            <a:custGeom>
              <a:avLst/>
              <a:gdLst>
                <a:gd name="T0" fmla="*/ 0 w 3088"/>
                <a:gd name="T1" fmla="*/ 0 h 1"/>
                <a:gd name="T2" fmla="*/ 3088 w 3088"/>
                <a:gd name="T3" fmla="*/ 0 h 1"/>
                <a:gd name="T4" fmla="*/ 0 60000 65536"/>
                <a:gd name="T5" fmla="*/ 0 60000 65536"/>
                <a:gd name="T6" fmla="*/ 0 w 3088"/>
                <a:gd name="T7" fmla="*/ 0 h 1"/>
                <a:gd name="T8" fmla="*/ 3088 w 308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">
                  <a:moveTo>
                    <a:pt x="0" y="0"/>
                  </a:moveTo>
                  <a:lnTo>
                    <a:pt x="3088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2" name="Freeform 8"/>
            <p:cNvSpPr>
              <a:spLocks/>
            </p:cNvSpPr>
            <p:nvPr/>
          </p:nvSpPr>
          <p:spPr bwMode="auto">
            <a:xfrm>
              <a:off x="2426" y="3292"/>
              <a:ext cx="3094" cy="2"/>
            </a:xfrm>
            <a:custGeom>
              <a:avLst/>
              <a:gdLst>
                <a:gd name="T0" fmla="*/ 0 w 3094"/>
                <a:gd name="T1" fmla="*/ 2 h 2"/>
                <a:gd name="T2" fmla="*/ 3094 w 3094"/>
                <a:gd name="T3" fmla="*/ 0 h 2"/>
                <a:gd name="T4" fmla="*/ 0 60000 65536"/>
                <a:gd name="T5" fmla="*/ 0 60000 65536"/>
                <a:gd name="T6" fmla="*/ 0 w 3094"/>
                <a:gd name="T7" fmla="*/ 0 h 2"/>
                <a:gd name="T8" fmla="*/ 3094 w 30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4" h="2">
                  <a:moveTo>
                    <a:pt x="0" y="2"/>
                  </a:moveTo>
                  <a:lnTo>
                    <a:pt x="3094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3" name="Line 9"/>
            <p:cNvSpPr>
              <a:spLocks noChangeShapeType="1"/>
            </p:cNvSpPr>
            <p:nvPr/>
          </p:nvSpPr>
          <p:spPr bwMode="auto">
            <a:xfrm>
              <a:off x="2426" y="3113"/>
              <a:ext cx="3130" cy="0"/>
            </a:xfrm>
            <a:prstGeom prst="line">
              <a:avLst/>
            </a:prstGeom>
            <a:noFill/>
            <a:ln w="317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4" name="Freeform 10"/>
            <p:cNvSpPr>
              <a:spLocks/>
            </p:cNvSpPr>
            <p:nvPr/>
          </p:nvSpPr>
          <p:spPr bwMode="auto">
            <a:xfrm>
              <a:off x="2428" y="2940"/>
              <a:ext cx="3096" cy="1"/>
            </a:xfrm>
            <a:custGeom>
              <a:avLst/>
              <a:gdLst>
                <a:gd name="T0" fmla="*/ 0 w 3096"/>
                <a:gd name="T1" fmla="*/ 0 h 1"/>
                <a:gd name="T2" fmla="*/ 3096 w 3096"/>
                <a:gd name="T3" fmla="*/ 0 h 1"/>
                <a:gd name="T4" fmla="*/ 0 60000 65536"/>
                <a:gd name="T5" fmla="*/ 0 60000 65536"/>
                <a:gd name="T6" fmla="*/ 0 w 3096"/>
                <a:gd name="T7" fmla="*/ 0 h 1"/>
                <a:gd name="T8" fmla="*/ 3096 w 309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6" h="1">
                  <a:moveTo>
                    <a:pt x="0" y="0"/>
                  </a:moveTo>
                  <a:lnTo>
                    <a:pt x="3096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5" name="Freeform 11"/>
            <p:cNvSpPr>
              <a:spLocks/>
            </p:cNvSpPr>
            <p:nvPr/>
          </p:nvSpPr>
          <p:spPr bwMode="auto">
            <a:xfrm>
              <a:off x="2424" y="2764"/>
              <a:ext cx="3092" cy="1"/>
            </a:xfrm>
            <a:custGeom>
              <a:avLst/>
              <a:gdLst>
                <a:gd name="T0" fmla="*/ 0 w 3092"/>
                <a:gd name="T1" fmla="*/ 0 h 1"/>
                <a:gd name="T2" fmla="*/ 3092 w 3092"/>
                <a:gd name="T3" fmla="*/ 0 h 1"/>
                <a:gd name="T4" fmla="*/ 0 60000 65536"/>
                <a:gd name="T5" fmla="*/ 0 60000 65536"/>
                <a:gd name="T6" fmla="*/ 0 w 3092"/>
                <a:gd name="T7" fmla="*/ 0 h 1"/>
                <a:gd name="T8" fmla="*/ 3092 w 30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1">
                  <a:moveTo>
                    <a:pt x="0" y="0"/>
                  </a:moveTo>
                  <a:lnTo>
                    <a:pt x="3092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6" name="Freeform 12"/>
            <p:cNvSpPr>
              <a:spLocks/>
            </p:cNvSpPr>
            <p:nvPr/>
          </p:nvSpPr>
          <p:spPr bwMode="auto">
            <a:xfrm>
              <a:off x="2420" y="2584"/>
              <a:ext cx="3100" cy="4"/>
            </a:xfrm>
            <a:custGeom>
              <a:avLst/>
              <a:gdLst>
                <a:gd name="T0" fmla="*/ 0 w 3100"/>
                <a:gd name="T1" fmla="*/ 4 h 4"/>
                <a:gd name="T2" fmla="*/ 3100 w 3100"/>
                <a:gd name="T3" fmla="*/ 0 h 4"/>
                <a:gd name="T4" fmla="*/ 0 60000 65536"/>
                <a:gd name="T5" fmla="*/ 0 60000 65536"/>
                <a:gd name="T6" fmla="*/ 0 w 3100"/>
                <a:gd name="T7" fmla="*/ 0 h 4"/>
                <a:gd name="T8" fmla="*/ 3100 w 3100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4">
                  <a:moveTo>
                    <a:pt x="0" y="4"/>
                  </a:moveTo>
                  <a:lnTo>
                    <a:pt x="3100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7" name="Freeform 13"/>
            <p:cNvSpPr>
              <a:spLocks/>
            </p:cNvSpPr>
            <p:nvPr/>
          </p:nvSpPr>
          <p:spPr bwMode="auto">
            <a:xfrm>
              <a:off x="2420" y="2408"/>
              <a:ext cx="3108" cy="8"/>
            </a:xfrm>
            <a:custGeom>
              <a:avLst/>
              <a:gdLst>
                <a:gd name="T0" fmla="*/ 0 w 3108"/>
                <a:gd name="T1" fmla="*/ 8 h 8"/>
                <a:gd name="T2" fmla="*/ 3108 w 3108"/>
                <a:gd name="T3" fmla="*/ 0 h 8"/>
                <a:gd name="T4" fmla="*/ 0 60000 65536"/>
                <a:gd name="T5" fmla="*/ 0 60000 65536"/>
                <a:gd name="T6" fmla="*/ 0 w 3108"/>
                <a:gd name="T7" fmla="*/ 0 h 8"/>
                <a:gd name="T8" fmla="*/ 3108 w 310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8">
                  <a:moveTo>
                    <a:pt x="0" y="8"/>
                  </a:moveTo>
                  <a:lnTo>
                    <a:pt x="3108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8" name="Freeform 14"/>
            <p:cNvSpPr>
              <a:spLocks/>
            </p:cNvSpPr>
            <p:nvPr/>
          </p:nvSpPr>
          <p:spPr bwMode="auto">
            <a:xfrm>
              <a:off x="2412" y="2232"/>
              <a:ext cx="3116" cy="4"/>
            </a:xfrm>
            <a:custGeom>
              <a:avLst/>
              <a:gdLst>
                <a:gd name="T0" fmla="*/ 0 w 3116"/>
                <a:gd name="T1" fmla="*/ 0 h 4"/>
                <a:gd name="T2" fmla="*/ 3116 w 3116"/>
                <a:gd name="T3" fmla="*/ 4 h 4"/>
                <a:gd name="T4" fmla="*/ 0 60000 65536"/>
                <a:gd name="T5" fmla="*/ 0 60000 65536"/>
                <a:gd name="T6" fmla="*/ 0 w 3116"/>
                <a:gd name="T7" fmla="*/ 0 h 4"/>
                <a:gd name="T8" fmla="*/ 3116 w 3116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4">
                  <a:moveTo>
                    <a:pt x="0" y="0"/>
                  </a:moveTo>
                  <a:lnTo>
                    <a:pt x="3116" y="4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19" name="Freeform 15"/>
            <p:cNvSpPr>
              <a:spLocks/>
            </p:cNvSpPr>
            <p:nvPr/>
          </p:nvSpPr>
          <p:spPr bwMode="auto">
            <a:xfrm>
              <a:off x="2472" y="1884"/>
              <a:ext cx="3052" cy="4"/>
            </a:xfrm>
            <a:custGeom>
              <a:avLst/>
              <a:gdLst>
                <a:gd name="T0" fmla="*/ 0 w 3052"/>
                <a:gd name="T1" fmla="*/ 4 h 4"/>
                <a:gd name="T2" fmla="*/ 3052 w 3052"/>
                <a:gd name="T3" fmla="*/ 0 h 4"/>
                <a:gd name="T4" fmla="*/ 0 60000 65536"/>
                <a:gd name="T5" fmla="*/ 0 60000 65536"/>
                <a:gd name="T6" fmla="*/ 0 w 3052"/>
                <a:gd name="T7" fmla="*/ 0 h 4"/>
                <a:gd name="T8" fmla="*/ 3052 w 305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52" h="4">
                  <a:moveTo>
                    <a:pt x="0" y="4"/>
                  </a:moveTo>
                  <a:lnTo>
                    <a:pt x="3052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0" name="Freeform 16"/>
            <p:cNvSpPr>
              <a:spLocks/>
            </p:cNvSpPr>
            <p:nvPr/>
          </p:nvSpPr>
          <p:spPr bwMode="auto">
            <a:xfrm>
              <a:off x="2428" y="1532"/>
              <a:ext cx="3100" cy="1"/>
            </a:xfrm>
            <a:custGeom>
              <a:avLst/>
              <a:gdLst>
                <a:gd name="T0" fmla="*/ 0 w 3100"/>
                <a:gd name="T1" fmla="*/ 0 h 1"/>
                <a:gd name="T2" fmla="*/ 3100 w 3100"/>
                <a:gd name="T3" fmla="*/ 0 h 1"/>
                <a:gd name="T4" fmla="*/ 0 60000 65536"/>
                <a:gd name="T5" fmla="*/ 0 60000 65536"/>
                <a:gd name="T6" fmla="*/ 0 w 3100"/>
                <a:gd name="T7" fmla="*/ 0 h 1"/>
                <a:gd name="T8" fmla="*/ 3100 w 310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1">
                  <a:moveTo>
                    <a:pt x="0" y="0"/>
                  </a:moveTo>
                  <a:lnTo>
                    <a:pt x="3100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1" name="Freeform 17"/>
            <p:cNvSpPr>
              <a:spLocks/>
            </p:cNvSpPr>
            <p:nvPr/>
          </p:nvSpPr>
          <p:spPr bwMode="auto">
            <a:xfrm>
              <a:off x="2416" y="1356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2" name="Freeform 18"/>
            <p:cNvSpPr>
              <a:spLocks/>
            </p:cNvSpPr>
            <p:nvPr/>
          </p:nvSpPr>
          <p:spPr bwMode="auto">
            <a:xfrm>
              <a:off x="2420" y="1180"/>
              <a:ext cx="3108" cy="4"/>
            </a:xfrm>
            <a:custGeom>
              <a:avLst/>
              <a:gdLst>
                <a:gd name="T0" fmla="*/ 0 w 3108"/>
                <a:gd name="T1" fmla="*/ 0 h 4"/>
                <a:gd name="T2" fmla="*/ 3108 w 3108"/>
                <a:gd name="T3" fmla="*/ 4 h 4"/>
                <a:gd name="T4" fmla="*/ 0 60000 65536"/>
                <a:gd name="T5" fmla="*/ 0 60000 65536"/>
                <a:gd name="T6" fmla="*/ 0 w 3108"/>
                <a:gd name="T7" fmla="*/ 0 h 4"/>
                <a:gd name="T8" fmla="*/ 3108 w 3108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4">
                  <a:moveTo>
                    <a:pt x="0" y="0"/>
                  </a:moveTo>
                  <a:lnTo>
                    <a:pt x="3108" y="4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3" name="Freeform 19"/>
            <p:cNvSpPr>
              <a:spLocks/>
            </p:cNvSpPr>
            <p:nvPr/>
          </p:nvSpPr>
          <p:spPr bwMode="auto">
            <a:xfrm>
              <a:off x="2416" y="1008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4" name="Freeform 20"/>
            <p:cNvSpPr>
              <a:spLocks/>
            </p:cNvSpPr>
            <p:nvPr/>
          </p:nvSpPr>
          <p:spPr bwMode="auto">
            <a:xfrm>
              <a:off x="2424" y="832"/>
              <a:ext cx="3104" cy="1"/>
            </a:xfrm>
            <a:custGeom>
              <a:avLst/>
              <a:gdLst>
                <a:gd name="T0" fmla="*/ 0 w 3104"/>
                <a:gd name="T1" fmla="*/ 0 h 1"/>
                <a:gd name="T2" fmla="*/ 3104 w 3104"/>
                <a:gd name="T3" fmla="*/ 0 h 1"/>
                <a:gd name="T4" fmla="*/ 0 60000 65536"/>
                <a:gd name="T5" fmla="*/ 0 60000 65536"/>
                <a:gd name="T6" fmla="*/ 0 w 3104"/>
                <a:gd name="T7" fmla="*/ 0 h 1"/>
                <a:gd name="T8" fmla="*/ 3104 w 310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4" h="1">
                  <a:moveTo>
                    <a:pt x="0" y="0"/>
                  </a:moveTo>
                  <a:lnTo>
                    <a:pt x="3104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5" name="Freeform 21"/>
            <p:cNvSpPr>
              <a:spLocks/>
            </p:cNvSpPr>
            <p:nvPr/>
          </p:nvSpPr>
          <p:spPr bwMode="auto">
            <a:xfrm>
              <a:off x="2432" y="656"/>
              <a:ext cx="3092" cy="8"/>
            </a:xfrm>
            <a:custGeom>
              <a:avLst/>
              <a:gdLst>
                <a:gd name="T0" fmla="*/ 0 w 3092"/>
                <a:gd name="T1" fmla="*/ 8 h 8"/>
                <a:gd name="T2" fmla="*/ 3092 w 3092"/>
                <a:gd name="T3" fmla="*/ 0 h 8"/>
                <a:gd name="T4" fmla="*/ 0 60000 65536"/>
                <a:gd name="T5" fmla="*/ 0 60000 65536"/>
                <a:gd name="T6" fmla="*/ 0 w 3092"/>
                <a:gd name="T7" fmla="*/ 0 h 8"/>
                <a:gd name="T8" fmla="*/ 3092 w 3092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8">
                  <a:moveTo>
                    <a:pt x="0" y="8"/>
                  </a:moveTo>
                  <a:lnTo>
                    <a:pt x="3092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6" name="Freeform 22"/>
            <p:cNvSpPr>
              <a:spLocks/>
            </p:cNvSpPr>
            <p:nvPr/>
          </p:nvSpPr>
          <p:spPr bwMode="auto">
            <a:xfrm>
              <a:off x="2440" y="472"/>
              <a:ext cx="3088" cy="12"/>
            </a:xfrm>
            <a:custGeom>
              <a:avLst/>
              <a:gdLst>
                <a:gd name="T0" fmla="*/ 0 w 3088"/>
                <a:gd name="T1" fmla="*/ 0 h 12"/>
                <a:gd name="T2" fmla="*/ 3088 w 3088"/>
                <a:gd name="T3" fmla="*/ 12 h 12"/>
                <a:gd name="T4" fmla="*/ 0 60000 65536"/>
                <a:gd name="T5" fmla="*/ 0 60000 65536"/>
                <a:gd name="T6" fmla="*/ 0 w 3088"/>
                <a:gd name="T7" fmla="*/ 0 h 12"/>
                <a:gd name="T8" fmla="*/ 3088 w 3088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2">
                  <a:moveTo>
                    <a:pt x="0" y="0"/>
                  </a:moveTo>
                  <a:lnTo>
                    <a:pt x="3088" y="1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7" name="Freeform 23"/>
            <p:cNvSpPr>
              <a:spLocks/>
            </p:cNvSpPr>
            <p:nvPr/>
          </p:nvSpPr>
          <p:spPr bwMode="auto">
            <a:xfrm>
              <a:off x="2416" y="3644"/>
              <a:ext cx="3116" cy="1"/>
            </a:xfrm>
            <a:custGeom>
              <a:avLst/>
              <a:gdLst>
                <a:gd name="T0" fmla="*/ 0 w 3116"/>
                <a:gd name="T1" fmla="*/ 0 h 1"/>
                <a:gd name="T2" fmla="*/ 3116 w 3116"/>
                <a:gd name="T3" fmla="*/ 0 h 1"/>
                <a:gd name="T4" fmla="*/ 0 60000 65536"/>
                <a:gd name="T5" fmla="*/ 0 60000 65536"/>
                <a:gd name="T6" fmla="*/ 0 w 3116"/>
                <a:gd name="T7" fmla="*/ 0 h 1"/>
                <a:gd name="T8" fmla="*/ 3116 w 311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1">
                  <a:moveTo>
                    <a:pt x="0" y="0"/>
                  </a:moveTo>
                  <a:lnTo>
                    <a:pt x="3116" y="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8" name="Freeform 24"/>
            <p:cNvSpPr>
              <a:spLocks/>
            </p:cNvSpPr>
            <p:nvPr/>
          </p:nvSpPr>
          <p:spPr bwMode="auto">
            <a:xfrm>
              <a:off x="5528" y="488"/>
              <a:ext cx="1" cy="3136"/>
            </a:xfrm>
            <a:custGeom>
              <a:avLst/>
              <a:gdLst>
                <a:gd name="T0" fmla="*/ 0 w 1"/>
                <a:gd name="T1" fmla="*/ 0 h 3136"/>
                <a:gd name="T2" fmla="*/ 0 w 1"/>
                <a:gd name="T3" fmla="*/ 3136 h 3136"/>
                <a:gd name="T4" fmla="*/ 0 60000 65536"/>
                <a:gd name="T5" fmla="*/ 0 60000 65536"/>
                <a:gd name="T6" fmla="*/ 0 w 1"/>
                <a:gd name="T7" fmla="*/ 0 h 3136"/>
                <a:gd name="T8" fmla="*/ 1 w 1"/>
                <a:gd name="T9" fmla="*/ 3136 h 3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36">
                  <a:moveTo>
                    <a:pt x="0" y="0"/>
                  </a:moveTo>
                  <a:lnTo>
                    <a:pt x="0" y="3136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29" name="Freeform 25"/>
            <p:cNvSpPr>
              <a:spLocks/>
            </p:cNvSpPr>
            <p:nvPr/>
          </p:nvSpPr>
          <p:spPr bwMode="auto">
            <a:xfrm>
              <a:off x="5332" y="480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0" name="Freeform 26"/>
            <p:cNvSpPr>
              <a:spLocks/>
            </p:cNvSpPr>
            <p:nvPr/>
          </p:nvSpPr>
          <p:spPr bwMode="auto">
            <a:xfrm>
              <a:off x="5136" y="480"/>
              <a:ext cx="4" cy="3168"/>
            </a:xfrm>
            <a:custGeom>
              <a:avLst/>
              <a:gdLst>
                <a:gd name="T0" fmla="*/ 4 w 4"/>
                <a:gd name="T1" fmla="*/ 0 h 3168"/>
                <a:gd name="T2" fmla="*/ 0 w 4"/>
                <a:gd name="T3" fmla="*/ 3168 h 3168"/>
                <a:gd name="T4" fmla="*/ 0 60000 65536"/>
                <a:gd name="T5" fmla="*/ 0 60000 65536"/>
                <a:gd name="T6" fmla="*/ 0 w 4"/>
                <a:gd name="T7" fmla="*/ 0 h 3168"/>
                <a:gd name="T8" fmla="*/ 4 w 4"/>
                <a:gd name="T9" fmla="*/ 3168 h 31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8">
                  <a:moveTo>
                    <a:pt x="4" y="0"/>
                  </a:moveTo>
                  <a:lnTo>
                    <a:pt x="0" y="3168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1" name="Freeform 27"/>
            <p:cNvSpPr>
              <a:spLocks/>
            </p:cNvSpPr>
            <p:nvPr/>
          </p:nvSpPr>
          <p:spPr bwMode="auto">
            <a:xfrm>
              <a:off x="4944" y="480"/>
              <a:ext cx="1" cy="3160"/>
            </a:xfrm>
            <a:custGeom>
              <a:avLst/>
              <a:gdLst>
                <a:gd name="T0" fmla="*/ 0 w 1"/>
                <a:gd name="T1" fmla="*/ 0 h 3160"/>
                <a:gd name="T2" fmla="*/ 0 w 1"/>
                <a:gd name="T3" fmla="*/ 3160 h 3160"/>
                <a:gd name="T4" fmla="*/ 0 60000 65536"/>
                <a:gd name="T5" fmla="*/ 0 60000 65536"/>
                <a:gd name="T6" fmla="*/ 0 w 1"/>
                <a:gd name="T7" fmla="*/ 0 h 3160"/>
                <a:gd name="T8" fmla="*/ 1 w 1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0">
                  <a:moveTo>
                    <a:pt x="0" y="0"/>
                  </a:moveTo>
                  <a:lnTo>
                    <a:pt x="0" y="316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2" name="Freeform 28"/>
            <p:cNvSpPr>
              <a:spLocks/>
            </p:cNvSpPr>
            <p:nvPr/>
          </p:nvSpPr>
          <p:spPr bwMode="auto">
            <a:xfrm>
              <a:off x="4748" y="476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3" name="Freeform 29"/>
            <p:cNvSpPr>
              <a:spLocks/>
            </p:cNvSpPr>
            <p:nvPr/>
          </p:nvSpPr>
          <p:spPr bwMode="auto">
            <a:xfrm>
              <a:off x="4544" y="472"/>
              <a:ext cx="14" cy="3191"/>
            </a:xfrm>
            <a:custGeom>
              <a:avLst/>
              <a:gdLst>
                <a:gd name="T0" fmla="*/ 0 w 14"/>
                <a:gd name="T1" fmla="*/ 0 h 3191"/>
                <a:gd name="T2" fmla="*/ 14 w 14"/>
                <a:gd name="T3" fmla="*/ 3191 h 3191"/>
                <a:gd name="T4" fmla="*/ 0 60000 65536"/>
                <a:gd name="T5" fmla="*/ 0 60000 65536"/>
                <a:gd name="T6" fmla="*/ 0 w 14"/>
                <a:gd name="T7" fmla="*/ 0 h 3191"/>
                <a:gd name="T8" fmla="*/ 14 w 14"/>
                <a:gd name="T9" fmla="*/ 3191 h 319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191">
                  <a:moveTo>
                    <a:pt x="0" y="0"/>
                  </a:moveTo>
                  <a:lnTo>
                    <a:pt x="14" y="3191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4" name="Freeform 30"/>
            <p:cNvSpPr>
              <a:spLocks/>
            </p:cNvSpPr>
            <p:nvPr/>
          </p:nvSpPr>
          <p:spPr bwMode="auto">
            <a:xfrm>
              <a:off x="4360" y="488"/>
              <a:ext cx="4" cy="3160"/>
            </a:xfrm>
            <a:custGeom>
              <a:avLst/>
              <a:gdLst>
                <a:gd name="T0" fmla="*/ 4 w 4"/>
                <a:gd name="T1" fmla="*/ 0 h 3160"/>
                <a:gd name="T2" fmla="*/ 0 w 4"/>
                <a:gd name="T3" fmla="*/ 3160 h 3160"/>
                <a:gd name="T4" fmla="*/ 0 60000 65536"/>
                <a:gd name="T5" fmla="*/ 0 60000 65536"/>
                <a:gd name="T6" fmla="*/ 0 w 4"/>
                <a:gd name="T7" fmla="*/ 0 h 3160"/>
                <a:gd name="T8" fmla="*/ 4 w 4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0">
                  <a:moveTo>
                    <a:pt x="4" y="0"/>
                  </a:moveTo>
                  <a:lnTo>
                    <a:pt x="0" y="3160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5" name="Freeform 31"/>
            <p:cNvSpPr>
              <a:spLocks/>
            </p:cNvSpPr>
            <p:nvPr/>
          </p:nvSpPr>
          <p:spPr bwMode="auto">
            <a:xfrm>
              <a:off x="4168" y="488"/>
              <a:ext cx="1" cy="3152"/>
            </a:xfrm>
            <a:custGeom>
              <a:avLst/>
              <a:gdLst>
                <a:gd name="T0" fmla="*/ 0 w 1"/>
                <a:gd name="T1" fmla="*/ 0 h 3152"/>
                <a:gd name="T2" fmla="*/ 0 w 1"/>
                <a:gd name="T3" fmla="*/ 3152 h 3152"/>
                <a:gd name="T4" fmla="*/ 0 60000 65536"/>
                <a:gd name="T5" fmla="*/ 0 60000 65536"/>
                <a:gd name="T6" fmla="*/ 0 w 1"/>
                <a:gd name="T7" fmla="*/ 0 h 3152"/>
                <a:gd name="T8" fmla="*/ 1 w 1"/>
                <a:gd name="T9" fmla="*/ 3152 h 31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52">
                  <a:moveTo>
                    <a:pt x="0" y="0"/>
                  </a:moveTo>
                  <a:lnTo>
                    <a:pt x="0" y="315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6" name="Freeform 32"/>
            <p:cNvSpPr>
              <a:spLocks/>
            </p:cNvSpPr>
            <p:nvPr/>
          </p:nvSpPr>
          <p:spPr bwMode="auto">
            <a:xfrm>
              <a:off x="3776" y="464"/>
              <a:ext cx="11" cy="3199"/>
            </a:xfrm>
            <a:custGeom>
              <a:avLst/>
              <a:gdLst>
                <a:gd name="T0" fmla="*/ 0 w 11"/>
                <a:gd name="T1" fmla="*/ 0 h 3199"/>
                <a:gd name="T2" fmla="*/ 11 w 11"/>
                <a:gd name="T3" fmla="*/ 3199 h 3199"/>
                <a:gd name="T4" fmla="*/ 0 60000 65536"/>
                <a:gd name="T5" fmla="*/ 0 60000 65536"/>
                <a:gd name="T6" fmla="*/ 0 w 11"/>
                <a:gd name="T7" fmla="*/ 0 h 3199"/>
                <a:gd name="T8" fmla="*/ 11 w 11"/>
                <a:gd name="T9" fmla="*/ 3199 h 31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3199">
                  <a:moveTo>
                    <a:pt x="0" y="0"/>
                  </a:moveTo>
                  <a:lnTo>
                    <a:pt x="11" y="3199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7" name="Freeform 33"/>
            <p:cNvSpPr>
              <a:spLocks/>
            </p:cNvSpPr>
            <p:nvPr/>
          </p:nvSpPr>
          <p:spPr bwMode="auto">
            <a:xfrm>
              <a:off x="3584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8" name="Freeform 34"/>
            <p:cNvSpPr>
              <a:spLocks/>
            </p:cNvSpPr>
            <p:nvPr/>
          </p:nvSpPr>
          <p:spPr bwMode="auto">
            <a:xfrm>
              <a:off x="3392" y="484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39" name="Freeform 35"/>
            <p:cNvSpPr>
              <a:spLocks/>
            </p:cNvSpPr>
            <p:nvPr/>
          </p:nvSpPr>
          <p:spPr bwMode="auto">
            <a:xfrm>
              <a:off x="3192" y="480"/>
              <a:ext cx="8" cy="3164"/>
            </a:xfrm>
            <a:custGeom>
              <a:avLst/>
              <a:gdLst>
                <a:gd name="T0" fmla="*/ 0 w 8"/>
                <a:gd name="T1" fmla="*/ 0 h 3164"/>
                <a:gd name="T2" fmla="*/ 8 w 8"/>
                <a:gd name="T3" fmla="*/ 3164 h 3164"/>
                <a:gd name="T4" fmla="*/ 0 60000 65536"/>
                <a:gd name="T5" fmla="*/ 0 60000 65536"/>
                <a:gd name="T6" fmla="*/ 0 w 8"/>
                <a:gd name="T7" fmla="*/ 0 h 3164"/>
                <a:gd name="T8" fmla="*/ 8 w 8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164">
                  <a:moveTo>
                    <a:pt x="0" y="0"/>
                  </a:moveTo>
                  <a:lnTo>
                    <a:pt x="8" y="3164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40" name="Freeform 36"/>
            <p:cNvSpPr>
              <a:spLocks/>
            </p:cNvSpPr>
            <p:nvPr/>
          </p:nvSpPr>
          <p:spPr bwMode="auto">
            <a:xfrm>
              <a:off x="3004" y="480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41" name="Freeform 37"/>
            <p:cNvSpPr>
              <a:spLocks/>
            </p:cNvSpPr>
            <p:nvPr/>
          </p:nvSpPr>
          <p:spPr bwMode="auto">
            <a:xfrm>
              <a:off x="2812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  <p:sp>
          <p:nvSpPr>
            <p:cNvPr id="15442" name="Freeform 38"/>
            <p:cNvSpPr>
              <a:spLocks/>
            </p:cNvSpPr>
            <p:nvPr/>
          </p:nvSpPr>
          <p:spPr bwMode="auto">
            <a:xfrm>
              <a:off x="2616" y="480"/>
              <a:ext cx="1" cy="3164"/>
            </a:xfrm>
            <a:custGeom>
              <a:avLst/>
              <a:gdLst>
                <a:gd name="T0" fmla="*/ 0 w 1"/>
                <a:gd name="T1" fmla="*/ 0 h 3164"/>
                <a:gd name="T2" fmla="*/ 0 w 1"/>
                <a:gd name="T3" fmla="*/ 3164 h 3164"/>
                <a:gd name="T4" fmla="*/ 0 60000 65536"/>
                <a:gd name="T5" fmla="*/ 0 60000 65536"/>
                <a:gd name="T6" fmla="*/ 0 w 1"/>
                <a:gd name="T7" fmla="*/ 0 h 3164"/>
                <a:gd name="T8" fmla="*/ 1 w 1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4">
                  <a:moveTo>
                    <a:pt x="0" y="0"/>
                  </a:moveTo>
                  <a:lnTo>
                    <a:pt x="0" y="3164"/>
                  </a:lnTo>
                </a:path>
              </a:pathLst>
            </a:custGeom>
            <a:noFill/>
            <a:ln w="317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>
                <a:defRPr/>
              </a:pPr>
              <a:endParaRPr lang="ru-RU" sz="2000" b="1"/>
            </a:p>
          </p:txBody>
        </p:sp>
      </p:grpSp>
      <p:sp>
        <p:nvSpPr>
          <p:cNvPr id="35843" name="Line 25"/>
          <p:cNvSpPr>
            <a:spLocks noChangeShapeType="1"/>
          </p:cNvSpPr>
          <p:nvPr/>
        </p:nvSpPr>
        <p:spPr bwMode="auto">
          <a:xfrm>
            <a:off x="6215063" y="4714875"/>
            <a:ext cx="10795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4" name="Line 25"/>
          <p:cNvSpPr>
            <a:spLocks noChangeShapeType="1"/>
          </p:cNvSpPr>
          <p:nvPr/>
        </p:nvSpPr>
        <p:spPr bwMode="auto">
          <a:xfrm rot="10800000">
            <a:off x="6249950" y="2464875"/>
            <a:ext cx="1080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5" name="Line 40"/>
          <p:cNvSpPr>
            <a:spLocks noChangeShapeType="1"/>
          </p:cNvSpPr>
          <p:nvPr/>
        </p:nvSpPr>
        <p:spPr bwMode="auto">
          <a:xfrm>
            <a:off x="3851275" y="3860800"/>
            <a:ext cx="504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Text Box 41"/>
          <p:cNvSpPr txBox="1">
            <a:spLocks noChangeArrowheads="1"/>
          </p:cNvSpPr>
          <p:nvPr/>
        </p:nvSpPr>
        <p:spPr bwMode="auto">
          <a:xfrm>
            <a:off x="5997575" y="357188"/>
            <a:ext cx="4318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у</a:t>
            </a:r>
          </a:p>
        </p:txBody>
      </p:sp>
      <p:sp>
        <p:nvSpPr>
          <p:cNvPr id="35847" name="Text Box 42"/>
          <p:cNvSpPr txBox="1">
            <a:spLocks noChangeArrowheads="1"/>
          </p:cNvSpPr>
          <p:nvPr/>
        </p:nvSpPr>
        <p:spPr bwMode="auto">
          <a:xfrm>
            <a:off x="8496300" y="3786188"/>
            <a:ext cx="5048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х</a:t>
            </a:r>
          </a:p>
        </p:txBody>
      </p:sp>
      <p:sp>
        <p:nvSpPr>
          <p:cNvPr id="35848" name="Text Box 42"/>
          <p:cNvSpPr txBox="1">
            <a:spLocks noChangeArrowheads="1"/>
          </p:cNvSpPr>
          <p:nvPr/>
        </p:nvSpPr>
        <p:spPr bwMode="auto">
          <a:xfrm>
            <a:off x="6011863" y="3860800"/>
            <a:ext cx="361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0</a:t>
            </a:r>
          </a:p>
        </p:txBody>
      </p:sp>
      <p:sp>
        <p:nvSpPr>
          <p:cNvPr id="35849" name="Text Box 44"/>
          <p:cNvSpPr txBox="1">
            <a:spLocks noChangeArrowheads="1"/>
          </p:cNvSpPr>
          <p:nvPr/>
        </p:nvSpPr>
        <p:spPr bwMode="auto">
          <a:xfrm>
            <a:off x="5072063" y="3860800"/>
            <a:ext cx="4318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-3</a:t>
            </a:r>
          </a:p>
        </p:txBody>
      </p:sp>
      <p:sp>
        <p:nvSpPr>
          <p:cNvPr id="15369" name="Text Box 45"/>
          <p:cNvSpPr txBox="1">
            <a:spLocks noChangeArrowheads="1"/>
          </p:cNvSpPr>
          <p:nvPr/>
        </p:nvSpPr>
        <p:spPr bwMode="auto">
          <a:xfrm>
            <a:off x="5715000" y="5457825"/>
            <a:ext cx="8572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-6</a:t>
            </a:r>
          </a:p>
        </p:txBody>
      </p:sp>
      <p:sp>
        <p:nvSpPr>
          <p:cNvPr id="35851" name="Line 46"/>
          <p:cNvSpPr>
            <a:spLocks noChangeShapeType="1"/>
          </p:cNvSpPr>
          <p:nvPr/>
        </p:nvSpPr>
        <p:spPr bwMode="auto">
          <a:xfrm>
            <a:off x="3857620" y="3286124"/>
            <a:ext cx="4968875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Text Box 48"/>
          <p:cNvSpPr txBox="1">
            <a:spLocks noChangeArrowheads="1"/>
          </p:cNvSpPr>
          <p:nvPr/>
        </p:nvSpPr>
        <p:spPr bwMode="auto">
          <a:xfrm>
            <a:off x="5997588" y="2143125"/>
            <a:ext cx="3603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5</a:t>
            </a:r>
          </a:p>
        </p:txBody>
      </p:sp>
      <p:sp>
        <p:nvSpPr>
          <p:cNvPr id="35853" name="Text Box 49"/>
          <p:cNvSpPr txBox="1">
            <a:spLocks noChangeArrowheads="1"/>
          </p:cNvSpPr>
          <p:nvPr/>
        </p:nvSpPr>
        <p:spPr bwMode="auto">
          <a:xfrm>
            <a:off x="6372225" y="908050"/>
            <a:ext cx="28733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/>
          </a:p>
        </p:txBody>
      </p:sp>
      <p:sp>
        <p:nvSpPr>
          <p:cNvPr id="15374" name="Text Box 50"/>
          <p:cNvSpPr txBox="1">
            <a:spLocks noChangeArrowheads="1"/>
          </p:cNvSpPr>
          <p:nvPr/>
        </p:nvSpPr>
        <p:spPr bwMode="auto">
          <a:xfrm>
            <a:off x="5857875" y="1028700"/>
            <a:ext cx="4873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10</a:t>
            </a:r>
          </a:p>
        </p:txBody>
      </p:sp>
      <p:sp>
        <p:nvSpPr>
          <p:cNvPr id="35855" name="Text Box 51"/>
          <p:cNvSpPr txBox="1">
            <a:spLocks noChangeArrowheads="1"/>
          </p:cNvSpPr>
          <p:nvPr/>
        </p:nvSpPr>
        <p:spPr bwMode="auto">
          <a:xfrm>
            <a:off x="6929438" y="3860800"/>
            <a:ext cx="50323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3</a:t>
            </a:r>
          </a:p>
        </p:txBody>
      </p:sp>
      <p:sp>
        <p:nvSpPr>
          <p:cNvPr id="35856" name="Text Box 52"/>
          <p:cNvSpPr txBox="1">
            <a:spLocks noChangeArrowheads="1"/>
          </p:cNvSpPr>
          <p:nvPr/>
        </p:nvSpPr>
        <p:spPr bwMode="auto">
          <a:xfrm>
            <a:off x="5857875" y="4508500"/>
            <a:ext cx="4318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-3</a:t>
            </a:r>
          </a:p>
        </p:txBody>
      </p:sp>
      <p:sp>
        <p:nvSpPr>
          <p:cNvPr id="4818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16287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48184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24209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2</a:t>
            </a:r>
          </a:p>
        </p:txBody>
      </p:sp>
      <p:sp>
        <p:nvSpPr>
          <p:cNvPr id="48185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213100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48186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40052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/>
              <a:t>4</a:t>
            </a:r>
            <a:endParaRPr lang="ru-RU" sz="2000" b="1"/>
          </a:p>
        </p:txBody>
      </p:sp>
      <p:sp>
        <p:nvSpPr>
          <p:cNvPr id="35870" name="Text Box 59"/>
          <p:cNvSpPr txBox="1">
            <a:spLocks noChangeArrowheads="1"/>
          </p:cNvSpPr>
          <p:nvPr/>
        </p:nvSpPr>
        <p:spPr bwMode="auto">
          <a:xfrm>
            <a:off x="1042988" y="1700213"/>
            <a:ext cx="14398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[-5;11]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35871" name="Text Box 60"/>
          <p:cNvSpPr txBox="1">
            <a:spLocks noChangeArrowheads="1"/>
          </p:cNvSpPr>
          <p:nvPr/>
        </p:nvSpPr>
        <p:spPr bwMode="auto">
          <a:xfrm>
            <a:off x="1258888" y="2428868"/>
            <a:ext cx="863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[-6;7]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35872" name="Text Box 61"/>
          <p:cNvSpPr txBox="1">
            <a:spLocks noChangeArrowheads="1"/>
          </p:cNvSpPr>
          <p:nvPr/>
        </p:nvSpPr>
        <p:spPr bwMode="auto">
          <a:xfrm>
            <a:off x="1116013" y="3284538"/>
            <a:ext cx="12239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[-7;9]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35873" name="Text Box 62"/>
          <p:cNvSpPr txBox="1">
            <a:spLocks noChangeArrowheads="1"/>
          </p:cNvSpPr>
          <p:nvPr/>
        </p:nvSpPr>
        <p:spPr bwMode="auto">
          <a:xfrm>
            <a:off x="900113" y="4076700"/>
            <a:ext cx="15843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[-2;6]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48191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282" y="5286388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</a:t>
            </a:r>
            <a:r>
              <a:rPr lang="en-US" sz="2000" b="1" dirty="0"/>
              <a:t>(3)</a:t>
            </a:r>
            <a:endParaRPr lang="ru-RU" sz="2000" b="1" dirty="0"/>
          </a:p>
        </p:txBody>
      </p:sp>
      <p:sp>
        <p:nvSpPr>
          <p:cNvPr id="48195" name="Text Box 67"/>
          <p:cNvSpPr txBox="1">
            <a:spLocks noChangeArrowheads="1"/>
          </p:cNvSpPr>
          <p:nvPr/>
        </p:nvSpPr>
        <p:spPr bwMode="auto">
          <a:xfrm>
            <a:off x="285750" y="6143644"/>
            <a:ext cx="24860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2000" dirty="0" smtClean="0">
                <a:latin typeface="+mn-lt"/>
                <a:cs typeface="Arial" charset="0"/>
              </a:rPr>
              <a:t>1).</a:t>
            </a:r>
            <a:r>
              <a:rPr lang="ru-RU" sz="2000" dirty="0" smtClean="0">
                <a:latin typeface="+mn-lt"/>
                <a:cs typeface="Arial" charset="0"/>
              </a:rPr>
              <a:t> -</a:t>
            </a:r>
            <a:r>
              <a:rPr lang="ru-RU" sz="2000" dirty="0">
                <a:latin typeface="+mn-lt"/>
                <a:cs typeface="Arial" charset="0"/>
              </a:rPr>
              <a:t>3 </a:t>
            </a:r>
            <a:r>
              <a:rPr lang="ru-RU" sz="2000" dirty="0" smtClean="0">
                <a:latin typeface="+mn-lt"/>
                <a:cs typeface="Arial" charset="0"/>
              </a:rPr>
              <a:t>≤  </a:t>
            </a:r>
            <a:r>
              <a:rPr lang="en-US" sz="2000" dirty="0">
                <a:latin typeface="+mn-lt"/>
                <a:cs typeface="Arial" charset="0"/>
              </a:rPr>
              <a:t>f(x</a:t>
            </a:r>
            <a:r>
              <a:rPr lang="en-US" sz="2000" dirty="0" smtClean="0">
                <a:latin typeface="+mn-lt"/>
                <a:cs typeface="Arial" charset="0"/>
              </a:rPr>
              <a:t>)</a:t>
            </a:r>
            <a:r>
              <a:rPr lang="ru-RU" sz="2000" dirty="0" smtClean="0">
                <a:latin typeface="+mn-lt"/>
                <a:cs typeface="Arial" charset="0"/>
              </a:rPr>
              <a:t> </a:t>
            </a:r>
            <a:r>
              <a:rPr lang="en-US" sz="2000" dirty="0" smtClean="0">
                <a:latin typeface="+mn-lt"/>
                <a:cs typeface="Arial" charset="0"/>
              </a:rPr>
              <a:t> </a:t>
            </a:r>
            <a:r>
              <a:rPr lang="ru-RU" sz="2000" dirty="0">
                <a:latin typeface="+mn-lt"/>
              </a:rPr>
              <a:t>≤</a:t>
            </a:r>
            <a:r>
              <a:rPr lang="en-US" sz="2000" dirty="0">
                <a:latin typeface="+mn-lt"/>
              </a:rPr>
              <a:t> 5</a:t>
            </a:r>
            <a:endParaRPr lang="ru-RU" sz="2000" dirty="0">
              <a:latin typeface="+mn-lt"/>
            </a:endParaRPr>
          </a:p>
        </p:txBody>
      </p:sp>
      <p:sp>
        <p:nvSpPr>
          <p:cNvPr id="48196" name="AutoShape 68"/>
          <p:cNvSpPr>
            <a:spLocks noChangeArrowheads="1"/>
          </p:cNvSpPr>
          <p:nvPr/>
        </p:nvSpPr>
        <p:spPr bwMode="auto">
          <a:xfrm>
            <a:off x="1619251" y="571480"/>
            <a:ext cx="1881179" cy="1223962"/>
          </a:xfrm>
          <a:prstGeom prst="wedgeEllipseCallout">
            <a:avLst>
              <a:gd name="adj1" fmla="val -69835"/>
              <a:gd name="adj2" fmla="val 36124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48197" name="AutoShape 69"/>
          <p:cNvSpPr>
            <a:spLocks noChangeArrowheads="1"/>
          </p:cNvSpPr>
          <p:nvPr/>
        </p:nvSpPr>
        <p:spPr bwMode="auto">
          <a:xfrm>
            <a:off x="1546226" y="1500174"/>
            <a:ext cx="1954204" cy="1223962"/>
          </a:xfrm>
          <a:prstGeom prst="wedgeEllipseCallout">
            <a:avLst>
              <a:gd name="adj1" fmla="val -68226"/>
              <a:gd name="adj2" fmla="val 37807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8198" name="AutoShape 70"/>
          <p:cNvSpPr>
            <a:spLocks noChangeArrowheads="1"/>
          </p:cNvSpPr>
          <p:nvPr/>
        </p:nvSpPr>
        <p:spPr bwMode="auto">
          <a:xfrm>
            <a:off x="1403350" y="2285992"/>
            <a:ext cx="1954204" cy="1223963"/>
          </a:xfrm>
          <a:prstGeom prst="wedgeEllipseCallout">
            <a:avLst>
              <a:gd name="adj1" fmla="val -66516"/>
              <a:gd name="adj2" fmla="val 29506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8199" name="AutoShape 71"/>
          <p:cNvSpPr>
            <a:spLocks noChangeArrowheads="1"/>
          </p:cNvSpPr>
          <p:nvPr/>
        </p:nvSpPr>
        <p:spPr bwMode="auto">
          <a:xfrm>
            <a:off x="1476375" y="2857496"/>
            <a:ext cx="2024055" cy="1223963"/>
          </a:xfrm>
          <a:prstGeom prst="wedgeEllipseCallout">
            <a:avLst>
              <a:gd name="adj1" fmla="val -65886"/>
              <a:gd name="adj2" fmla="val 38718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8200" name="Text Box 72"/>
          <p:cNvSpPr txBox="1">
            <a:spLocks noChangeArrowheads="1"/>
          </p:cNvSpPr>
          <p:nvPr/>
        </p:nvSpPr>
        <p:spPr bwMode="auto">
          <a:xfrm>
            <a:off x="2714612" y="6143644"/>
            <a:ext cx="207170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+mn-lt"/>
              </a:rPr>
              <a:t>2).</a:t>
            </a:r>
            <a:r>
              <a:rPr lang="ru-RU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-6 </a:t>
            </a:r>
            <a:r>
              <a:rPr lang="ru-RU" dirty="0" smtClean="0">
                <a:latin typeface="+mn-lt"/>
              </a:rPr>
              <a:t>≤  </a:t>
            </a:r>
            <a:r>
              <a:rPr lang="en-US" dirty="0">
                <a:latin typeface="+mn-lt"/>
              </a:rPr>
              <a:t>2f(x</a:t>
            </a:r>
            <a:r>
              <a:rPr lang="en-US" dirty="0" smtClean="0">
                <a:latin typeface="+mn-lt"/>
              </a:rPr>
              <a:t>)</a:t>
            </a:r>
            <a:r>
              <a:rPr lang="ru-RU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≤</a:t>
            </a:r>
            <a:r>
              <a:rPr lang="en-US" dirty="0">
                <a:latin typeface="+mn-lt"/>
              </a:rPr>
              <a:t> 10</a:t>
            </a:r>
            <a:endParaRPr lang="ru-RU" dirty="0">
              <a:latin typeface="+mn-lt"/>
            </a:endParaRPr>
          </a:p>
        </p:txBody>
      </p:sp>
      <p:sp>
        <p:nvSpPr>
          <p:cNvPr id="48201" name="Line 73"/>
          <p:cNvSpPr>
            <a:spLocks noChangeShapeType="1"/>
          </p:cNvSpPr>
          <p:nvPr/>
        </p:nvSpPr>
        <p:spPr bwMode="auto">
          <a:xfrm>
            <a:off x="6286512" y="2482850"/>
            <a:ext cx="0" cy="21605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202" name="Text Box 74"/>
          <p:cNvSpPr txBox="1">
            <a:spLocks noChangeArrowheads="1"/>
          </p:cNvSpPr>
          <p:nvPr/>
        </p:nvSpPr>
        <p:spPr bwMode="auto">
          <a:xfrm>
            <a:off x="5214938" y="6143644"/>
            <a:ext cx="253523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+mn-lt"/>
              </a:rPr>
              <a:t>3). </a:t>
            </a:r>
            <a:r>
              <a:rPr lang="en-US" dirty="0">
                <a:latin typeface="+mn-lt"/>
              </a:rPr>
              <a:t>-5 </a:t>
            </a:r>
            <a:r>
              <a:rPr lang="ru-RU" dirty="0" smtClean="0">
                <a:latin typeface="+mn-lt"/>
              </a:rPr>
              <a:t>≤  </a:t>
            </a:r>
            <a:r>
              <a:rPr lang="en-US" dirty="0" smtClean="0">
                <a:latin typeface="+mn-lt"/>
              </a:rPr>
              <a:t>2f(x</a:t>
            </a:r>
            <a:r>
              <a:rPr lang="en-US" dirty="0">
                <a:latin typeface="+mn-lt"/>
              </a:rPr>
              <a:t>) + </a:t>
            </a:r>
            <a:r>
              <a:rPr lang="en-US" dirty="0" smtClean="0">
                <a:latin typeface="+mn-lt"/>
              </a:rPr>
              <a:t>1</a:t>
            </a:r>
            <a:r>
              <a:rPr lang="ru-RU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≤</a:t>
            </a:r>
            <a:r>
              <a:rPr lang="en-US" dirty="0">
                <a:latin typeface="+mn-lt"/>
              </a:rPr>
              <a:t> 11</a:t>
            </a:r>
            <a:endParaRPr lang="ru-RU" dirty="0">
              <a:latin typeface="+mn-lt"/>
            </a:endParaRPr>
          </a:p>
        </p:txBody>
      </p:sp>
      <p:sp>
        <p:nvSpPr>
          <p:cNvPr id="35886" name="AutoShape 7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5887" name="Freeform 53"/>
          <p:cNvSpPr>
            <a:spLocks/>
          </p:cNvSpPr>
          <p:nvPr/>
        </p:nvSpPr>
        <p:spPr bwMode="auto">
          <a:xfrm>
            <a:off x="5357813" y="2500313"/>
            <a:ext cx="1878012" cy="2143125"/>
          </a:xfrm>
          <a:custGeom>
            <a:avLst/>
            <a:gdLst>
              <a:gd name="T0" fmla="*/ 0 w 1134"/>
              <a:gd name="T1" fmla="*/ 2147483647 h 1361"/>
              <a:gd name="T2" fmla="*/ 940726692 w 1134"/>
              <a:gd name="T3" fmla="*/ 1304270213 h 1361"/>
              <a:gd name="T4" fmla="*/ 2147483647 w 1134"/>
              <a:gd name="T5" fmla="*/ 1656374423 h 1361"/>
              <a:gd name="T6" fmla="*/ 2147483647 w 1134"/>
              <a:gd name="T7" fmla="*/ 0 h 1361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1361"/>
              <a:gd name="T14" fmla="*/ 1134 w 1134"/>
              <a:gd name="T15" fmla="*/ 1361 h 13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1361">
                <a:moveTo>
                  <a:pt x="0" y="1361"/>
                </a:moveTo>
                <a:cubicBezTo>
                  <a:pt x="57" y="1222"/>
                  <a:pt x="212" y="641"/>
                  <a:pt x="343" y="526"/>
                </a:cubicBezTo>
                <a:cubicBezTo>
                  <a:pt x="474" y="411"/>
                  <a:pt x="657" y="750"/>
                  <a:pt x="783" y="668"/>
                </a:cubicBezTo>
                <a:cubicBezTo>
                  <a:pt x="909" y="586"/>
                  <a:pt x="1054" y="142"/>
                  <a:pt x="113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" name="Freeform 75"/>
          <p:cNvSpPr>
            <a:spLocks/>
          </p:cNvSpPr>
          <p:nvPr/>
        </p:nvSpPr>
        <p:spPr bwMode="auto">
          <a:xfrm>
            <a:off x="5429250" y="1071563"/>
            <a:ext cx="1785938" cy="4429125"/>
          </a:xfrm>
          <a:custGeom>
            <a:avLst/>
            <a:gdLst>
              <a:gd name="T0" fmla="*/ 0 w 1134"/>
              <a:gd name="T1" fmla="*/ 2147483647 h 2857"/>
              <a:gd name="T2" fmla="*/ 786264575 w 1134"/>
              <a:gd name="T3" fmla="*/ 2147483647 h 2857"/>
              <a:gd name="T4" fmla="*/ 1952019157 w 1134"/>
              <a:gd name="T5" fmla="*/ 2147483647 h 2857"/>
              <a:gd name="T6" fmla="*/ 2147483647 w 1134"/>
              <a:gd name="T7" fmla="*/ 0 h 2857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2857"/>
              <a:gd name="T14" fmla="*/ 1134 w 1134"/>
              <a:gd name="T15" fmla="*/ 2857 h 28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2857">
                <a:moveTo>
                  <a:pt x="0" y="2857"/>
                </a:moveTo>
                <a:cubicBezTo>
                  <a:pt x="0" y="2857"/>
                  <a:pt x="151" y="1358"/>
                  <a:pt x="317" y="1119"/>
                </a:cubicBezTo>
                <a:cubicBezTo>
                  <a:pt x="483" y="880"/>
                  <a:pt x="651" y="1590"/>
                  <a:pt x="787" y="1404"/>
                </a:cubicBezTo>
                <a:cubicBezTo>
                  <a:pt x="913" y="1223"/>
                  <a:pt x="1054" y="297"/>
                  <a:pt x="1134" y="0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ysDash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Text Box 50"/>
          <p:cNvSpPr txBox="1">
            <a:spLocks noChangeArrowheads="1"/>
          </p:cNvSpPr>
          <p:nvPr/>
        </p:nvSpPr>
        <p:spPr bwMode="auto">
          <a:xfrm>
            <a:off x="5857875" y="714375"/>
            <a:ext cx="5000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11</a:t>
            </a:r>
          </a:p>
        </p:txBody>
      </p:sp>
      <p:sp>
        <p:nvSpPr>
          <p:cNvPr id="77" name="Text Box 45"/>
          <p:cNvSpPr txBox="1">
            <a:spLocks noChangeArrowheads="1"/>
          </p:cNvSpPr>
          <p:nvPr/>
        </p:nvSpPr>
        <p:spPr bwMode="auto">
          <a:xfrm>
            <a:off x="5857875" y="5172075"/>
            <a:ext cx="5715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-5</a:t>
            </a:r>
          </a:p>
        </p:txBody>
      </p:sp>
      <p:sp>
        <p:nvSpPr>
          <p:cNvPr id="35893" name="Line 22"/>
          <p:cNvSpPr>
            <a:spLocks noChangeShapeType="1"/>
          </p:cNvSpPr>
          <p:nvPr/>
        </p:nvSpPr>
        <p:spPr bwMode="auto">
          <a:xfrm rot="10800000">
            <a:off x="5429250" y="37861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94" name="Line 22"/>
          <p:cNvSpPr>
            <a:spLocks noChangeShapeType="1"/>
          </p:cNvSpPr>
          <p:nvPr/>
        </p:nvSpPr>
        <p:spPr bwMode="auto">
          <a:xfrm>
            <a:off x="7250644" y="3821063"/>
            <a:ext cx="0" cy="10800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203" name="Freeform 75"/>
          <p:cNvSpPr>
            <a:spLocks/>
          </p:cNvSpPr>
          <p:nvPr/>
        </p:nvSpPr>
        <p:spPr bwMode="auto">
          <a:xfrm>
            <a:off x="5429250" y="1071577"/>
            <a:ext cx="1785938" cy="4429125"/>
          </a:xfrm>
          <a:custGeom>
            <a:avLst/>
            <a:gdLst>
              <a:gd name="T0" fmla="*/ 0 w 1134"/>
              <a:gd name="T1" fmla="*/ 2147483647 h 2857"/>
              <a:gd name="T2" fmla="*/ 786264575 w 1134"/>
              <a:gd name="T3" fmla="*/ 2147483647 h 2857"/>
              <a:gd name="T4" fmla="*/ 1952019157 w 1134"/>
              <a:gd name="T5" fmla="*/ 2147483647 h 2857"/>
              <a:gd name="T6" fmla="*/ 2147483647 w 1134"/>
              <a:gd name="T7" fmla="*/ 0 h 2857"/>
              <a:gd name="T8" fmla="*/ 0 60000 65536"/>
              <a:gd name="T9" fmla="*/ 0 60000 65536"/>
              <a:gd name="T10" fmla="*/ 0 60000 65536"/>
              <a:gd name="T11" fmla="*/ 0 60000 65536"/>
              <a:gd name="T12" fmla="*/ 0 w 1134"/>
              <a:gd name="T13" fmla="*/ 0 h 2857"/>
              <a:gd name="T14" fmla="*/ 1134 w 1134"/>
              <a:gd name="T15" fmla="*/ 2857 h 28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34" h="2857">
                <a:moveTo>
                  <a:pt x="0" y="2857"/>
                </a:moveTo>
                <a:cubicBezTo>
                  <a:pt x="0" y="2857"/>
                  <a:pt x="151" y="1358"/>
                  <a:pt x="317" y="1119"/>
                </a:cubicBezTo>
                <a:cubicBezTo>
                  <a:pt x="483" y="880"/>
                  <a:pt x="651" y="1590"/>
                  <a:pt x="787" y="1404"/>
                </a:cubicBezTo>
                <a:cubicBezTo>
                  <a:pt x="913" y="1223"/>
                  <a:pt x="1054" y="297"/>
                  <a:pt x="1134" y="0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olid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 rot="5400000">
            <a:off x="6303975" y="1017571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" name="Line 22"/>
          <p:cNvSpPr>
            <a:spLocks noChangeShapeType="1"/>
          </p:cNvSpPr>
          <p:nvPr/>
        </p:nvSpPr>
        <p:spPr bwMode="auto">
          <a:xfrm rot="5400000">
            <a:off x="6303975" y="731819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" name="Line 22"/>
          <p:cNvSpPr>
            <a:spLocks noChangeShapeType="1"/>
          </p:cNvSpPr>
          <p:nvPr/>
        </p:nvSpPr>
        <p:spPr bwMode="auto">
          <a:xfrm rot="16200000">
            <a:off x="6303975" y="5482727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" name="Line 73"/>
          <p:cNvSpPr>
            <a:spLocks noChangeShapeType="1"/>
          </p:cNvSpPr>
          <p:nvPr/>
        </p:nvSpPr>
        <p:spPr bwMode="auto">
          <a:xfrm>
            <a:off x="6286512" y="1108075"/>
            <a:ext cx="0" cy="4392613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" name="Line 73"/>
          <p:cNvSpPr>
            <a:spLocks noChangeShapeType="1"/>
          </p:cNvSpPr>
          <p:nvPr/>
        </p:nvSpPr>
        <p:spPr bwMode="auto">
          <a:xfrm>
            <a:off x="6286512" y="822325"/>
            <a:ext cx="0" cy="43926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8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8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8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8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8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48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4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8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8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4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4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419 " pathEditMode="relative" ptsTypes="AA">
                                      <p:cBhvr>
                                        <p:cTn id="105" dur="1000" fill="hold"/>
                                        <p:tgtEl>
                                          <p:spTgt spid="48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91"/>
                  </p:tgtEl>
                </p:cond>
              </p:nextCondLst>
            </p:seq>
          </p:childTnLst>
        </p:cTn>
      </p:par>
    </p:tnLst>
    <p:bldLst>
      <p:bldP spid="15374" grpId="0"/>
      <p:bldP spid="48191" grpId="0" animBg="1"/>
      <p:bldP spid="48195" grpId="0"/>
      <p:bldP spid="48200" grpId="0"/>
      <p:bldP spid="48201" grpId="0" animBg="1"/>
      <p:bldP spid="48202" grpId="0"/>
      <p:bldP spid="73" grpId="0" animBg="1"/>
      <p:bldP spid="76" grpId="0"/>
      <p:bldP spid="77" grpId="0"/>
      <p:bldP spid="80" grpId="0" animBg="1"/>
      <p:bldP spid="81" grpId="0" animBg="1"/>
      <p:bldP spid="82" grpId="0" animBg="1"/>
      <p:bldP spid="74" grpId="0" animBg="1"/>
      <p:bldP spid="74" grpId="1" animBg="1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5" name="Группа 77"/>
          <p:cNvGrpSpPr>
            <a:grpSpLocks/>
          </p:cNvGrpSpPr>
          <p:nvPr/>
        </p:nvGrpSpPr>
        <p:grpSpPr bwMode="auto">
          <a:xfrm>
            <a:off x="4214813" y="1000125"/>
            <a:ext cx="4087812" cy="3671888"/>
            <a:chOff x="3771435" y="1500174"/>
            <a:chExt cx="3729523" cy="3671438"/>
          </a:xfrm>
        </p:grpSpPr>
        <p:grpSp>
          <p:nvGrpSpPr>
            <p:cNvPr id="36916" name="Группа 57"/>
            <p:cNvGrpSpPr>
              <a:grpSpLocks noChangeAspect="1"/>
            </p:cNvGrpSpPr>
            <p:nvPr/>
          </p:nvGrpSpPr>
          <p:grpSpPr bwMode="auto">
            <a:xfrm>
              <a:off x="3771435" y="1571612"/>
              <a:ext cx="3664352" cy="3600000"/>
              <a:chOff x="1348000" y="3092451"/>
              <a:chExt cx="2308544" cy="2286000"/>
            </a:xfrm>
          </p:grpSpPr>
          <p:grpSp>
            <p:nvGrpSpPr>
              <p:cNvPr id="36919" name="Группа 55"/>
              <p:cNvGrpSpPr>
                <a:grpSpLocks/>
              </p:cNvGrpSpPr>
              <p:nvPr/>
            </p:nvGrpSpPr>
            <p:grpSpPr bwMode="auto">
              <a:xfrm>
                <a:off x="1357291" y="3092451"/>
                <a:ext cx="2299253" cy="2286000"/>
                <a:chOff x="1357260" y="3092451"/>
                <a:chExt cx="3894399" cy="2286000"/>
              </a:xfrm>
            </p:grpSpPr>
            <p:sp>
              <p:nvSpPr>
                <p:cNvPr id="3693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8" name="Line 25"/>
                <p:cNvSpPr>
                  <a:spLocks noChangeShapeType="1"/>
                </p:cNvSpPr>
                <p:nvPr/>
              </p:nvSpPr>
              <p:spPr bwMode="auto">
                <a:xfrm>
                  <a:off x="1362283" y="3244851"/>
                  <a:ext cx="3889376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5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5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52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0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36921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2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3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4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5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6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7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8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29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0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1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2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3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4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5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36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36917" name="Line 6"/>
            <p:cNvSpPr>
              <a:spLocks noChangeShapeType="1"/>
            </p:cNvSpPr>
            <p:nvPr/>
          </p:nvSpPr>
          <p:spPr bwMode="auto">
            <a:xfrm>
              <a:off x="3792958" y="3500438"/>
              <a:ext cx="3708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918" name="Line 25"/>
            <p:cNvSpPr>
              <a:spLocks noChangeShapeType="1"/>
            </p:cNvSpPr>
            <p:nvPr/>
          </p:nvSpPr>
          <p:spPr bwMode="auto">
            <a:xfrm flipV="1">
              <a:off x="5480641" y="1500174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123" name="Прямая соединительная линия 122"/>
          <p:cNvCxnSpPr/>
          <p:nvPr/>
        </p:nvCxnSpPr>
        <p:spPr>
          <a:xfrm rot="16200000">
            <a:off x="5070475" y="3216275"/>
            <a:ext cx="431800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16200000">
            <a:off x="4284663" y="3216275"/>
            <a:ext cx="431800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16200000">
            <a:off x="6550025" y="3594100"/>
            <a:ext cx="1187450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rot="16200000">
            <a:off x="7335838" y="3594100"/>
            <a:ext cx="1187450" cy="0"/>
          </a:xfrm>
          <a:prstGeom prst="line">
            <a:avLst/>
          </a:prstGeom>
          <a:ln w="28575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14313" y="142875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 16.  </a:t>
            </a:r>
            <a:r>
              <a:rPr lang="ru-RU" sz="2000" dirty="0">
                <a:latin typeface="+mn-lt"/>
              </a:rPr>
              <a:t>График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f(x</a:t>
            </a:r>
            <a:r>
              <a:rPr lang="en-US" sz="2000" i="1" dirty="0">
                <a:latin typeface="+mn-lt"/>
              </a:rPr>
              <a:t>)</a:t>
            </a: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изображен на рисунке. Найдите область определения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f(x-3</a:t>
            </a:r>
            <a:r>
              <a:rPr lang="en-US" sz="2000" i="1" dirty="0">
                <a:latin typeface="+mn-lt"/>
              </a:rPr>
              <a:t>)</a:t>
            </a:r>
            <a:r>
              <a:rPr lang="ru-RU" sz="2000" dirty="0">
                <a:latin typeface="+mn-lt"/>
              </a:rPr>
              <a:t>.</a:t>
            </a:r>
          </a:p>
        </p:txBody>
      </p:sp>
      <p:sp>
        <p:nvSpPr>
          <p:cNvPr id="36871" name="TextBox 47"/>
          <p:cNvSpPr txBox="1">
            <a:spLocks noChangeArrowheads="1"/>
          </p:cNvSpPr>
          <p:nvPr/>
        </p:nvSpPr>
        <p:spPr bwMode="auto">
          <a:xfrm>
            <a:off x="8143875" y="292893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36872" name="Text Box 44"/>
          <p:cNvSpPr txBox="1">
            <a:spLocks noChangeArrowheads="1"/>
          </p:cNvSpPr>
          <p:nvPr/>
        </p:nvSpPr>
        <p:spPr bwMode="auto">
          <a:xfrm>
            <a:off x="5786438" y="857250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36873" name="Text Box 42"/>
          <p:cNvSpPr txBox="1">
            <a:spLocks noChangeArrowheads="1"/>
          </p:cNvSpPr>
          <p:nvPr/>
        </p:nvSpPr>
        <p:spPr bwMode="auto">
          <a:xfrm>
            <a:off x="5786438" y="2928938"/>
            <a:ext cx="361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36874" name="Text Box 45"/>
          <p:cNvSpPr txBox="1">
            <a:spLocks noChangeArrowheads="1"/>
          </p:cNvSpPr>
          <p:nvPr/>
        </p:nvSpPr>
        <p:spPr bwMode="auto">
          <a:xfrm>
            <a:off x="5643563" y="41433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36875" name="TextBox 102"/>
          <p:cNvSpPr txBox="1">
            <a:spLocks noChangeArrowheads="1"/>
          </p:cNvSpPr>
          <p:nvPr/>
        </p:nvSpPr>
        <p:spPr bwMode="auto">
          <a:xfrm>
            <a:off x="4143375" y="29289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-6</a:t>
            </a:r>
          </a:p>
        </p:txBody>
      </p:sp>
      <p:sp>
        <p:nvSpPr>
          <p:cNvPr id="16395" name="TextBox 101"/>
          <p:cNvSpPr txBox="1">
            <a:spLocks noChangeArrowheads="1"/>
          </p:cNvSpPr>
          <p:nvPr/>
        </p:nvSpPr>
        <p:spPr bwMode="auto">
          <a:xfrm>
            <a:off x="4929188" y="29289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-3</a:t>
            </a:r>
          </a:p>
        </p:txBody>
      </p:sp>
      <p:sp>
        <p:nvSpPr>
          <p:cNvPr id="36877" name="TextBox 96"/>
          <p:cNvSpPr txBox="1">
            <a:spLocks noChangeArrowheads="1"/>
          </p:cNvSpPr>
          <p:nvPr/>
        </p:nvSpPr>
        <p:spPr bwMode="auto">
          <a:xfrm>
            <a:off x="6858000" y="29289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36878" name="TextBox 199"/>
          <p:cNvSpPr txBox="1">
            <a:spLocks noChangeArrowheads="1"/>
          </p:cNvSpPr>
          <p:nvPr/>
        </p:nvSpPr>
        <p:spPr bwMode="auto">
          <a:xfrm>
            <a:off x="5786438" y="1773238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</a:t>
            </a:r>
          </a:p>
        </p:txBody>
      </p:sp>
      <p:sp>
        <p:nvSpPr>
          <p:cNvPr id="16398" name="TextBox 47"/>
          <p:cNvSpPr txBox="1">
            <a:spLocks noChangeArrowheads="1"/>
          </p:cNvSpPr>
          <p:nvPr/>
        </p:nvSpPr>
        <p:spPr bwMode="auto">
          <a:xfrm>
            <a:off x="7929563" y="292893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7</a:t>
            </a:r>
          </a:p>
        </p:txBody>
      </p:sp>
      <p:sp>
        <p:nvSpPr>
          <p:cNvPr id="69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1285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70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23574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71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3429000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72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0063" y="442912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36892" name="TextBox 72"/>
          <p:cNvSpPr txBox="1">
            <a:spLocks noChangeArrowheads="1"/>
          </p:cNvSpPr>
          <p:nvPr/>
        </p:nvSpPr>
        <p:spPr bwMode="auto">
          <a:xfrm>
            <a:off x="1357313" y="1357313"/>
            <a:ext cx="1500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</a:t>
            </a:r>
            <a:r>
              <a:rPr lang="ru-RU" sz="2000" dirty="0"/>
              <a:t>8;1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36893" name="TextBox 73"/>
          <p:cNvSpPr txBox="1">
            <a:spLocks noChangeArrowheads="1"/>
          </p:cNvSpPr>
          <p:nvPr/>
        </p:nvSpPr>
        <p:spPr bwMode="auto">
          <a:xfrm>
            <a:off x="1357313" y="2428875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</a:t>
            </a:r>
            <a:r>
              <a:rPr lang="ru-RU" sz="2000" dirty="0"/>
              <a:t>2;7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36894" name="TextBox 74"/>
          <p:cNvSpPr txBox="1">
            <a:spLocks noChangeArrowheads="1"/>
          </p:cNvSpPr>
          <p:nvPr/>
        </p:nvSpPr>
        <p:spPr bwMode="auto">
          <a:xfrm>
            <a:off x="1357313" y="3500438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</a:t>
            </a:r>
            <a:r>
              <a:rPr lang="ru-RU" sz="2000" dirty="0"/>
              <a:t>-9;1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36895" name="TextBox 75"/>
          <p:cNvSpPr txBox="1">
            <a:spLocks noChangeArrowheads="1"/>
          </p:cNvSpPr>
          <p:nvPr/>
        </p:nvSpPr>
        <p:spPr bwMode="auto">
          <a:xfrm>
            <a:off x="1428750" y="44291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</a:t>
            </a:r>
            <a:r>
              <a:rPr lang="ru-RU" sz="2000" dirty="0"/>
              <a:t>-3;</a:t>
            </a:r>
            <a:r>
              <a:rPr lang="en-US" sz="2000" dirty="0"/>
              <a:t>7]</a:t>
            </a:r>
            <a:endParaRPr lang="ru-RU" sz="2000" dirty="0"/>
          </a:p>
        </p:txBody>
      </p:sp>
      <p:sp>
        <p:nvSpPr>
          <p:cNvPr id="81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2844" y="5210191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(3)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2500313" y="4857750"/>
            <a:ext cx="6500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+mn-lt"/>
              </a:rPr>
              <a:t>1. Область определения функции у</a:t>
            </a:r>
            <a:r>
              <a:rPr lang="en-US" sz="2000" dirty="0">
                <a:latin typeface="+mn-lt"/>
              </a:rPr>
              <a:t> = f(x)</a:t>
            </a:r>
            <a:r>
              <a:rPr lang="ru-RU" sz="2000" dirty="0">
                <a:latin typeface="+mn-lt"/>
              </a:rPr>
              <a:t>:</a:t>
            </a: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[-6</a:t>
            </a:r>
            <a:r>
              <a:rPr lang="ru-RU" sz="2000" dirty="0">
                <a:latin typeface="+mn-lt"/>
              </a:rPr>
              <a:t>;</a:t>
            </a:r>
            <a:r>
              <a:rPr lang="en-US" sz="2000" dirty="0">
                <a:latin typeface="+mn-lt"/>
              </a:rPr>
              <a:t>4]</a:t>
            </a:r>
            <a:endParaRPr lang="ru-RU" sz="2000" dirty="0">
              <a:latin typeface="+mn-lt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2428875" y="5214938"/>
            <a:ext cx="6572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2. График функции </a:t>
            </a:r>
            <a:r>
              <a:rPr lang="uk-UA" sz="2000" dirty="0">
                <a:latin typeface="+mn-lt"/>
              </a:rPr>
              <a:t>у</a:t>
            </a:r>
            <a:r>
              <a:rPr lang="en-US" sz="2000" dirty="0">
                <a:latin typeface="+mn-lt"/>
              </a:rPr>
              <a:t> </a:t>
            </a:r>
            <a:r>
              <a:rPr lang="uk-UA" sz="2000" dirty="0">
                <a:latin typeface="+mn-lt"/>
              </a:rPr>
              <a:t>=</a:t>
            </a:r>
            <a:r>
              <a:rPr lang="en-US" sz="2000" dirty="0">
                <a:latin typeface="+mn-lt"/>
              </a:rPr>
              <a:t> f(x</a:t>
            </a:r>
            <a:r>
              <a:rPr lang="ru-RU" sz="2000" dirty="0">
                <a:latin typeface="+mn-lt"/>
              </a:rPr>
              <a:t> - </a:t>
            </a:r>
            <a:r>
              <a:rPr lang="en-US" sz="2000" dirty="0">
                <a:latin typeface="+mn-lt"/>
              </a:rPr>
              <a:t>3) </a:t>
            </a:r>
            <a:r>
              <a:rPr lang="ru-RU" sz="2000" dirty="0">
                <a:latin typeface="+mn-lt"/>
              </a:rPr>
              <a:t>получается из графика </a:t>
            </a:r>
          </a:p>
          <a:p>
            <a:pPr marL="342900" indent="-342900">
              <a:defRPr/>
            </a:pPr>
            <a:r>
              <a:rPr lang="ru-RU" sz="2000" dirty="0">
                <a:latin typeface="+mn-lt"/>
              </a:rPr>
              <a:t>функции </a:t>
            </a:r>
            <a:r>
              <a:rPr lang="en-US" sz="2000" dirty="0" smtClean="0">
                <a:latin typeface="+mn-lt"/>
              </a:rPr>
              <a:t>y</a:t>
            </a:r>
            <a:r>
              <a:rPr lang="ru-RU" sz="2000" dirty="0" smtClean="0">
                <a:latin typeface="+mn-lt"/>
              </a:rPr>
              <a:t> = </a:t>
            </a:r>
            <a:r>
              <a:rPr lang="en-US" sz="2000" dirty="0" smtClean="0">
                <a:latin typeface="+mn-lt"/>
              </a:rPr>
              <a:t>f(x</a:t>
            </a:r>
            <a:r>
              <a:rPr lang="en-US" sz="2000" dirty="0">
                <a:latin typeface="+mn-lt"/>
              </a:rPr>
              <a:t>) </a:t>
            </a:r>
            <a:r>
              <a:rPr lang="ru-RU" sz="2000" dirty="0">
                <a:latin typeface="+mn-lt"/>
              </a:rPr>
              <a:t>путем переноса на 3 единицы вправо</a:t>
            </a:r>
          </a:p>
        </p:txBody>
      </p:sp>
      <p:sp>
        <p:nvSpPr>
          <p:cNvPr id="36901" name="Freeform 65"/>
          <p:cNvSpPr>
            <a:spLocks/>
          </p:cNvSpPr>
          <p:nvPr/>
        </p:nvSpPr>
        <p:spPr bwMode="auto">
          <a:xfrm>
            <a:off x="4500563" y="1928813"/>
            <a:ext cx="2643187" cy="2286000"/>
          </a:xfrm>
          <a:custGeom>
            <a:avLst/>
            <a:gdLst>
              <a:gd name="T0" fmla="*/ 0 w 1043"/>
              <a:gd name="T1" fmla="*/ 2147483647 h 948"/>
              <a:gd name="T2" fmla="*/ 1072522991 w 1043"/>
              <a:gd name="T3" fmla="*/ 284927717 h 948"/>
              <a:gd name="T4" fmla="*/ 2147483647 w 1043"/>
              <a:gd name="T5" fmla="*/ 1942162071 h 948"/>
              <a:gd name="T6" fmla="*/ 2147483647 w 1043"/>
              <a:gd name="T7" fmla="*/ 1267637916 h 948"/>
              <a:gd name="T8" fmla="*/ 2147483647 w 1043"/>
              <a:gd name="T9" fmla="*/ 2147483647 h 9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3"/>
              <a:gd name="T16" fmla="*/ 0 h 948"/>
              <a:gd name="T17" fmla="*/ 1043 w 1043"/>
              <a:gd name="T18" fmla="*/ 948 h 9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3" h="948">
                <a:moveTo>
                  <a:pt x="0" y="630"/>
                </a:moveTo>
                <a:cubicBezTo>
                  <a:pt x="28" y="533"/>
                  <a:pt x="109" y="98"/>
                  <a:pt x="167" y="49"/>
                </a:cubicBezTo>
                <a:cubicBezTo>
                  <a:pt x="225" y="0"/>
                  <a:pt x="290" y="308"/>
                  <a:pt x="348" y="334"/>
                </a:cubicBezTo>
                <a:cubicBezTo>
                  <a:pt x="406" y="360"/>
                  <a:pt x="446" y="121"/>
                  <a:pt x="601" y="218"/>
                </a:cubicBezTo>
                <a:cubicBezTo>
                  <a:pt x="756" y="315"/>
                  <a:pt x="951" y="796"/>
                  <a:pt x="1043" y="948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dash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902" name="AutoShape 6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308725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cxnSp>
        <p:nvCxnSpPr>
          <p:cNvPr id="128" name="Прямая со стрелкой 127"/>
          <p:cNvCxnSpPr>
            <a:cxnSpLocks noChangeShapeType="1"/>
          </p:cNvCxnSpPr>
          <p:nvPr/>
        </p:nvCxnSpPr>
        <p:spPr bwMode="auto">
          <a:xfrm>
            <a:off x="4500563" y="3465513"/>
            <a:ext cx="792162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sp>
        <p:nvSpPr>
          <p:cNvPr id="119" name="Freeform 65"/>
          <p:cNvSpPr>
            <a:spLocks/>
          </p:cNvSpPr>
          <p:nvPr/>
        </p:nvSpPr>
        <p:spPr bwMode="auto">
          <a:xfrm>
            <a:off x="4500562" y="1928813"/>
            <a:ext cx="2643188" cy="2286000"/>
          </a:xfrm>
          <a:custGeom>
            <a:avLst/>
            <a:gdLst>
              <a:gd name="T0" fmla="*/ 0 w 1043"/>
              <a:gd name="T1" fmla="*/ 2147483647 h 948"/>
              <a:gd name="T2" fmla="*/ 1072523396 w 1043"/>
              <a:gd name="T3" fmla="*/ 284927717 h 948"/>
              <a:gd name="T4" fmla="*/ 2147483647 w 1043"/>
              <a:gd name="T5" fmla="*/ 1942162071 h 948"/>
              <a:gd name="T6" fmla="*/ 2147483647 w 1043"/>
              <a:gd name="T7" fmla="*/ 1267637916 h 948"/>
              <a:gd name="T8" fmla="*/ 2147483647 w 1043"/>
              <a:gd name="T9" fmla="*/ 2147483647 h 9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3"/>
              <a:gd name="T16" fmla="*/ 0 h 948"/>
              <a:gd name="T17" fmla="*/ 1043 w 1043"/>
              <a:gd name="T18" fmla="*/ 948 h 9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3" h="948">
                <a:moveTo>
                  <a:pt x="0" y="630"/>
                </a:moveTo>
                <a:cubicBezTo>
                  <a:pt x="28" y="533"/>
                  <a:pt x="109" y="98"/>
                  <a:pt x="167" y="49"/>
                </a:cubicBezTo>
                <a:cubicBezTo>
                  <a:pt x="225" y="0"/>
                  <a:pt x="290" y="308"/>
                  <a:pt x="348" y="334"/>
                </a:cubicBezTo>
                <a:cubicBezTo>
                  <a:pt x="406" y="360"/>
                  <a:pt x="446" y="121"/>
                  <a:pt x="601" y="218"/>
                </a:cubicBezTo>
                <a:cubicBezTo>
                  <a:pt x="756" y="315"/>
                  <a:pt x="951" y="796"/>
                  <a:pt x="1043" y="948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pPr algn="ctr"/>
            <a:r>
              <a:rPr lang="en-US"/>
              <a:t> </a:t>
            </a:r>
            <a:endParaRPr lang="ru-RU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2428875" y="5857875"/>
            <a:ext cx="6500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latin typeface="+mn-lt"/>
              </a:rPr>
              <a:t>3. Область определения функции у</a:t>
            </a:r>
            <a:r>
              <a:rPr lang="en-US" sz="2000" dirty="0">
                <a:latin typeface="+mn-lt"/>
              </a:rPr>
              <a:t> = f(x</a:t>
            </a:r>
            <a:r>
              <a:rPr lang="ru-RU" sz="2000" dirty="0">
                <a:latin typeface="+mn-lt"/>
              </a:rPr>
              <a:t> - </a:t>
            </a:r>
            <a:r>
              <a:rPr lang="ru-RU" sz="2000" dirty="0"/>
              <a:t>3</a:t>
            </a:r>
            <a:r>
              <a:rPr lang="en-US" sz="2000" dirty="0">
                <a:latin typeface="+mn-lt"/>
              </a:rPr>
              <a:t>)</a:t>
            </a:r>
            <a:r>
              <a:rPr lang="ru-RU" sz="2000" dirty="0">
                <a:latin typeface="+mn-lt"/>
              </a:rPr>
              <a:t>:</a:t>
            </a:r>
            <a:r>
              <a:rPr lang="en-US" sz="2000" dirty="0">
                <a:latin typeface="+mn-lt"/>
              </a:rPr>
              <a:t>  [-</a:t>
            </a:r>
            <a:r>
              <a:rPr lang="ru-RU" sz="2000" dirty="0">
                <a:latin typeface="+mn-lt"/>
              </a:rPr>
              <a:t>3;7</a:t>
            </a:r>
            <a:r>
              <a:rPr lang="en-US" sz="2000" dirty="0">
                <a:latin typeface="+mn-lt"/>
              </a:rPr>
              <a:t>]</a:t>
            </a:r>
            <a:endParaRPr lang="ru-RU" sz="2000" dirty="0">
              <a:latin typeface="+mn-lt"/>
            </a:endParaRPr>
          </a:p>
        </p:txBody>
      </p:sp>
      <p:sp>
        <p:nvSpPr>
          <p:cNvPr id="36906" name="Line 22"/>
          <p:cNvSpPr>
            <a:spLocks noChangeShapeType="1"/>
          </p:cNvSpPr>
          <p:nvPr/>
        </p:nvSpPr>
        <p:spPr bwMode="auto">
          <a:xfrm rot="10800000">
            <a:off x="7143750" y="29289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907" name="Line 22"/>
          <p:cNvSpPr>
            <a:spLocks noChangeShapeType="1"/>
          </p:cNvSpPr>
          <p:nvPr/>
        </p:nvSpPr>
        <p:spPr bwMode="auto">
          <a:xfrm rot="10800000">
            <a:off x="4500563" y="29289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908" name="Line 22"/>
          <p:cNvSpPr>
            <a:spLocks noChangeShapeType="1"/>
          </p:cNvSpPr>
          <p:nvPr/>
        </p:nvSpPr>
        <p:spPr bwMode="auto">
          <a:xfrm rot="5400000">
            <a:off x="6089650" y="19812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909" name="Line 22"/>
          <p:cNvSpPr>
            <a:spLocks noChangeShapeType="1"/>
          </p:cNvSpPr>
          <p:nvPr/>
        </p:nvSpPr>
        <p:spPr bwMode="auto">
          <a:xfrm rot="5400000">
            <a:off x="6089650" y="41608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4" name="Line 66"/>
          <p:cNvSpPr>
            <a:spLocks noChangeShapeType="1"/>
          </p:cNvSpPr>
          <p:nvPr/>
        </p:nvSpPr>
        <p:spPr bwMode="auto">
          <a:xfrm rot="-60000">
            <a:off x="4500563" y="2987675"/>
            <a:ext cx="2643187" cy="36513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0" name="Line 66"/>
          <p:cNvSpPr>
            <a:spLocks noChangeShapeType="1"/>
          </p:cNvSpPr>
          <p:nvPr/>
        </p:nvSpPr>
        <p:spPr bwMode="auto">
          <a:xfrm rot="10740000">
            <a:off x="5286375" y="2976563"/>
            <a:ext cx="2627313" cy="365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" name="AutoShape 61"/>
          <p:cNvSpPr>
            <a:spLocks noChangeArrowheads="1"/>
          </p:cNvSpPr>
          <p:nvPr/>
        </p:nvSpPr>
        <p:spPr bwMode="auto">
          <a:xfrm>
            <a:off x="1333490" y="141274"/>
            <a:ext cx="1881188" cy="1358900"/>
          </a:xfrm>
          <a:prstGeom prst="wedgeEllipseCallout">
            <a:avLst>
              <a:gd name="adj1" fmla="val -70470"/>
              <a:gd name="adj2" fmla="val 33030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8" name="AutoShape 61"/>
          <p:cNvSpPr>
            <a:spLocks noChangeArrowheads="1"/>
          </p:cNvSpPr>
          <p:nvPr/>
        </p:nvSpPr>
        <p:spPr bwMode="auto">
          <a:xfrm>
            <a:off x="1333491" y="1069968"/>
            <a:ext cx="1881187" cy="1358900"/>
          </a:xfrm>
          <a:prstGeom prst="wedgeEllipseCallout">
            <a:avLst>
              <a:gd name="adj1" fmla="val -71820"/>
              <a:gd name="adj2" fmla="val 40507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9" name="AutoShape 61"/>
          <p:cNvSpPr>
            <a:spLocks noChangeArrowheads="1"/>
          </p:cNvSpPr>
          <p:nvPr/>
        </p:nvSpPr>
        <p:spPr bwMode="auto">
          <a:xfrm>
            <a:off x="1333491" y="2070100"/>
            <a:ext cx="1881187" cy="1358900"/>
          </a:xfrm>
          <a:prstGeom prst="wedgeEllipseCallout">
            <a:avLst>
              <a:gd name="adj1" fmla="val -71145"/>
              <a:gd name="adj2" fmla="val 4331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80" name="AutoShape 58"/>
          <p:cNvSpPr>
            <a:spLocks noChangeArrowheads="1"/>
          </p:cNvSpPr>
          <p:nvPr/>
        </p:nvSpPr>
        <p:spPr bwMode="auto">
          <a:xfrm>
            <a:off x="1285876" y="3000372"/>
            <a:ext cx="1857364" cy="1223963"/>
          </a:xfrm>
          <a:prstGeom prst="wedgeEllipseCallout">
            <a:avLst>
              <a:gd name="adj1" fmla="val -61528"/>
              <a:gd name="adj2" fmla="val 70000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0.08663 -3.33333E-6 " pathEditMode="relative" ptsTypes="AA">
                                      <p:cBhvr>
                                        <p:cTn id="8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16395" grpId="0"/>
      <p:bldP spid="16398" grpId="0"/>
      <p:bldP spid="81" grpId="0" animBg="1"/>
      <p:bldP spid="82" grpId="0"/>
      <p:bldP spid="83" grpId="0"/>
      <p:bldP spid="119" grpId="0" animBg="1"/>
      <p:bldP spid="132" grpId="0"/>
      <p:bldP spid="84" grpId="0" animBg="1"/>
      <p:bldP spid="84" grpId="1" animBg="1"/>
      <p:bldP spid="1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3000364" y="2000240"/>
            <a:ext cx="35004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kern="10" dirty="0" smtClean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Часть </a:t>
            </a:r>
            <a:r>
              <a:rPr lang="en-US" sz="5400" b="1" kern="10" dirty="0" smtClean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I</a:t>
            </a:r>
            <a:r>
              <a:rPr lang="ru-RU" sz="5400" b="1" kern="10" dirty="0" smtClean="0">
                <a:ln w="254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 pitchFamily="18" charset="0"/>
                <a:cs typeface="Times New Roman"/>
              </a:rPr>
              <a:t>.</a:t>
            </a:r>
          </a:p>
        </p:txBody>
      </p:sp>
      <p:sp>
        <p:nvSpPr>
          <p:cNvPr id="12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52" y="6143644"/>
            <a:ext cx="431800" cy="360362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285984" y="3000372"/>
            <a:ext cx="5286412" cy="120032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Задания №1 – №11</a:t>
            </a:r>
          </a:p>
          <a:p>
            <a:pPr algn="ctr">
              <a:defRPr/>
            </a:pP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(базовый уровень)</a:t>
            </a:r>
            <a:endParaRPr lang="ru-RU" sz="3600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AutoShape 133"/>
          <p:cNvSpPr>
            <a:spLocks noChangeArrowheads="1"/>
          </p:cNvSpPr>
          <p:nvPr/>
        </p:nvSpPr>
        <p:spPr bwMode="auto">
          <a:xfrm>
            <a:off x="1357290" y="1643050"/>
            <a:ext cx="6715172" cy="2714644"/>
          </a:xfrm>
          <a:prstGeom prst="wedgeEllipseCallout">
            <a:avLst>
              <a:gd name="adj1" fmla="val 41815"/>
              <a:gd name="adj2" fmla="val 103250"/>
            </a:avLst>
          </a:prstGeom>
          <a:gradFill rotWithShape="1">
            <a:gsLst>
              <a:gs pos="0">
                <a:srgbClr val="00FFFF"/>
              </a:gs>
              <a:gs pos="50000">
                <a:srgbClr val="FFFFFF">
                  <a:alpha val="81000"/>
                </a:srgbClr>
              </a:gs>
              <a:gs pos="100000">
                <a:srgbClr val="00B9FA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20699999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B9FA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Это вы должны знать!</a:t>
            </a:r>
          </a:p>
          <a:p>
            <a:pPr algn="ctr">
              <a:defRPr/>
            </a:pP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13" grpId="0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1" name="Группа 72"/>
          <p:cNvGrpSpPr>
            <a:grpSpLocks/>
          </p:cNvGrpSpPr>
          <p:nvPr/>
        </p:nvGrpSpPr>
        <p:grpSpPr bwMode="auto">
          <a:xfrm>
            <a:off x="4429125" y="1214438"/>
            <a:ext cx="4233863" cy="3743325"/>
            <a:chOff x="4484398" y="1214422"/>
            <a:chExt cx="4234179" cy="3742876"/>
          </a:xfrm>
        </p:grpSpPr>
        <p:grpSp>
          <p:nvGrpSpPr>
            <p:cNvPr id="46120" name="Группа 57"/>
            <p:cNvGrpSpPr>
              <a:grpSpLocks noChangeAspect="1"/>
            </p:cNvGrpSpPr>
            <p:nvPr/>
          </p:nvGrpSpPr>
          <p:grpSpPr bwMode="auto">
            <a:xfrm>
              <a:off x="4484398" y="1357298"/>
              <a:ext cx="4011563" cy="3600000"/>
              <a:chOff x="1348000" y="3092451"/>
              <a:chExt cx="2305595" cy="2286000"/>
            </a:xfrm>
          </p:grpSpPr>
          <p:grpSp>
            <p:nvGrpSpPr>
              <p:cNvPr id="46126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4614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59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6127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46128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29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0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1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2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3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4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5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6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7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8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39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0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1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2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43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6121" name="Line 6"/>
            <p:cNvSpPr>
              <a:spLocks noChangeShapeType="1"/>
            </p:cNvSpPr>
            <p:nvPr/>
          </p:nvSpPr>
          <p:spPr bwMode="auto">
            <a:xfrm>
              <a:off x="4507989" y="3286124"/>
              <a:ext cx="40645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122" name="Line 25"/>
            <p:cNvSpPr>
              <a:spLocks noChangeShapeType="1"/>
            </p:cNvSpPr>
            <p:nvPr/>
          </p:nvSpPr>
          <p:spPr bwMode="auto">
            <a:xfrm flipV="1">
              <a:off x="6357950" y="1285860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123" name="Text Box 29"/>
            <p:cNvSpPr txBox="1">
              <a:spLocks noChangeArrowheads="1"/>
            </p:cNvSpPr>
            <p:nvPr/>
          </p:nvSpPr>
          <p:spPr bwMode="auto">
            <a:xfrm>
              <a:off x="6072198" y="1214422"/>
              <a:ext cx="3587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46124" name="Text Box 53"/>
            <p:cNvSpPr txBox="1">
              <a:spLocks noChangeArrowheads="1"/>
            </p:cNvSpPr>
            <p:nvPr/>
          </p:nvSpPr>
          <p:spPr bwMode="auto">
            <a:xfrm>
              <a:off x="8358214" y="3214686"/>
              <a:ext cx="3603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</a:t>
              </a:r>
            </a:p>
          </p:txBody>
        </p:sp>
        <p:sp>
          <p:nvSpPr>
            <p:cNvPr id="46125" name="Text Box 74"/>
            <p:cNvSpPr txBox="1">
              <a:spLocks noChangeArrowheads="1"/>
            </p:cNvSpPr>
            <p:nvPr/>
          </p:nvSpPr>
          <p:spPr bwMode="auto">
            <a:xfrm>
              <a:off x="6140462" y="3286124"/>
              <a:ext cx="21748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0</a:t>
              </a:r>
            </a:p>
          </p:txBody>
        </p:sp>
      </p:grpSp>
      <p:sp>
        <p:nvSpPr>
          <p:cNvPr id="4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1428736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5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2285992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6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314324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8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4348" y="4000504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46094" name="TextBox 8"/>
          <p:cNvSpPr txBox="1">
            <a:spLocks noChangeArrowheads="1"/>
          </p:cNvSpPr>
          <p:nvPr/>
        </p:nvSpPr>
        <p:spPr bwMode="auto">
          <a:xfrm>
            <a:off x="1357313" y="142875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2</a:t>
            </a:r>
          </a:p>
        </p:txBody>
      </p:sp>
      <p:sp>
        <p:nvSpPr>
          <p:cNvPr id="46095" name="TextBox 9"/>
          <p:cNvSpPr txBox="1">
            <a:spLocks noChangeArrowheads="1"/>
          </p:cNvSpPr>
          <p:nvPr/>
        </p:nvSpPr>
        <p:spPr bwMode="auto">
          <a:xfrm>
            <a:off x="1285875" y="2286000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/>
              <a:t>4</a:t>
            </a:r>
          </a:p>
        </p:txBody>
      </p:sp>
      <p:sp>
        <p:nvSpPr>
          <p:cNvPr id="46096" name="TextBox 10"/>
          <p:cNvSpPr txBox="1">
            <a:spLocks noChangeArrowheads="1"/>
          </p:cNvSpPr>
          <p:nvPr/>
        </p:nvSpPr>
        <p:spPr bwMode="auto">
          <a:xfrm>
            <a:off x="1357313" y="314325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3</a:t>
            </a:r>
          </a:p>
        </p:txBody>
      </p:sp>
      <p:sp>
        <p:nvSpPr>
          <p:cNvPr id="46097" name="TextBox 11"/>
          <p:cNvSpPr txBox="1">
            <a:spLocks noChangeArrowheads="1"/>
          </p:cNvSpPr>
          <p:nvPr/>
        </p:nvSpPr>
        <p:spPr bwMode="auto">
          <a:xfrm>
            <a:off x="1428750" y="4071938"/>
            <a:ext cx="78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/>
              <a:t>5</a:t>
            </a:r>
          </a:p>
        </p:txBody>
      </p:sp>
      <p:sp>
        <p:nvSpPr>
          <p:cNvPr id="14" name="AutoShape 61"/>
          <p:cNvSpPr>
            <a:spLocks noChangeArrowheads="1"/>
          </p:cNvSpPr>
          <p:nvPr/>
        </p:nvSpPr>
        <p:spPr bwMode="auto">
          <a:xfrm>
            <a:off x="1785918" y="1928802"/>
            <a:ext cx="1881188" cy="1358900"/>
          </a:xfrm>
          <a:prstGeom prst="wedgeEllipseCallout">
            <a:avLst>
              <a:gd name="adj1" fmla="val -73846"/>
              <a:gd name="adj2" fmla="val 36769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5" name="AutoShape 61"/>
          <p:cNvSpPr>
            <a:spLocks noChangeArrowheads="1"/>
          </p:cNvSpPr>
          <p:nvPr/>
        </p:nvSpPr>
        <p:spPr bwMode="auto">
          <a:xfrm>
            <a:off x="1928794" y="2857496"/>
            <a:ext cx="1881188" cy="1358900"/>
          </a:xfrm>
          <a:prstGeom prst="wedgeEllipseCallout">
            <a:avLst>
              <a:gd name="adj1" fmla="val -75196"/>
              <a:gd name="adj2" fmla="val 36769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6" name="AutoShape 58"/>
          <p:cNvSpPr>
            <a:spLocks noChangeArrowheads="1"/>
          </p:cNvSpPr>
          <p:nvPr/>
        </p:nvSpPr>
        <p:spPr bwMode="auto">
          <a:xfrm>
            <a:off x="1785918" y="714356"/>
            <a:ext cx="1857388" cy="1223963"/>
          </a:xfrm>
          <a:prstGeom prst="wedgeEllipseCallout">
            <a:avLst>
              <a:gd name="adj1" fmla="val -71586"/>
              <a:gd name="adj2" fmla="val 61106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17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7158" y="5643578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(2)</a:t>
            </a:r>
          </a:p>
        </p:txBody>
      </p:sp>
      <p:grpSp>
        <p:nvGrpSpPr>
          <p:cNvPr id="46105" name="Группа 121"/>
          <p:cNvGrpSpPr>
            <a:grpSpLocks/>
          </p:cNvGrpSpPr>
          <p:nvPr/>
        </p:nvGrpSpPr>
        <p:grpSpPr bwMode="auto">
          <a:xfrm>
            <a:off x="6286500" y="1857375"/>
            <a:ext cx="1714500" cy="2143125"/>
            <a:chOff x="6286513" y="1857375"/>
            <a:chExt cx="1714487" cy="2143125"/>
          </a:xfrm>
        </p:grpSpPr>
        <p:cxnSp>
          <p:nvCxnSpPr>
            <p:cNvPr id="46117" name="Прямая соединительная линия 60"/>
            <p:cNvCxnSpPr>
              <a:cxnSpLocks noChangeShapeType="1"/>
            </p:cNvCxnSpPr>
            <p:nvPr/>
          </p:nvCxnSpPr>
          <p:spPr bwMode="auto">
            <a:xfrm rot="10800000" flipH="1" flipV="1">
              <a:off x="6286513" y="3025775"/>
              <a:ext cx="571500" cy="974725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46118" name="Прямая соединительная линия 66"/>
            <p:cNvCxnSpPr>
              <a:cxnSpLocks noChangeShapeType="1"/>
            </p:cNvCxnSpPr>
            <p:nvPr/>
          </p:nvCxnSpPr>
          <p:spPr bwMode="auto">
            <a:xfrm rot="5400000">
              <a:off x="6679406" y="2964657"/>
              <a:ext cx="1214437" cy="85725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46119" name="Прямая соединительная линия 68"/>
            <p:cNvCxnSpPr>
              <a:cxnSpLocks noChangeShapeType="1"/>
            </p:cNvCxnSpPr>
            <p:nvPr/>
          </p:nvCxnSpPr>
          <p:spPr bwMode="auto">
            <a:xfrm rot="5400000">
              <a:off x="7393781" y="2178844"/>
              <a:ext cx="928688" cy="28575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round/>
              <a:headEnd/>
              <a:tailEnd/>
            </a:ln>
          </p:spPr>
        </p:cxnSp>
      </p:grpSp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142875" y="55563"/>
            <a:ext cx="8858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№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17. </a:t>
            </a:r>
            <a:r>
              <a:rPr lang="ru-RU" sz="2000" dirty="0">
                <a:latin typeface="+mn-lt"/>
              </a:rPr>
              <a:t>На рисунке изображена только часть графика четной функции </a:t>
            </a:r>
            <a:r>
              <a:rPr lang="en-US" sz="2000" i="1" dirty="0" smtClean="0">
                <a:latin typeface="+mn-lt"/>
              </a:rPr>
              <a:t>y=f(x</a:t>
            </a:r>
            <a:r>
              <a:rPr lang="en-US" sz="2000" i="1" dirty="0">
                <a:latin typeface="+mn-lt"/>
              </a:rPr>
              <a:t>)</a:t>
            </a:r>
            <a:r>
              <a:rPr lang="ru-RU" sz="2000" dirty="0">
                <a:latin typeface="+mn-lt"/>
              </a:rPr>
              <a:t>. По графику определите, сколько корней имеет уравнение </a:t>
            </a:r>
            <a:r>
              <a:rPr lang="en-US" sz="2000" dirty="0">
                <a:latin typeface="+mn-lt"/>
              </a:rPr>
              <a:t>f(x)</a:t>
            </a:r>
            <a:r>
              <a:rPr lang="ru-RU" sz="2000" dirty="0">
                <a:latin typeface="+mn-lt"/>
              </a:rPr>
              <a:t> = 0?</a:t>
            </a:r>
          </a:p>
        </p:txBody>
      </p:sp>
      <p:grpSp>
        <p:nvGrpSpPr>
          <p:cNvPr id="125" name="Группа 124"/>
          <p:cNvGrpSpPr>
            <a:grpSpLocks/>
          </p:cNvGrpSpPr>
          <p:nvPr/>
        </p:nvGrpSpPr>
        <p:grpSpPr bwMode="auto">
          <a:xfrm flipH="1">
            <a:off x="4572000" y="1857375"/>
            <a:ext cx="1714500" cy="2143125"/>
            <a:chOff x="6286513" y="1857375"/>
            <a:chExt cx="1714487" cy="2143125"/>
          </a:xfrm>
        </p:grpSpPr>
        <p:cxnSp>
          <p:nvCxnSpPr>
            <p:cNvPr id="46114" name="Прямая соединительная линия 60"/>
            <p:cNvCxnSpPr>
              <a:cxnSpLocks noChangeShapeType="1"/>
            </p:cNvCxnSpPr>
            <p:nvPr/>
          </p:nvCxnSpPr>
          <p:spPr bwMode="auto">
            <a:xfrm rot="10800000" flipH="1" flipV="1">
              <a:off x="6286513" y="3025775"/>
              <a:ext cx="571500" cy="974725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prstDash val="solid"/>
              <a:round/>
              <a:headEnd/>
              <a:tailEnd/>
            </a:ln>
          </p:spPr>
        </p:cxnSp>
        <p:cxnSp>
          <p:nvCxnSpPr>
            <p:cNvPr id="46115" name="Прямая соединительная линия 66"/>
            <p:cNvCxnSpPr>
              <a:cxnSpLocks noChangeShapeType="1"/>
            </p:cNvCxnSpPr>
            <p:nvPr/>
          </p:nvCxnSpPr>
          <p:spPr bwMode="auto">
            <a:xfrm rot="5400000">
              <a:off x="6679406" y="2964657"/>
              <a:ext cx="1214437" cy="85725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prstDash val="solid"/>
              <a:round/>
              <a:headEnd/>
              <a:tailEnd/>
            </a:ln>
          </p:spPr>
        </p:cxnSp>
        <p:cxnSp>
          <p:nvCxnSpPr>
            <p:cNvPr id="46116" name="Прямая соединительная линия 68"/>
            <p:cNvCxnSpPr>
              <a:cxnSpLocks noChangeShapeType="1"/>
            </p:cNvCxnSpPr>
            <p:nvPr/>
          </p:nvCxnSpPr>
          <p:spPr bwMode="auto">
            <a:xfrm rot="5400000">
              <a:off x="7393781" y="2178844"/>
              <a:ext cx="928688" cy="285750"/>
            </a:xfrm>
            <a:prstGeom prst="line">
              <a:avLst/>
            </a:prstGeom>
            <a:noFill/>
            <a:ln w="38100" algn="ctr">
              <a:solidFill>
                <a:srgbClr val="0000FF"/>
              </a:solidFill>
              <a:prstDash val="solid"/>
              <a:round/>
              <a:headEnd/>
              <a:tailEnd/>
            </a:ln>
          </p:spPr>
        </p:cxnSp>
      </p:grpSp>
      <p:sp>
        <p:nvSpPr>
          <p:cNvPr id="129" name="Line 71"/>
          <p:cNvSpPr>
            <a:spLocks noChangeShapeType="1"/>
          </p:cNvSpPr>
          <p:nvPr/>
        </p:nvSpPr>
        <p:spPr bwMode="auto">
          <a:xfrm rot="10800000" flipV="1">
            <a:off x="4643438" y="3286125"/>
            <a:ext cx="3384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113" name="AutoShape 6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308725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3" name="AutoShape 61"/>
          <p:cNvSpPr>
            <a:spLocks noChangeArrowheads="1"/>
          </p:cNvSpPr>
          <p:nvPr/>
        </p:nvSpPr>
        <p:spPr bwMode="auto">
          <a:xfrm>
            <a:off x="1643042" y="142852"/>
            <a:ext cx="1881188" cy="1358900"/>
          </a:xfrm>
          <a:prstGeom prst="wedgeEllipseCallout">
            <a:avLst>
              <a:gd name="adj1" fmla="val -71145"/>
              <a:gd name="adj2" fmla="val 38638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1" name="Овал 70"/>
          <p:cNvSpPr/>
          <p:nvPr/>
        </p:nvSpPr>
        <p:spPr bwMode="auto">
          <a:xfrm>
            <a:off x="7321520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Овал 71"/>
          <p:cNvSpPr/>
          <p:nvPr/>
        </p:nvSpPr>
        <p:spPr bwMode="auto">
          <a:xfrm>
            <a:off x="6392826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Овал 72"/>
          <p:cNvSpPr/>
          <p:nvPr/>
        </p:nvSpPr>
        <p:spPr bwMode="auto">
          <a:xfrm>
            <a:off x="6072198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Овал 73"/>
          <p:cNvSpPr/>
          <p:nvPr/>
        </p:nvSpPr>
        <p:spPr bwMode="auto">
          <a:xfrm>
            <a:off x="5178380" y="3249562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29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36" name="Группа 73"/>
          <p:cNvGrpSpPr>
            <a:grpSpLocks/>
          </p:cNvGrpSpPr>
          <p:nvPr/>
        </p:nvGrpSpPr>
        <p:grpSpPr bwMode="auto">
          <a:xfrm>
            <a:off x="4429125" y="928688"/>
            <a:ext cx="4233863" cy="3743325"/>
            <a:chOff x="4484398" y="1214422"/>
            <a:chExt cx="4234179" cy="3742876"/>
          </a:xfrm>
        </p:grpSpPr>
        <p:grpSp>
          <p:nvGrpSpPr>
            <p:cNvPr id="47154" name="Группа 57"/>
            <p:cNvGrpSpPr>
              <a:grpSpLocks noChangeAspect="1"/>
            </p:cNvGrpSpPr>
            <p:nvPr/>
          </p:nvGrpSpPr>
          <p:grpSpPr bwMode="auto">
            <a:xfrm>
              <a:off x="4484398" y="1357298"/>
              <a:ext cx="4011563" cy="3600000"/>
              <a:chOff x="1348000" y="3092451"/>
              <a:chExt cx="2305595" cy="2286000"/>
            </a:xfrm>
          </p:grpSpPr>
          <p:grpSp>
            <p:nvGrpSpPr>
              <p:cNvPr id="47160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4717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8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9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9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9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93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7161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47162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3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4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5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6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7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8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69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0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1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2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3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4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5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6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77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7155" name="Line 6"/>
            <p:cNvSpPr>
              <a:spLocks noChangeShapeType="1"/>
            </p:cNvSpPr>
            <p:nvPr/>
          </p:nvSpPr>
          <p:spPr bwMode="auto">
            <a:xfrm>
              <a:off x="4507989" y="3286124"/>
              <a:ext cx="40645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56" name="Line 25"/>
            <p:cNvSpPr>
              <a:spLocks noChangeShapeType="1"/>
            </p:cNvSpPr>
            <p:nvPr/>
          </p:nvSpPr>
          <p:spPr bwMode="auto">
            <a:xfrm flipV="1">
              <a:off x="6357950" y="1285860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57" name="Text Box 29"/>
            <p:cNvSpPr txBox="1">
              <a:spLocks noChangeArrowheads="1"/>
            </p:cNvSpPr>
            <p:nvPr/>
          </p:nvSpPr>
          <p:spPr bwMode="auto">
            <a:xfrm>
              <a:off x="6072198" y="1214422"/>
              <a:ext cx="3587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47158" name="Text Box 53"/>
            <p:cNvSpPr txBox="1">
              <a:spLocks noChangeArrowheads="1"/>
            </p:cNvSpPr>
            <p:nvPr/>
          </p:nvSpPr>
          <p:spPr bwMode="auto">
            <a:xfrm>
              <a:off x="8358214" y="3214686"/>
              <a:ext cx="3603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</a:t>
              </a:r>
            </a:p>
          </p:txBody>
        </p:sp>
        <p:sp>
          <p:nvSpPr>
            <p:cNvPr id="47159" name="Text Box 74"/>
            <p:cNvSpPr txBox="1">
              <a:spLocks noChangeArrowheads="1"/>
            </p:cNvSpPr>
            <p:nvPr/>
          </p:nvSpPr>
          <p:spPr bwMode="auto">
            <a:xfrm>
              <a:off x="6140462" y="3214686"/>
              <a:ext cx="21748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0</a:t>
              </a:r>
            </a:p>
          </p:txBody>
        </p:sp>
      </p:grpSp>
      <p:sp>
        <p:nvSpPr>
          <p:cNvPr id="47105" name="Полилиния 144"/>
          <p:cNvSpPr>
            <a:spLocks/>
          </p:cNvSpPr>
          <p:nvPr/>
        </p:nvSpPr>
        <p:spPr bwMode="auto">
          <a:xfrm>
            <a:off x="4965700" y="2997200"/>
            <a:ext cx="152400" cy="965200"/>
          </a:xfrm>
          <a:custGeom>
            <a:avLst/>
            <a:gdLst>
              <a:gd name="T0" fmla="*/ 152400 w 152400"/>
              <a:gd name="T1" fmla="*/ 0 h 965200"/>
              <a:gd name="T2" fmla="*/ 0 w 152400"/>
              <a:gd name="T3" fmla="*/ 965200 h 965200"/>
              <a:gd name="T4" fmla="*/ 0 w 152400"/>
              <a:gd name="T5" fmla="*/ 965200 h 965200"/>
              <a:gd name="T6" fmla="*/ 0 60000 65536"/>
              <a:gd name="T7" fmla="*/ 0 60000 65536"/>
              <a:gd name="T8" fmla="*/ 0 60000 65536"/>
              <a:gd name="T9" fmla="*/ 0 w 152400"/>
              <a:gd name="T10" fmla="*/ 0 h 965200"/>
              <a:gd name="T11" fmla="*/ 152400 w 152400"/>
              <a:gd name="T12" fmla="*/ 965200 h 965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400" h="965200">
                <a:moveTo>
                  <a:pt x="152400" y="0"/>
                </a:moveTo>
                <a:lnTo>
                  <a:pt x="0" y="965200"/>
                </a:lnTo>
              </a:path>
            </a:pathLst>
          </a:cu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6" name="Полилиния 143"/>
          <p:cNvSpPr>
            <a:spLocks/>
          </p:cNvSpPr>
          <p:nvPr/>
        </p:nvSpPr>
        <p:spPr bwMode="auto">
          <a:xfrm>
            <a:off x="6429375" y="3000375"/>
            <a:ext cx="1638300" cy="1452563"/>
          </a:xfrm>
          <a:custGeom>
            <a:avLst/>
            <a:gdLst>
              <a:gd name="T0" fmla="*/ 0 w 1638300"/>
              <a:gd name="T1" fmla="*/ 0 h 1452033"/>
              <a:gd name="T2" fmla="*/ 393700 w 1638300"/>
              <a:gd name="T3" fmla="*/ 774983 h 1452033"/>
              <a:gd name="T4" fmla="*/ 762000 w 1638300"/>
              <a:gd name="T5" fmla="*/ 1346691 h 1452033"/>
              <a:gd name="T6" fmla="*/ 1054100 w 1638300"/>
              <a:gd name="T7" fmla="*/ 1410215 h 1452033"/>
              <a:gd name="T8" fmla="*/ 1282700 w 1638300"/>
              <a:gd name="T9" fmla="*/ 1130713 h 1452033"/>
              <a:gd name="T10" fmla="*/ 1511300 w 1638300"/>
              <a:gd name="T11" fmla="*/ 533595 h 1452033"/>
              <a:gd name="T12" fmla="*/ 1638300 w 1638300"/>
              <a:gd name="T13" fmla="*/ 0 h 1452033"/>
              <a:gd name="T14" fmla="*/ 1638300 w 1638300"/>
              <a:gd name="T15" fmla="*/ 0 h 14520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38300"/>
              <a:gd name="T25" fmla="*/ 0 h 1452033"/>
              <a:gd name="T26" fmla="*/ 1638300 w 1638300"/>
              <a:gd name="T27" fmla="*/ 1452033 h 14520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38300" h="1452033">
                <a:moveTo>
                  <a:pt x="0" y="0"/>
                </a:moveTo>
                <a:cubicBezTo>
                  <a:pt x="133350" y="275166"/>
                  <a:pt x="266700" y="550333"/>
                  <a:pt x="393700" y="774700"/>
                </a:cubicBezTo>
                <a:cubicBezTo>
                  <a:pt x="520700" y="999067"/>
                  <a:pt x="651933" y="1240367"/>
                  <a:pt x="762000" y="1346200"/>
                </a:cubicBezTo>
                <a:cubicBezTo>
                  <a:pt x="872067" y="1452033"/>
                  <a:pt x="967317" y="1445683"/>
                  <a:pt x="1054100" y="1409700"/>
                </a:cubicBezTo>
                <a:cubicBezTo>
                  <a:pt x="1140883" y="1373717"/>
                  <a:pt x="1206500" y="1276350"/>
                  <a:pt x="1282700" y="1130300"/>
                </a:cubicBezTo>
                <a:cubicBezTo>
                  <a:pt x="1358900" y="984250"/>
                  <a:pt x="1452033" y="721783"/>
                  <a:pt x="1511300" y="533400"/>
                </a:cubicBezTo>
                <a:cubicBezTo>
                  <a:pt x="1570567" y="345017"/>
                  <a:pt x="1638300" y="0"/>
                  <a:pt x="1638300" y="0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840" name="Text Box 48"/>
          <p:cNvSpPr txBox="1">
            <a:spLocks noChangeArrowheads="1"/>
          </p:cNvSpPr>
          <p:nvPr/>
        </p:nvSpPr>
        <p:spPr bwMode="auto">
          <a:xfrm>
            <a:off x="647700" y="0"/>
            <a:ext cx="84963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№ </a:t>
            </a:r>
            <a:r>
              <a:rPr lang="ru-RU" sz="20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18. </a:t>
            </a:r>
            <a:r>
              <a:rPr lang="ru-RU" sz="2000" dirty="0">
                <a:latin typeface="+mn-lt"/>
              </a:rPr>
              <a:t>На рисунке изображен график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f(x</a:t>
            </a:r>
            <a:r>
              <a:rPr lang="en-US" sz="2000" i="1" dirty="0">
                <a:latin typeface="+mn-lt"/>
              </a:rPr>
              <a:t>).</a:t>
            </a: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Найдите область значения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|</a:t>
            </a:r>
            <a:r>
              <a:rPr lang="en-US" sz="2000" i="1" dirty="0" smtClean="0">
                <a:latin typeface="+mn-lt"/>
                <a:cs typeface="Arial" charset="0"/>
              </a:rPr>
              <a:t>f(x</a:t>
            </a:r>
            <a:r>
              <a:rPr lang="en-US" sz="2000" i="1" dirty="0">
                <a:latin typeface="+mn-lt"/>
                <a:cs typeface="Arial" charset="0"/>
              </a:rPr>
              <a:t>)│.</a:t>
            </a:r>
          </a:p>
        </p:txBody>
      </p:sp>
      <p:sp>
        <p:nvSpPr>
          <p:cNvPr id="47108" name="Text Box 49"/>
          <p:cNvSpPr txBox="1">
            <a:spLocks noChangeArrowheads="1"/>
          </p:cNvSpPr>
          <p:nvPr/>
        </p:nvSpPr>
        <p:spPr bwMode="auto">
          <a:xfrm>
            <a:off x="827088" y="1412875"/>
            <a:ext cx="18716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[0;6]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47109" name="Text Box 50"/>
          <p:cNvSpPr txBox="1">
            <a:spLocks noChangeArrowheads="1"/>
          </p:cNvSpPr>
          <p:nvPr/>
        </p:nvSpPr>
        <p:spPr bwMode="auto">
          <a:xfrm>
            <a:off x="971550" y="2276475"/>
            <a:ext cx="15128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[-6;6]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47110" name="Text Box 51"/>
          <p:cNvSpPr txBox="1">
            <a:spLocks noChangeArrowheads="1"/>
          </p:cNvSpPr>
          <p:nvPr/>
        </p:nvSpPr>
        <p:spPr bwMode="auto">
          <a:xfrm>
            <a:off x="827088" y="3141663"/>
            <a:ext cx="18716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[-7;7]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47111" name="Text Box 52"/>
          <p:cNvSpPr txBox="1">
            <a:spLocks noChangeArrowheads="1"/>
          </p:cNvSpPr>
          <p:nvPr/>
        </p:nvSpPr>
        <p:spPr bwMode="auto">
          <a:xfrm>
            <a:off x="971550" y="4076700"/>
            <a:ext cx="15843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 Unicode MS" pitchFamily="34" charset="-128"/>
              </a:rPr>
              <a:t>[0;5]</a:t>
            </a:r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69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1412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33846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22050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2</a:t>
            </a:r>
          </a:p>
        </p:txBody>
      </p:sp>
      <p:sp>
        <p:nvSpPr>
          <p:cNvPr id="71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0686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72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40052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/>
              <a:t>4</a:t>
            </a:r>
            <a:endParaRPr lang="ru-RU" sz="2000" b="1"/>
          </a:p>
        </p:txBody>
      </p:sp>
      <p:sp>
        <p:nvSpPr>
          <p:cNvPr id="81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4868863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(3)</a:t>
            </a:r>
          </a:p>
        </p:txBody>
      </p:sp>
      <p:sp>
        <p:nvSpPr>
          <p:cNvPr id="33854" name="Text Box 62"/>
          <p:cNvSpPr txBox="1">
            <a:spLocks noChangeArrowheads="1"/>
          </p:cNvSpPr>
          <p:nvPr/>
        </p:nvSpPr>
        <p:spPr bwMode="auto">
          <a:xfrm>
            <a:off x="571500" y="5429250"/>
            <a:ext cx="43561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/>
              <a:t>1.</a:t>
            </a:r>
            <a:r>
              <a:rPr lang="ru-RU" sz="2000" b="1" dirty="0"/>
              <a:t> </a:t>
            </a:r>
            <a:r>
              <a:rPr lang="ru-RU" sz="2000" dirty="0">
                <a:latin typeface="+mn-lt"/>
              </a:rPr>
              <a:t>При </a:t>
            </a:r>
            <a:r>
              <a:rPr lang="en-US" sz="2000" dirty="0">
                <a:latin typeface="+mn-lt"/>
              </a:rPr>
              <a:t>f(x)</a:t>
            </a:r>
            <a:r>
              <a:rPr lang="ru-RU" sz="2000" dirty="0">
                <a:latin typeface="+mn-lt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≥</a:t>
            </a:r>
            <a:r>
              <a:rPr lang="ru-RU" sz="2000" dirty="0">
                <a:latin typeface="+mn-lt"/>
                <a:cs typeface="Arial" charset="0"/>
              </a:rPr>
              <a:t> </a:t>
            </a:r>
            <a:r>
              <a:rPr lang="en-US" sz="2000" dirty="0" smtClean="0">
                <a:latin typeface="+mn-lt"/>
                <a:cs typeface="Arial" charset="0"/>
              </a:rPr>
              <a:t>0</a:t>
            </a:r>
            <a:r>
              <a:rPr lang="ru-RU" sz="2000" dirty="0" smtClean="0">
                <a:latin typeface="+mn-lt"/>
                <a:cs typeface="Arial" charset="0"/>
              </a:rPr>
              <a:t>,</a:t>
            </a:r>
            <a:r>
              <a:rPr lang="en-US" sz="2000" dirty="0" smtClean="0">
                <a:latin typeface="+mn-lt"/>
                <a:cs typeface="Arial" charset="0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y</a:t>
            </a:r>
            <a:r>
              <a:rPr lang="ru-RU" sz="2000" dirty="0">
                <a:latin typeface="+mn-lt"/>
                <a:cs typeface="Arial" charset="0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=</a:t>
            </a:r>
            <a:r>
              <a:rPr lang="ru-RU" sz="2000" dirty="0">
                <a:latin typeface="+mn-lt"/>
                <a:cs typeface="Arial" charset="0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f(x)</a:t>
            </a:r>
          </a:p>
        </p:txBody>
      </p:sp>
      <p:sp>
        <p:nvSpPr>
          <p:cNvPr id="33857" name="Text Box 65"/>
          <p:cNvSpPr txBox="1">
            <a:spLocks noChangeArrowheads="1"/>
          </p:cNvSpPr>
          <p:nvPr/>
        </p:nvSpPr>
        <p:spPr bwMode="auto">
          <a:xfrm>
            <a:off x="539750" y="5876925"/>
            <a:ext cx="30321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/>
              <a:t>2</a:t>
            </a:r>
            <a:r>
              <a:rPr lang="en-US" sz="2000" dirty="0">
                <a:latin typeface="+mn-lt"/>
              </a:rPr>
              <a:t>. </a:t>
            </a:r>
            <a:r>
              <a:rPr lang="ru-RU" sz="2000" dirty="0">
                <a:latin typeface="+mn-lt"/>
              </a:rPr>
              <a:t>При </a:t>
            </a:r>
            <a:r>
              <a:rPr lang="en-US" sz="2000" dirty="0">
                <a:latin typeface="+mn-lt"/>
              </a:rPr>
              <a:t>f(x)</a:t>
            </a:r>
            <a:r>
              <a:rPr lang="ru-RU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  <a:cs typeface="Arial" charset="0"/>
              </a:rPr>
              <a:t>&lt;</a:t>
            </a:r>
            <a:r>
              <a:rPr lang="ru-RU" sz="2000" dirty="0" smtClean="0">
                <a:latin typeface="+mn-lt"/>
                <a:cs typeface="Arial" charset="0"/>
              </a:rPr>
              <a:t> </a:t>
            </a:r>
            <a:r>
              <a:rPr lang="en-US" sz="2000" dirty="0" smtClean="0">
                <a:latin typeface="+mn-lt"/>
                <a:cs typeface="Arial" charset="0"/>
              </a:rPr>
              <a:t>0</a:t>
            </a:r>
            <a:r>
              <a:rPr lang="ru-RU" sz="2000" dirty="0" smtClean="0">
                <a:latin typeface="+mn-lt"/>
                <a:cs typeface="Arial" charset="0"/>
              </a:rPr>
              <a:t>,</a:t>
            </a:r>
            <a:r>
              <a:rPr lang="en-US" sz="2000" dirty="0" smtClean="0">
                <a:latin typeface="+mn-lt"/>
                <a:cs typeface="Arial" charset="0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y</a:t>
            </a:r>
            <a:r>
              <a:rPr lang="ru-RU" sz="2000" dirty="0">
                <a:latin typeface="+mn-lt"/>
                <a:cs typeface="Arial" charset="0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=</a:t>
            </a:r>
            <a:r>
              <a:rPr lang="ru-RU" sz="2000" dirty="0">
                <a:latin typeface="+mn-lt"/>
                <a:cs typeface="Arial" charset="0"/>
              </a:rPr>
              <a:t> </a:t>
            </a:r>
            <a:r>
              <a:rPr lang="en-US" sz="2000" dirty="0">
                <a:latin typeface="+mn-lt"/>
                <a:cs typeface="Arial" charset="0"/>
              </a:rPr>
              <a:t>-f(x)</a:t>
            </a:r>
            <a:r>
              <a:rPr lang="ru-RU" sz="2000" dirty="0">
                <a:latin typeface="+mn-lt"/>
                <a:cs typeface="Arial" charset="0"/>
              </a:rPr>
              <a:t>.</a:t>
            </a:r>
            <a:endParaRPr lang="en-US" sz="2000" dirty="0">
              <a:latin typeface="+mn-lt"/>
              <a:cs typeface="Arial" charset="0"/>
            </a:endParaRP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539751" y="6308725"/>
            <a:ext cx="253205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latin typeface="+mn-lt"/>
              </a:rPr>
              <a:t>3.</a:t>
            </a:r>
            <a:r>
              <a:rPr lang="ru-RU" sz="2000" b="1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Е(</a:t>
            </a:r>
            <a:r>
              <a:rPr lang="en-US" sz="2000" dirty="0">
                <a:latin typeface="+mn-lt"/>
              </a:rPr>
              <a:t>|f|) = [</a:t>
            </a:r>
            <a:r>
              <a:rPr lang="ru-RU" sz="2000" dirty="0">
                <a:latin typeface="+mn-lt"/>
              </a:rPr>
              <a:t>0</a:t>
            </a:r>
            <a:r>
              <a:rPr lang="en-US" sz="2000" dirty="0" smtClean="0">
                <a:latin typeface="+mn-lt"/>
              </a:rPr>
              <a:t>;6]</a:t>
            </a:r>
            <a:endParaRPr lang="ru-RU" sz="2000" dirty="0">
              <a:latin typeface="+mn-lt"/>
            </a:endParaRPr>
          </a:p>
        </p:txBody>
      </p:sp>
      <p:sp>
        <p:nvSpPr>
          <p:cNvPr id="47131" name="Text Box 42"/>
          <p:cNvSpPr txBox="1">
            <a:spLocks noChangeArrowheads="1"/>
          </p:cNvSpPr>
          <p:nvPr/>
        </p:nvSpPr>
        <p:spPr bwMode="auto">
          <a:xfrm>
            <a:off x="5821363" y="4357688"/>
            <a:ext cx="608012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</a:t>
            </a:r>
            <a:r>
              <a:rPr lang="en-US"/>
              <a:t>6</a:t>
            </a:r>
            <a:endParaRPr lang="ru-RU"/>
          </a:p>
        </p:txBody>
      </p:sp>
      <p:sp>
        <p:nvSpPr>
          <p:cNvPr id="47132" name="Text Box 43"/>
          <p:cNvSpPr txBox="1">
            <a:spLocks noChangeArrowheads="1"/>
          </p:cNvSpPr>
          <p:nvPr/>
        </p:nvSpPr>
        <p:spPr bwMode="auto">
          <a:xfrm>
            <a:off x="5857875" y="3857625"/>
            <a:ext cx="500063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-4</a:t>
            </a:r>
          </a:p>
        </p:txBody>
      </p:sp>
      <p:sp>
        <p:nvSpPr>
          <p:cNvPr id="47133" name="Text Box 44"/>
          <p:cNvSpPr txBox="1">
            <a:spLocks noChangeArrowheads="1"/>
          </p:cNvSpPr>
          <p:nvPr/>
        </p:nvSpPr>
        <p:spPr bwMode="auto">
          <a:xfrm>
            <a:off x="5924550" y="1714500"/>
            <a:ext cx="43338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5</a:t>
            </a:r>
          </a:p>
        </p:txBody>
      </p:sp>
      <p:sp>
        <p:nvSpPr>
          <p:cNvPr id="47134" name="Text Box 45"/>
          <p:cNvSpPr txBox="1">
            <a:spLocks noChangeArrowheads="1"/>
          </p:cNvSpPr>
          <p:nvPr/>
        </p:nvSpPr>
        <p:spPr bwMode="auto">
          <a:xfrm>
            <a:off x="8001000" y="2987675"/>
            <a:ext cx="43338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7</a:t>
            </a:r>
            <a:endParaRPr lang="ru-RU"/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5986463" y="1285875"/>
            <a:ext cx="37147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6</a:t>
            </a:r>
            <a:endParaRPr lang="ru-RU"/>
          </a:p>
        </p:txBody>
      </p:sp>
      <p:sp>
        <p:nvSpPr>
          <p:cNvPr id="123" name="Полилиния 122"/>
          <p:cNvSpPr>
            <a:spLocks/>
          </p:cNvSpPr>
          <p:nvPr/>
        </p:nvSpPr>
        <p:spPr bwMode="auto">
          <a:xfrm>
            <a:off x="6426200" y="2997200"/>
            <a:ext cx="1638300" cy="1452563"/>
          </a:xfrm>
          <a:custGeom>
            <a:avLst/>
            <a:gdLst>
              <a:gd name="T0" fmla="*/ 0 w 1638300"/>
              <a:gd name="T1" fmla="*/ 0 h 1452033"/>
              <a:gd name="T2" fmla="*/ 393700 w 1638300"/>
              <a:gd name="T3" fmla="*/ 774983 h 1452033"/>
              <a:gd name="T4" fmla="*/ 762000 w 1638300"/>
              <a:gd name="T5" fmla="*/ 1346691 h 1452033"/>
              <a:gd name="T6" fmla="*/ 1054100 w 1638300"/>
              <a:gd name="T7" fmla="*/ 1410215 h 1452033"/>
              <a:gd name="T8" fmla="*/ 1282700 w 1638300"/>
              <a:gd name="T9" fmla="*/ 1130713 h 1452033"/>
              <a:gd name="T10" fmla="*/ 1511300 w 1638300"/>
              <a:gd name="T11" fmla="*/ 533595 h 1452033"/>
              <a:gd name="T12" fmla="*/ 1638300 w 1638300"/>
              <a:gd name="T13" fmla="*/ 0 h 1452033"/>
              <a:gd name="T14" fmla="*/ 1638300 w 1638300"/>
              <a:gd name="T15" fmla="*/ 0 h 14520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38300"/>
              <a:gd name="T25" fmla="*/ 0 h 1452033"/>
              <a:gd name="T26" fmla="*/ 1638300 w 1638300"/>
              <a:gd name="T27" fmla="*/ 1452033 h 14520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38300" h="1452033">
                <a:moveTo>
                  <a:pt x="0" y="0"/>
                </a:moveTo>
                <a:cubicBezTo>
                  <a:pt x="133350" y="275166"/>
                  <a:pt x="266700" y="550333"/>
                  <a:pt x="393700" y="774700"/>
                </a:cubicBezTo>
                <a:cubicBezTo>
                  <a:pt x="520700" y="999067"/>
                  <a:pt x="651933" y="1240367"/>
                  <a:pt x="762000" y="1346200"/>
                </a:cubicBezTo>
                <a:cubicBezTo>
                  <a:pt x="872067" y="1452033"/>
                  <a:pt x="967317" y="1445683"/>
                  <a:pt x="1054100" y="1409700"/>
                </a:cubicBezTo>
                <a:cubicBezTo>
                  <a:pt x="1140883" y="1373717"/>
                  <a:pt x="1206500" y="1276350"/>
                  <a:pt x="1282700" y="1130300"/>
                </a:cubicBezTo>
                <a:cubicBezTo>
                  <a:pt x="1358900" y="984250"/>
                  <a:pt x="1452033" y="721783"/>
                  <a:pt x="1511300" y="533400"/>
                </a:cubicBezTo>
                <a:cubicBezTo>
                  <a:pt x="1570567" y="345017"/>
                  <a:pt x="1638300" y="0"/>
                  <a:pt x="1638300" y="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38" name="Полилиния 124"/>
          <p:cNvSpPr>
            <a:spLocks/>
          </p:cNvSpPr>
          <p:nvPr/>
        </p:nvSpPr>
        <p:spPr bwMode="auto">
          <a:xfrm>
            <a:off x="5118100" y="1789113"/>
            <a:ext cx="1308100" cy="1208087"/>
          </a:xfrm>
          <a:custGeom>
            <a:avLst/>
            <a:gdLst>
              <a:gd name="T0" fmla="*/ 0 w 1308100"/>
              <a:gd name="T1" fmla="*/ 1195393 h 1208617"/>
              <a:gd name="T2" fmla="*/ 469900 w 1308100"/>
              <a:gd name="T3" fmla="*/ 2116 h 1208617"/>
              <a:gd name="T4" fmla="*/ 1308100 w 1308100"/>
              <a:gd name="T5" fmla="*/ 1208087 h 1208617"/>
              <a:gd name="T6" fmla="*/ 1308100 w 1308100"/>
              <a:gd name="T7" fmla="*/ 1208087 h 1208617"/>
              <a:gd name="T8" fmla="*/ 0 60000 65536"/>
              <a:gd name="T9" fmla="*/ 0 60000 65536"/>
              <a:gd name="T10" fmla="*/ 0 60000 65536"/>
              <a:gd name="T11" fmla="*/ 0 60000 65536"/>
              <a:gd name="T12" fmla="*/ 0 w 1308100"/>
              <a:gd name="T13" fmla="*/ 0 h 1208617"/>
              <a:gd name="T14" fmla="*/ 1308100 w 1308100"/>
              <a:gd name="T15" fmla="*/ 1208617 h 12086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08100" h="1208617">
                <a:moveTo>
                  <a:pt x="0" y="1195917"/>
                </a:moveTo>
                <a:cubicBezTo>
                  <a:pt x="125941" y="597958"/>
                  <a:pt x="251883" y="0"/>
                  <a:pt x="469900" y="2117"/>
                </a:cubicBezTo>
                <a:cubicBezTo>
                  <a:pt x="687917" y="4234"/>
                  <a:pt x="1308100" y="1208617"/>
                  <a:pt x="1308100" y="1208617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39" name="Полилиния 125"/>
          <p:cNvSpPr>
            <a:spLocks/>
          </p:cNvSpPr>
          <p:nvPr/>
        </p:nvSpPr>
        <p:spPr bwMode="auto">
          <a:xfrm>
            <a:off x="8064500" y="2514600"/>
            <a:ext cx="88900" cy="482600"/>
          </a:xfrm>
          <a:custGeom>
            <a:avLst/>
            <a:gdLst>
              <a:gd name="T0" fmla="*/ 0 w 88900"/>
              <a:gd name="T1" fmla="*/ 482600 h 482600"/>
              <a:gd name="T2" fmla="*/ 88900 w 88900"/>
              <a:gd name="T3" fmla="*/ 0 h 482600"/>
              <a:gd name="T4" fmla="*/ 88900 w 88900"/>
              <a:gd name="T5" fmla="*/ 0 h 482600"/>
              <a:gd name="T6" fmla="*/ 0 60000 65536"/>
              <a:gd name="T7" fmla="*/ 0 60000 65536"/>
              <a:gd name="T8" fmla="*/ 0 60000 65536"/>
              <a:gd name="T9" fmla="*/ 0 w 88900"/>
              <a:gd name="T10" fmla="*/ 0 h 482600"/>
              <a:gd name="T11" fmla="*/ 88900 w 88900"/>
              <a:gd name="T12" fmla="*/ 482600 h 482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900" h="482600">
                <a:moveTo>
                  <a:pt x="0" y="482600"/>
                </a:moveTo>
                <a:lnTo>
                  <a:pt x="88900" y="0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9" name="Полилиния 128"/>
          <p:cNvSpPr>
            <a:spLocks/>
          </p:cNvSpPr>
          <p:nvPr/>
        </p:nvSpPr>
        <p:spPr bwMode="auto">
          <a:xfrm>
            <a:off x="4965700" y="3000375"/>
            <a:ext cx="152400" cy="965200"/>
          </a:xfrm>
          <a:custGeom>
            <a:avLst/>
            <a:gdLst>
              <a:gd name="T0" fmla="*/ 152400 w 152400"/>
              <a:gd name="T1" fmla="*/ 0 h 965200"/>
              <a:gd name="T2" fmla="*/ 0 w 152400"/>
              <a:gd name="T3" fmla="*/ 965200 h 965200"/>
              <a:gd name="T4" fmla="*/ 0 w 152400"/>
              <a:gd name="T5" fmla="*/ 965200 h 965200"/>
              <a:gd name="T6" fmla="*/ 0 60000 65536"/>
              <a:gd name="T7" fmla="*/ 0 60000 65536"/>
              <a:gd name="T8" fmla="*/ 0 60000 65536"/>
              <a:gd name="T9" fmla="*/ 0 w 152400"/>
              <a:gd name="T10" fmla="*/ 0 h 965200"/>
              <a:gd name="T11" fmla="*/ 152400 w 152400"/>
              <a:gd name="T12" fmla="*/ 965200 h 965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400" h="965200">
                <a:moveTo>
                  <a:pt x="152400" y="0"/>
                </a:moveTo>
                <a:lnTo>
                  <a:pt x="0" y="965200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0" name="Полилиния 129"/>
          <p:cNvSpPr>
            <a:spLocks/>
          </p:cNvSpPr>
          <p:nvPr/>
        </p:nvSpPr>
        <p:spPr bwMode="auto">
          <a:xfrm flipV="1">
            <a:off x="4965700" y="2000250"/>
            <a:ext cx="152400" cy="965200"/>
          </a:xfrm>
          <a:custGeom>
            <a:avLst/>
            <a:gdLst>
              <a:gd name="T0" fmla="*/ 152400 w 152400"/>
              <a:gd name="T1" fmla="*/ 0 h 965200"/>
              <a:gd name="T2" fmla="*/ 0 w 152400"/>
              <a:gd name="T3" fmla="*/ 965200 h 965200"/>
              <a:gd name="T4" fmla="*/ 0 w 152400"/>
              <a:gd name="T5" fmla="*/ 965200 h 965200"/>
              <a:gd name="T6" fmla="*/ 0 60000 65536"/>
              <a:gd name="T7" fmla="*/ 0 60000 65536"/>
              <a:gd name="T8" fmla="*/ 0 60000 65536"/>
              <a:gd name="T9" fmla="*/ 0 w 152400"/>
              <a:gd name="T10" fmla="*/ 0 h 965200"/>
              <a:gd name="T11" fmla="*/ 152400 w 152400"/>
              <a:gd name="T12" fmla="*/ 965200 h 965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400" h="965200">
                <a:moveTo>
                  <a:pt x="152400" y="0"/>
                </a:moveTo>
                <a:lnTo>
                  <a:pt x="0" y="965200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1" name="Полилиния 130"/>
          <p:cNvSpPr>
            <a:spLocks/>
          </p:cNvSpPr>
          <p:nvPr/>
        </p:nvSpPr>
        <p:spPr bwMode="auto">
          <a:xfrm flipV="1">
            <a:off x="6429375" y="1547813"/>
            <a:ext cx="1638300" cy="1452562"/>
          </a:xfrm>
          <a:custGeom>
            <a:avLst/>
            <a:gdLst>
              <a:gd name="T0" fmla="*/ 0 w 1638300"/>
              <a:gd name="T1" fmla="*/ 0 h 1452033"/>
              <a:gd name="T2" fmla="*/ 393700 w 1638300"/>
              <a:gd name="T3" fmla="*/ 774982 h 1452033"/>
              <a:gd name="T4" fmla="*/ 762000 w 1638300"/>
              <a:gd name="T5" fmla="*/ 1346690 h 1452033"/>
              <a:gd name="T6" fmla="*/ 1054100 w 1638300"/>
              <a:gd name="T7" fmla="*/ 1410214 h 1452033"/>
              <a:gd name="T8" fmla="*/ 1282700 w 1638300"/>
              <a:gd name="T9" fmla="*/ 1130712 h 1452033"/>
              <a:gd name="T10" fmla="*/ 1511300 w 1638300"/>
              <a:gd name="T11" fmla="*/ 533594 h 1452033"/>
              <a:gd name="T12" fmla="*/ 1638300 w 1638300"/>
              <a:gd name="T13" fmla="*/ 0 h 1452033"/>
              <a:gd name="T14" fmla="*/ 1638300 w 1638300"/>
              <a:gd name="T15" fmla="*/ 0 h 14520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38300"/>
              <a:gd name="T25" fmla="*/ 0 h 1452033"/>
              <a:gd name="T26" fmla="*/ 1638300 w 1638300"/>
              <a:gd name="T27" fmla="*/ 1452033 h 14520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38300" h="1452033">
                <a:moveTo>
                  <a:pt x="0" y="0"/>
                </a:moveTo>
                <a:cubicBezTo>
                  <a:pt x="133350" y="275166"/>
                  <a:pt x="266700" y="550333"/>
                  <a:pt x="393700" y="774700"/>
                </a:cubicBezTo>
                <a:cubicBezTo>
                  <a:pt x="520700" y="999067"/>
                  <a:pt x="651933" y="1240367"/>
                  <a:pt x="762000" y="1346200"/>
                </a:cubicBezTo>
                <a:cubicBezTo>
                  <a:pt x="872067" y="1452033"/>
                  <a:pt x="967317" y="1445683"/>
                  <a:pt x="1054100" y="1409700"/>
                </a:cubicBezTo>
                <a:cubicBezTo>
                  <a:pt x="1140883" y="1373717"/>
                  <a:pt x="1206500" y="1276350"/>
                  <a:pt x="1282700" y="1130300"/>
                </a:cubicBezTo>
                <a:cubicBezTo>
                  <a:pt x="1358900" y="984250"/>
                  <a:pt x="1452033" y="721783"/>
                  <a:pt x="1511300" y="533400"/>
                </a:cubicBezTo>
                <a:cubicBezTo>
                  <a:pt x="1570567" y="345017"/>
                  <a:pt x="1638300" y="0"/>
                  <a:pt x="1638300" y="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43" name="Line 22"/>
          <p:cNvSpPr>
            <a:spLocks noChangeShapeType="1"/>
          </p:cNvSpPr>
          <p:nvPr/>
        </p:nvSpPr>
        <p:spPr bwMode="auto">
          <a:xfrm>
            <a:off x="4964113" y="29289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144" name="Line 22"/>
          <p:cNvSpPr>
            <a:spLocks noChangeShapeType="1"/>
          </p:cNvSpPr>
          <p:nvPr/>
        </p:nvSpPr>
        <p:spPr bwMode="auto">
          <a:xfrm rot="10800000">
            <a:off x="8143875" y="29289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145" name="Line 22"/>
          <p:cNvSpPr>
            <a:spLocks noChangeShapeType="1"/>
          </p:cNvSpPr>
          <p:nvPr/>
        </p:nvSpPr>
        <p:spPr bwMode="auto">
          <a:xfrm rot="5400000">
            <a:off x="6269038" y="1731963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146" name="Line 22"/>
          <p:cNvSpPr>
            <a:spLocks noChangeShapeType="1"/>
          </p:cNvSpPr>
          <p:nvPr/>
        </p:nvSpPr>
        <p:spPr bwMode="auto">
          <a:xfrm rot="-5400000">
            <a:off x="6269038" y="39116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7147" name="Line 22"/>
          <p:cNvSpPr>
            <a:spLocks noChangeShapeType="1"/>
          </p:cNvSpPr>
          <p:nvPr/>
        </p:nvSpPr>
        <p:spPr bwMode="auto">
          <a:xfrm rot="5400000">
            <a:off x="6303963" y="437515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62" name="Line 70"/>
          <p:cNvSpPr>
            <a:spLocks noChangeShapeType="1"/>
          </p:cNvSpPr>
          <p:nvPr/>
        </p:nvSpPr>
        <p:spPr bwMode="auto">
          <a:xfrm>
            <a:off x="6286500" y="1547813"/>
            <a:ext cx="0" cy="1441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AutoShape 61"/>
          <p:cNvSpPr>
            <a:spLocks noChangeArrowheads="1"/>
          </p:cNvSpPr>
          <p:nvPr/>
        </p:nvSpPr>
        <p:spPr bwMode="auto">
          <a:xfrm>
            <a:off x="1571604" y="3071810"/>
            <a:ext cx="2000264" cy="1358900"/>
          </a:xfrm>
          <a:prstGeom prst="wedgeEllipseCallout">
            <a:avLst>
              <a:gd name="adj1" fmla="val -68096"/>
              <a:gd name="adj2" fmla="val 41588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" name="AutoShape 61"/>
          <p:cNvSpPr>
            <a:spLocks noChangeArrowheads="1"/>
          </p:cNvSpPr>
          <p:nvPr/>
        </p:nvSpPr>
        <p:spPr bwMode="auto">
          <a:xfrm>
            <a:off x="1428728" y="2143116"/>
            <a:ext cx="2143140" cy="1358900"/>
          </a:xfrm>
          <a:prstGeom prst="wedgeEllipseCallout">
            <a:avLst>
              <a:gd name="adj1" fmla="val -64672"/>
              <a:gd name="adj2" fmla="val 36769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80" name="AutoShape 58"/>
          <p:cNvSpPr>
            <a:spLocks noChangeArrowheads="1"/>
          </p:cNvSpPr>
          <p:nvPr/>
        </p:nvSpPr>
        <p:spPr bwMode="auto">
          <a:xfrm>
            <a:off x="1258888" y="214290"/>
            <a:ext cx="2027228" cy="1223963"/>
          </a:xfrm>
          <a:prstGeom prst="wedgeEllipseCallout">
            <a:avLst>
              <a:gd name="adj1" fmla="val -58036"/>
              <a:gd name="adj2" fmla="val 56512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77" name="AutoShape 61"/>
          <p:cNvSpPr>
            <a:spLocks noChangeArrowheads="1"/>
          </p:cNvSpPr>
          <p:nvPr/>
        </p:nvSpPr>
        <p:spPr bwMode="auto">
          <a:xfrm>
            <a:off x="1476374" y="1268413"/>
            <a:ext cx="1952617" cy="1358900"/>
          </a:xfrm>
          <a:prstGeom prst="wedgeEllipseCallout">
            <a:avLst>
              <a:gd name="adj1" fmla="val -67375"/>
              <a:gd name="adj2" fmla="val 31162"/>
            </a:avLst>
          </a:prstGeom>
          <a:solidFill>
            <a:srgbClr val="C9D6FF"/>
          </a:solidFill>
          <a:ln w="9525">
            <a:solidFill>
              <a:srgbClr val="C9D6FF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 prstMaterial="matte"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47153" name="AutoShape 6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308725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7130" name="Text Box 41"/>
          <p:cNvSpPr txBox="1">
            <a:spLocks noChangeArrowheads="1"/>
          </p:cNvSpPr>
          <p:nvPr/>
        </p:nvSpPr>
        <p:spPr bwMode="auto">
          <a:xfrm>
            <a:off x="4572000" y="2928938"/>
            <a:ext cx="5207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</a:t>
            </a:r>
            <a:r>
              <a:rPr lang="en-US" dirty="0"/>
              <a:t>5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38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4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3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33854" grpId="0"/>
      <p:bldP spid="33857" grpId="0"/>
      <p:bldP spid="33859" grpId="0"/>
      <p:bldP spid="33838" grpId="0"/>
      <p:bldP spid="123" grpId="0" animBg="1"/>
      <p:bldP spid="129" grpId="0" animBg="1"/>
      <p:bldP spid="130" grpId="0" animBg="1"/>
      <p:bldP spid="131" grpId="0" animBg="1"/>
      <p:bldP spid="3386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60"/>
          <p:cNvSpPr txBox="1">
            <a:spLocks noChangeArrowheads="1"/>
          </p:cNvSpPr>
          <p:nvPr/>
        </p:nvSpPr>
        <p:spPr bwMode="auto">
          <a:xfrm>
            <a:off x="1116013" y="4005263"/>
            <a:ext cx="12239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[-6;6]</a:t>
            </a:r>
            <a:endParaRPr lang="ru-RU" sz="2000" dirty="0"/>
          </a:p>
        </p:txBody>
      </p:sp>
      <p:sp>
        <p:nvSpPr>
          <p:cNvPr id="48130" name="Text Box 58"/>
          <p:cNvSpPr txBox="1">
            <a:spLocks noChangeArrowheads="1"/>
          </p:cNvSpPr>
          <p:nvPr/>
        </p:nvSpPr>
        <p:spPr bwMode="auto">
          <a:xfrm>
            <a:off x="1116013" y="2276475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[0;6]</a:t>
            </a:r>
            <a:endParaRPr lang="ru-RU" sz="2000" dirty="0"/>
          </a:p>
        </p:txBody>
      </p:sp>
      <p:sp>
        <p:nvSpPr>
          <p:cNvPr id="48131" name="Text Box 57"/>
          <p:cNvSpPr txBox="1">
            <a:spLocks noChangeArrowheads="1"/>
          </p:cNvSpPr>
          <p:nvPr/>
        </p:nvSpPr>
        <p:spPr bwMode="auto">
          <a:xfrm>
            <a:off x="971550" y="1484313"/>
            <a:ext cx="1511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[0;7]</a:t>
            </a:r>
            <a:endParaRPr lang="ru-RU" sz="2000" dirty="0"/>
          </a:p>
        </p:txBody>
      </p:sp>
      <p:sp>
        <p:nvSpPr>
          <p:cNvPr id="34875" name="Text Box 59"/>
          <p:cNvSpPr txBox="1">
            <a:spLocks noChangeArrowheads="1"/>
          </p:cNvSpPr>
          <p:nvPr/>
        </p:nvSpPr>
        <p:spPr bwMode="auto">
          <a:xfrm>
            <a:off x="1071538" y="3103563"/>
            <a:ext cx="12969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[1;7]</a:t>
            </a:r>
            <a:endParaRPr lang="ru-RU" sz="2000" dirty="0"/>
          </a:p>
        </p:txBody>
      </p:sp>
      <p:sp>
        <p:nvSpPr>
          <p:cNvPr id="48135" name="Полилиния 121"/>
          <p:cNvSpPr>
            <a:spLocks/>
          </p:cNvSpPr>
          <p:nvPr/>
        </p:nvSpPr>
        <p:spPr bwMode="auto">
          <a:xfrm>
            <a:off x="5214938" y="1282700"/>
            <a:ext cx="1071562" cy="1503363"/>
          </a:xfrm>
          <a:custGeom>
            <a:avLst/>
            <a:gdLst>
              <a:gd name="T0" fmla="*/ 1027428 w 1117600"/>
              <a:gd name="T1" fmla="*/ 273005 h 1485900"/>
              <a:gd name="T2" fmla="*/ 735545 w 1117600"/>
              <a:gd name="T3" fmla="*/ 26000 h 1485900"/>
              <a:gd name="T4" fmla="*/ 396961 w 1117600"/>
              <a:gd name="T5" fmla="*/ 429007 h 1485900"/>
              <a:gd name="T6" fmla="*/ 0 w 1117600"/>
              <a:gd name="T7" fmla="*/ 1521026 h 1485900"/>
              <a:gd name="T8" fmla="*/ 0 w 1117600"/>
              <a:gd name="T9" fmla="*/ 1521026 h 14859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7600"/>
              <a:gd name="T16" fmla="*/ 0 h 1485900"/>
              <a:gd name="T17" fmla="*/ 1117600 w 1117600"/>
              <a:gd name="T18" fmla="*/ 1485900 h 14859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7600" h="1485900">
                <a:moveTo>
                  <a:pt x="1117600" y="266700"/>
                </a:moveTo>
                <a:cubicBezTo>
                  <a:pt x="1016000" y="133350"/>
                  <a:pt x="914400" y="0"/>
                  <a:pt x="800100" y="25400"/>
                </a:cubicBezTo>
                <a:cubicBezTo>
                  <a:pt x="685800" y="50800"/>
                  <a:pt x="565150" y="175683"/>
                  <a:pt x="431800" y="419100"/>
                </a:cubicBezTo>
                <a:cubicBezTo>
                  <a:pt x="298450" y="662517"/>
                  <a:pt x="0" y="1485900"/>
                  <a:pt x="0" y="1485900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8136" name="Группа 69"/>
          <p:cNvGrpSpPr>
            <a:grpSpLocks/>
          </p:cNvGrpSpPr>
          <p:nvPr/>
        </p:nvGrpSpPr>
        <p:grpSpPr bwMode="auto">
          <a:xfrm>
            <a:off x="4429125" y="714375"/>
            <a:ext cx="4233863" cy="3957638"/>
            <a:chOff x="4484398" y="1000108"/>
            <a:chExt cx="4234179" cy="3957190"/>
          </a:xfrm>
        </p:grpSpPr>
        <p:grpSp>
          <p:nvGrpSpPr>
            <p:cNvPr id="48174" name="Группа 57"/>
            <p:cNvGrpSpPr>
              <a:grpSpLocks noChangeAspect="1"/>
            </p:cNvGrpSpPr>
            <p:nvPr/>
          </p:nvGrpSpPr>
          <p:grpSpPr bwMode="auto">
            <a:xfrm>
              <a:off x="4484398" y="1357298"/>
              <a:ext cx="4011563" cy="3600000"/>
              <a:chOff x="1348000" y="3092451"/>
              <a:chExt cx="2305595" cy="2286000"/>
            </a:xfrm>
          </p:grpSpPr>
          <p:grpSp>
            <p:nvGrpSpPr>
              <p:cNvPr id="48180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48198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0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1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1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1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21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8181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48182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3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4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5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6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7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8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89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0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1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2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3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4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5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6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197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8175" name="Line 6"/>
            <p:cNvSpPr>
              <a:spLocks noChangeShapeType="1"/>
            </p:cNvSpPr>
            <p:nvPr/>
          </p:nvSpPr>
          <p:spPr bwMode="auto">
            <a:xfrm>
              <a:off x="4507989" y="3286124"/>
              <a:ext cx="40645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76" name="Line 25"/>
            <p:cNvSpPr>
              <a:spLocks noChangeShapeType="1"/>
            </p:cNvSpPr>
            <p:nvPr/>
          </p:nvSpPr>
          <p:spPr bwMode="auto">
            <a:xfrm flipV="1">
              <a:off x="6357950" y="1285860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77" name="Text Box 29"/>
            <p:cNvSpPr txBox="1">
              <a:spLocks noChangeArrowheads="1"/>
            </p:cNvSpPr>
            <p:nvPr/>
          </p:nvSpPr>
          <p:spPr bwMode="auto">
            <a:xfrm>
              <a:off x="6125887" y="1000108"/>
              <a:ext cx="3587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48178" name="Text Box 53"/>
            <p:cNvSpPr txBox="1">
              <a:spLocks noChangeArrowheads="1"/>
            </p:cNvSpPr>
            <p:nvPr/>
          </p:nvSpPr>
          <p:spPr bwMode="auto">
            <a:xfrm>
              <a:off x="8358214" y="3214686"/>
              <a:ext cx="3603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х</a:t>
              </a:r>
            </a:p>
          </p:txBody>
        </p:sp>
        <p:sp>
          <p:nvSpPr>
            <p:cNvPr id="48179" name="Text Box 74"/>
            <p:cNvSpPr txBox="1">
              <a:spLocks noChangeArrowheads="1"/>
            </p:cNvSpPr>
            <p:nvPr/>
          </p:nvSpPr>
          <p:spPr bwMode="auto">
            <a:xfrm>
              <a:off x="6140462" y="3214686"/>
              <a:ext cx="21748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0</a:t>
              </a:r>
            </a:p>
          </p:txBody>
        </p:sp>
      </p:grpSp>
      <p:sp>
        <p:nvSpPr>
          <p:cNvPr id="48137" name="Text Box 41"/>
          <p:cNvSpPr txBox="1">
            <a:spLocks noChangeArrowheads="1"/>
          </p:cNvSpPr>
          <p:nvPr/>
        </p:nvSpPr>
        <p:spPr bwMode="auto">
          <a:xfrm>
            <a:off x="5997575" y="1058863"/>
            <a:ext cx="36036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7</a:t>
            </a:r>
            <a:endParaRPr lang="ru-RU"/>
          </a:p>
        </p:txBody>
      </p:sp>
      <p:sp>
        <p:nvSpPr>
          <p:cNvPr id="48138" name="Text Box 43"/>
          <p:cNvSpPr txBox="1">
            <a:spLocks noChangeArrowheads="1"/>
          </p:cNvSpPr>
          <p:nvPr/>
        </p:nvSpPr>
        <p:spPr bwMode="auto">
          <a:xfrm>
            <a:off x="7715250" y="300037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6</a:t>
            </a:r>
            <a:endParaRPr lang="ru-RU"/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4357688" y="3000375"/>
            <a:ext cx="576262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-6</a:t>
            </a:r>
            <a:endParaRPr lang="ru-RU"/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503238" y="0"/>
            <a:ext cx="8640762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№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19. </a:t>
            </a:r>
            <a:r>
              <a:rPr lang="ru-RU" sz="2000" dirty="0">
                <a:latin typeface="+mn-lt"/>
              </a:rPr>
              <a:t>На рисунке изображен график функции  </a:t>
            </a:r>
            <a:r>
              <a:rPr lang="en-US" sz="2000" i="1" dirty="0">
                <a:latin typeface="+mn-lt"/>
              </a:rPr>
              <a:t>y=f(x)</a:t>
            </a:r>
            <a:r>
              <a:rPr lang="ru-RU" sz="2000" dirty="0">
                <a:latin typeface="+mn-lt"/>
              </a:rPr>
              <a:t>. Найдите область определения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</a:t>
            </a:r>
            <a:r>
              <a:rPr lang="en-US" sz="2000" i="1" dirty="0">
                <a:latin typeface="+mn-lt"/>
              </a:rPr>
              <a:t>(|</a:t>
            </a:r>
            <a:r>
              <a:rPr lang="en-US" sz="2000" i="1" dirty="0">
                <a:latin typeface="+mn-lt"/>
                <a:cs typeface="Arial" charset="0"/>
              </a:rPr>
              <a:t>x|)</a:t>
            </a:r>
            <a:r>
              <a:rPr lang="ru-RU" sz="2000" dirty="0">
                <a:latin typeface="+mn-lt"/>
              </a:rPr>
              <a:t>.</a:t>
            </a:r>
          </a:p>
        </p:txBody>
      </p:sp>
      <p:sp>
        <p:nvSpPr>
          <p:cNvPr id="69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1412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1</a:t>
            </a:r>
          </a:p>
        </p:txBody>
      </p:sp>
      <p:sp>
        <p:nvSpPr>
          <p:cNvPr id="34865" name="AutoShape 4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22050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71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0686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72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4213" y="393382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/>
              <a:t>4</a:t>
            </a:r>
            <a:endParaRPr lang="ru-RU" sz="2000" b="1"/>
          </a:p>
        </p:txBody>
      </p:sp>
      <p:sp>
        <p:nvSpPr>
          <p:cNvPr id="81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4868863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(</a:t>
            </a:r>
            <a:r>
              <a:rPr lang="en-US" sz="2000" b="1" dirty="0"/>
              <a:t>3</a:t>
            </a:r>
            <a:r>
              <a:rPr lang="ru-RU" sz="2000" b="1" dirty="0"/>
              <a:t>)</a:t>
            </a:r>
          </a:p>
        </p:txBody>
      </p:sp>
      <p:sp>
        <p:nvSpPr>
          <p:cNvPr id="34877" name="Text Box 61"/>
          <p:cNvSpPr txBox="1">
            <a:spLocks noChangeArrowheads="1"/>
          </p:cNvSpPr>
          <p:nvPr/>
        </p:nvSpPr>
        <p:spPr bwMode="auto">
          <a:xfrm>
            <a:off x="214313" y="5429250"/>
            <a:ext cx="27860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1. </a:t>
            </a:r>
            <a:r>
              <a:rPr lang="ru-RU" sz="2000" dirty="0"/>
              <a:t>При </a:t>
            </a:r>
            <a:r>
              <a:rPr lang="ru-RU" sz="2000" dirty="0" err="1" smtClean="0"/>
              <a:t>х</a:t>
            </a:r>
            <a:r>
              <a:rPr lang="ru-RU" sz="2000" dirty="0" smtClean="0"/>
              <a:t> </a:t>
            </a:r>
            <a:r>
              <a:rPr lang="ru-RU" sz="2000" dirty="0" smtClean="0">
                <a:cs typeface="Arial" charset="0"/>
              </a:rPr>
              <a:t>≥ 0, </a:t>
            </a:r>
            <a:r>
              <a:rPr lang="en-US" sz="2000" dirty="0" smtClean="0">
                <a:cs typeface="Arial" charset="0"/>
              </a:rPr>
              <a:t>y</a:t>
            </a:r>
            <a:r>
              <a:rPr lang="ru-RU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</a:t>
            </a:r>
            <a:r>
              <a:rPr lang="ru-RU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f(x</a:t>
            </a:r>
            <a:r>
              <a:rPr lang="en-US" sz="2000" dirty="0">
                <a:cs typeface="Arial" charset="0"/>
              </a:rPr>
              <a:t>).</a:t>
            </a:r>
            <a:endParaRPr lang="ru-RU" sz="2000" dirty="0">
              <a:cs typeface="Arial" charset="0"/>
            </a:endParaRPr>
          </a:p>
        </p:txBody>
      </p:sp>
      <p:sp>
        <p:nvSpPr>
          <p:cNvPr id="34879" name="Text Box 63"/>
          <p:cNvSpPr txBox="1">
            <a:spLocks noChangeArrowheads="1"/>
          </p:cNvSpPr>
          <p:nvPr/>
        </p:nvSpPr>
        <p:spPr bwMode="auto">
          <a:xfrm>
            <a:off x="258763" y="5805488"/>
            <a:ext cx="295591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2.</a:t>
            </a:r>
            <a:r>
              <a:rPr lang="ru-RU" sz="2000" dirty="0"/>
              <a:t>При </a:t>
            </a:r>
            <a:r>
              <a:rPr lang="ru-RU" sz="2000" dirty="0" err="1" smtClean="0"/>
              <a:t>х</a:t>
            </a:r>
            <a:r>
              <a:rPr lang="ru-RU" sz="2000" dirty="0" smtClean="0"/>
              <a:t> </a:t>
            </a:r>
            <a:r>
              <a:rPr lang="en-US" sz="2000" dirty="0" smtClean="0">
                <a:cs typeface="Arial" charset="0"/>
              </a:rPr>
              <a:t>&lt;</a:t>
            </a:r>
            <a:r>
              <a:rPr lang="ru-RU" sz="2000" dirty="0" smtClean="0">
                <a:cs typeface="Arial" charset="0"/>
              </a:rPr>
              <a:t> 0, </a:t>
            </a:r>
            <a:r>
              <a:rPr lang="en-US" sz="2000" dirty="0" smtClean="0">
                <a:cs typeface="Arial" charset="0"/>
              </a:rPr>
              <a:t>y</a:t>
            </a:r>
            <a:r>
              <a:rPr lang="ru-RU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=</a:t>
            </a:r>
            <a:r>
              <a:rPr lang="ru-RU" sz="2000" dirty="0" smtClean="0"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(-x)</a:t>
            </a:r>
          </a:p>
        </p:txBody>
      </p:sp>
      <p:sp>
        <p:nvSpPr>
          <p:cNvPr id="34881" name="Text Box 65"/>
          <p:cNvSpPr txBox="1">
            <a:spLocks noChangeArrowheads="1"/>
          </p:cNvSpPr>
          <p:nvPr/>
        </p:nvSpPr>
        <p:spPr bwMode="auto">
          <a:xfrm>
            <a:off x="214313" y="6215063"/>
            <a:ext cx="439261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/>
              <a:t>3. </a:t>
            </a:r>
            <a:r>
              <a:rPr lang="en-US" sz="2000" dirty="0"/>
              <a:t>D(f</a:t>
            </a:r>
            <a:r>
              <a:rPr lang="en-US" sz="2000" dirty="0" smtClean="0"/>
              <a:t>)</a:t>
            </a:r>
            <a:r>
              <a:rPr lang="ru-RU" sz="2000" dirty="0" smtClean="0"/>
              <a:t> </a:t>
            </a:r>
            <a:r>
              <a:rPr lang="en-US" sz="2000" dirty="0" smtClean="0"/>
              <a:t>=</a:t>
            </a:r>
            <a:r>
              <a:rPr lang="ru-RU" sz="2000" dirty="0" smtClean="0"/>
              <a:t> </a:t>
            </a:r>
            <a:r>
              <a:rPr lang="en-US" sz="2000" dirty="0" smtClean="0"/>
              <a:t>[-</a:t>
            </a:r>
            <a:r>
              <a:rPr lang="en-US" sz="2000" dirty="0"/>
              <a:t>6;6]</a:t>
            </a:r>
            <a:endParaRPr lang="ru-RU" sz="2000" dirty="0"/>
          </a:p>
        </p:txBody>
      </p:sp>
      <p:sp>
        <p:nvSpPr>
          <p:cNvPr id="48159" name="Полилиния 129"/>
          <p:cNvSpPr>
            <a:spLocks/>
          </p:cNvSpPr>
          <p:nvPr/>
        </p:nvSpPr>
        <p:spPr bwMode="auto">
          <a:xfrm>
            <a:off x="6286500" y="1562100"/>
            <a:ext cx="1604963" cy="2700338"/>
          </a:xfrm>
          <a:custGeom>
            <a:avLst/>
            <a:gdLst>
              <a:gd name="T0" fmla="*/ 0 w 1604433"/>
              <a:gd name="T1" fmla="*/ 0 h 2696633"/>
              <a:gd name="T2" fmla="*/ 190563 w 1604433"/>
              <a:gd name="T3" fmla="*/ 534800 h 2696633"/>
              <a:gd name="T4" fmla="*/ 558985 w 1604433"/>
              <a:gd name="T5" fmla="*/ 1706267 h 2696633"/>
              <a:gd name="T6" fmla="*/ 914702 w 1604433"/>
              <a:gd name="T7" fmla="*/ 2572134 h 2696633"/>
              <a:gd name="T8" fmla="*/ 1232307 w 1604433"/>
              <a:gd name="T9" fmla="*/ 2495733 h 2696633"/>
              <a:gd name="T10" fmla="*/ 1473687 w 1604433"/>
              <a:gd name="T11" fmla="*/ 1719000 h 2696633"/>
              <a:gd name="T12" fmla="*/ 1588024 w 1604433"/>
              <a:gd name="T13" fmla="*/ 1196934 h 2696633"/>
              <a:gd name="T14" fmla="*/ 1575320 w 1604433"/>
              <a:gd name="T15" fmla="*/ 1196934 h 26966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4433"/>
              <a:gd name="T25" fmla="*/ 0 h 2696633"/>
              <a:gd name="T26" fmla="*/ 1604433 w 1604433"/>
              <a:gd name="T27" fmla="*/ 2696633 h 26966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4433" h="2696633">
                <a:moveTo>
                  <a:pt x="0" y="0"/>
                </a:moveTo>
                <a:cubicBezTo>
                  <a:pt x="48683" y="124883"/>
                  <a:pt x="97367" y="249767"/>
                  <a:pt x="190500" y="533400"/>
                </a:cubicBezTo>
                <a:cubicBezTo>
                  <a:pt x="283633" y="817033"/>
                  <a:pt x="438150" y="1363133"/>
                  <a:pt x="558800" y="1701800"/>
                </a:cubicBezTo>
                <a:cubicBezTo>
                  <a:pt x="679450" y="2040467"/>
                  <a:pt x="802217" y="2434167"/>
                  <a:pt x="914400" y="2565400"/>
                </a:cubicBezTo>
                <a:cubicBezTo>
                  <a:pt x="1026583" y="2696633"/>
                  <a:pt x="1138767" y="2631017"/>
                  <a:pt x="1231900" y="2489200"/>
                </a:cubicBezTo>
                <a:cubicBezTo>
                  <a:pt x="1325033" y="2347383"/>
                  <a:pt x="1413933" y="1930400"/>
                  <a:pt x="1473200" y="1714500"/>
                </a:cubicBezTo>
                <a:cubicBezTo>
                  <a:pt x="1532467" y="1498600"/>
                  <a:pt x="1570567" y="1280583"/>
                  <a:pt x="1587500" y="1193800"/>
                </a:cubicBezTo>
                <a:cubicBezTo>
                  <a:pt x="1604433" y="1107017"/>
                  <a:pt x="1589616" y="1150408"/>
                  <a:pt x="1574800" y="119380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" name="Полилиния 122"/>
          <p:cNvSpPr>
            <a:spLocks/>
          </p:cNvSpPr>
          <p:nvPr/>
        </p:nvSpPr>
        <p:spPr bwMode="auto">
          <a:xfrm>
            <a:off x="5214938" y="1285875"/>
            <a:ext cx="1071562" cy="1485900"/>
          </a:xfrm>
          <a:custGeom>
            <a:avLst/>
            <a:gdLst>
              <a:gd name="T0" fmla="*/ 1027428 w 1117600"/>
              <a:gd name="T1" fmla="*/ 266700 h 1485900"/>
              <a:gd name="T2" fmla="*/ 735545 w 1117600"/>
              <a:gd name="T3" fmla="*/ 25400 h 1485900"/>
              <a:gd name="T4" fmla="*/ 396961 w 1117600"/>
              <a:gd name="T5" fmla="*/ 419100 h 1485900"/>
              <a:gd name="T6" fmla="*/ 0 w 1117600"/>
              <a:gd name="T7" fmla="*/ 1485900 h 1485900"/>
              <a:gd name="T8" fmla="*/ 0 w 1117600"/>
              <a:gd name="T9" fmla="*/ 1485900 h 14859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7600"/>
              <a:gd name="T16" fmla="*/ 0 h 1485900"/>
              <a:gd name="T17" fmla="*/ 1117600 w 1117600"/>
              <a:gd name="T18" fmla="*/ 1485900 h 14859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7600" h="1485900">
                <a:moveTo>
                  <a:pt x="1117600" y="266700"/>
                </a:moveTo>
                <a:cubicBezTo>
                  <a:pt x="1016000" y="133350"/>
                  <a:pt x="914400" y="0"/>
                  <a:pt x="800100" y="25400"/>
                </a:cubicBezTo>
                <a:cubicBezTo>
                  <a:pt x="685800" y="50800"/>
                  <a:pt x="565150" y="175683"/>
                  <a:pt x="431800" y="419100"/>
                </a:cubicBezTo>
                <a:cubicBezTo>
                  <a:pt x="298450" y="662517"/>
                  <a:pt x="0" y="1485900"/>
                  <a:pt x="0" y="148590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1" name="Полилиния 130"/>
          <p:cNvSpPr>
            <a:spLocks/>
          </p:cNvSpPr>
          <p:nvPr/>
        </p:nvSpPr>
        <p:spPr bwMode="auto">
          <a:xfrm flipH="1">
            <a:off x="4681538" y="1571625"/>
            <a:ext cx="1604962" cy="2700338"/>
          </a:xfrm>
          <a:custGeom>
            <a:avLst/>
            <a:gdLst>
              <a:gd name="T0" fmla="*/ 0 w 1604433"/>
              <a:gd name="T1" fmla="*/ 0 h 2696633"/>
              <a:gd name="T2" fmla="*/ 190563 w 1604433"/>
              <a:gd name="T3" fmla="*/ 534800 h 2696633"/>
              <a:gd name="T4" fmla="*/ 558984 w 1604433"/>
              <a:gd name="T5" fmla="*/ 1706267 h 2696633"/>
              <a:gd name="T6" fmla="*/ 914701 w 1604433"/>
              <a:gd name="T7" fmla="*/ 2572134 h 2696633"/>
              <a:gd name="T8" fmla="*/ 1232306 w 1604433"/>
              <a:gd name="T9" fmla="*/ 2495733 h 2696633"/>
              <a:gd name="T10" fmla="*/ 1473686 w 1604433"/>
              <a:gd name="T11" fmla="*/ 1719000 h 2696633"/>
              <a:gd name="T12" fmla="*/ 1588023 w 1604433"/>
              <a:gd name="T13" fmla="*/ 1196934 h 2696633"/>
              <a:gd name="T14" fmla="*/ 1575319 w 1604433"/>
              <a:gd name="T15" fmla="*/ 1196934 h 26966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04433"/>
              <a:gd name="T25" fmla="*/ 0 h 2696633"/>
              <a:gd name="T26" fmla="*/ 1604433 w 1604433"/>
              <a:gd name="T27" fmla="*/ 2696633 h 26966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04433" h="2696633">
                <a:moveTo>
                  <a:pt x="0" y="0"/>
                </a:moveTo>
                <a:cubicBezTo>
                  <a:pt x="48683" y="124883"/>
                  <a:pt x="97367" y="249767"/>
                  <a:pt x="190500" y="533400"/>
                </a:cubicBezTo>
                <a:cubicBezTo>
                  <a:pt x="283633" y="817033"/>
                  <a:pt x="438150" y="1363133"/>
                  <a:pt x="558800" y="1701800"/>
                </a:cubicBezTo>
                <a:cubicBezTo>
                  <a:pt x="679450" y="2040467"/>
                  <a:pt x="802217" y="2434167"/>
                  <a:pt x="914400" y="2565400"/>
                </a:cubicBezTo>
                <a:cubicBezTo>
                  <a:pt x="1026583" y="2696633"/>
                  <a:pt x="1138767" y="2631017"/>
                  <a:pt x="1231900" y="2489200"/>
                </a:cubicBezTo>
                <a:cubicBezTo>
                  <a:pt x="1325033" y="2347383"/>
                  <a:pt x="1413933" y="1930400"/>
                  <a:pt x="1473200" y="1714500"/>
                </a:cubicBezTo>
                <a:cubicBezTo>
                  <a:pt x="1532467" y="1498600"/>
                  <a:pt x="1570567" y="1280583"/>
                  <a:pt x="1587500" y="1193800"/>
                </a:cubicBezTo>
                <a:cubicBezTo>
                  <a:pt x="1604433" y="1107017"/>
                  <a:pt x="1589616" y="1150408"/>
                  <a:pt x="1574800" y="1193800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62" name="Line 22"/>
          <p:cNvSpPr>
            <a:spLocks noChangeShapeType="1"/>
          </p:cNvSpPr>
          <p:nvPr/>
        </p:nvSpPr>
        <p:spPr bwMode="auto">
          <a:xfrm rot="10800000">
            <a:off x="7858125" y="29289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3" name="Line 22"/>
          <p:cNvSpPr>
            <a:spLocks noChangeShapeType="1"/>
          </p:cNvSpPr>
          <p:nvPr/>
        </p:nvSpPr>
        <p:spPr bwMode="auto">
          <a:xfrm rot="5400000">
            <a:off x="6269038" y="41608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4" name="Line 22"/>
          <p:cNvSpPr>
            <a:spLocks noChangeShapeType="1"/>
          </p:cNvSpPr>
          <p:nvPr/>
        </p:nvSpPr>
        <p:spPr bwMode="auto">
          <a:xfrm rot="-5400000">
            <a:off x="6303963" y="1268413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5" name="Text Box 52"/>
          <p:cNvSpPr txBox="1">
            <a:spLocks noChangeArrowheads="1"/>
          </p:cNvSpPr>
          <p:nvPr/>
        </p:nvSpPr>
        <p:spPr bwMode="auto">
          <a:xfrm>
            <a:off x="5929313" y="414337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48166" name="Line 22"/>
          <p:cNvSpPr>
            <a:spLocks noChangeShapeType="1"/>
          </p:cNvSpPr>
          <p:nvPr/>
        </p:nvSpPr>
        <p:spPr bwMode="auto">
          <a:xfrm rot="10800000">
            <a:off x="5214938" y="29289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82" name="Line 66"/>
          <p:cNvSpPr>
            <a:spLocks noChangeShapeType="1"/>
          </p:cNvSpPr>
          <p:nvPr/>
        </p:nvSpPr>
        <p:spPr bwMode="auto">
          <a:xfrm>
            <a:off x="4686300" y="3000375"/>
            <a:ext cx="32035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68" name="Text Box 52"/>
          <p:cNvSpPr txBox="1">
            <a:spLocks noChangeArrowheads="1"/>
          </p:cNvSpPr>
          <p:nvPr/>
        </p:nvSpPr>
        <p:spPr bwMode="auto">
          <a:xfrm>
            <a:off x="4929188" y="300037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</a:t>
            </a:r>
            <a:r>
              <a:rPr lang="en-US"/>
              <a:t>4</a:t>
            </a:r>
            <a:endParaRPr lang="ru-RU"/>
          </a:p>
        </p:txBody>
      </p:sp>
      <p:sp>
        <p:nvSpPr>
          <p:cNvPr id="77" name="AutoShape 61"/>
          <p:cNvSpPr>
            <a:spLocks noChangeArrowheads="1"/>
          </p:cNvSpPr>
          <p:nvPr/>
        </p:nvSpPr>
        <p:spPr bwMode="auto">
          <a:xfrm>
            <a:off x="1547813" y="2205038"/>
            <a:ext cx="1881187" cy="1358900"/>
          </a:xfrm>
          <a:prstGeom prst="wedgeEllipseCallout">
            <a:avLst>
              <a:gd name="adj1" fmla="val -68819"/>
              <a:gd name="adj2" fmla="val 31308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 prstMaterial="matte"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" name="AutoShape 61"/>
          <p:cNvSpPr>
            <a:spLocks noChangeArrowheads="1"/>
          </p:cNvSpPr>
          <p:nvPr/>
        </p:nvSpPr>
        <p:spPr bwMode="auto">
          <a:xfrm>
            <a:off x="1643042" y="1357298"/>
            <a:ext cx="1881187" cy="1358900"/>
          </a:xfrm>
          <a:prstGeom prst="wedgeEllipseCallout">
            <a:avLst>
              <a:gd name="adj1" fmla="val -71820"/>
              <a:gd name="adj2" fmla="val 34900"/>
            </a:avLst>
          </a:prstGeom>
          <a:solidFill>
            <a:srgbClr val="C9D6FF"/>
          </a:solidFill>
          <a:ln w="9525">
            <a:solidFill>
              <a:srgbClr val="C9D6FF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 prstMaterial="matte"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" name="AutoShape 61"/>
          <p:cNvSpPr>
            <a:spLocks noChangeArrowheads="1"/>
          </p:cNvSpPr>
          <p:nvPr/>
        </p:nvSpPr>
        <p:spPr bwMode="auto">
          <a:xfrm>
            <a:off x="1643042" y="428604"/>
            <a:ext cx="1881187" cy="1358900"/>
          </a:xfrm>
          <a:prstGeom prst="wedgeEllipseCallout">
            <a:avLst>
              <a:gd name="adj1" fmla="val -72193"/>
              <a:gd name="adj2" fmla="val 33764"/>
            </a:avLst>
          </a:prstGeom>
          <a:solidFill>
            <a:srgbClr val="C9D6FF"/>
          </a:solidFill>
          <a:ln w="9525">
            <a:solidFill>
              <a:srgbClr val="3366FF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 prstMaterial="matte"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80" name="AutoShape 58"/>
          <p:cNvSpPr>
            <a:spLocks noChangeArrowheads="1"/>
          </p:cNvSpPr>
          <p:nvPr/>
        </p:nvSpPr>
        <p:spPr bwMode="auto">
          <a:xfrm>
            <a:off x="1547812" y="2857496"/>
            <a:ext cx="1809741" cy="1223962"/>
          </a:xfrm>
          <a:prstGeom prst="wedgeEllipseCallout">
            <a:avLst>
              <a:gd name="adj1" fmla="val -67820"/>
              <a:gd name="adj2" fmla="val 38844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039998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48173" name="AutoShape 6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2813" y="6308725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48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6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34860" grpId="0"/>
      <p:bldP spid="34877" grpId="0"/>
      <p:bldP spid="34879" grpId="0"/>
      <p:bldP spid="34881" grpId="0"/>
      <p:bldP spid="123" grpId="0" animBg="1"/>
      <p:bldP spid="131" grpId="0" animBg="1"/>
      <p:bldP spid="3488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133"/>
          <p:cNvSpPr>
            <a:spLocks noChangeArrowheads="1"/>
          </p:cNvSpPr>
          <p:nvPr/>
        </p:nvSpPr>
        <p:spPr bwMode="auto">
          <a:xfrm>
            <a:off x="1428728" y="2000240"/>
            <a:ext cx="6715172" cy="2714644"/>
          </a:xfrm>
          <a:prstGeom prst="wedgeEllipseCallout">
            <a:avLst>
              <a:gd name="adj1" fmla="val 41815"/>
              <a:gd name="adj2" fmla="val 103250"/>
            </a:avLst>
          </a:prstGeom>
          <a:gradFill rotWithShape="1">
            <a:gsLst>
              <a:gs pos="0">
                <a:srgbClr val="00FFFF"/>
              </a:gs>
              <a:gs pos="50000">
                <a:srgbClr val="FFFFFF">
                  <a:alpha val="81000"/>
                </a:srgbClr>
              </a:gs>
              <a:gs pos="100000">
                <a:srgbClr val="00B9FA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20699999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B9FA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Благодарим за работу!</a:t>
            </a:r>
          </a:p>
          <a:p>
            <a:pPr algn="ctr">
              <a:defRPr/>
            </a:pP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AutoShape 133"/>
          <p:cNvSpPr>
            <a:spLocks noChangeArrowheads="1"/>
          </p:cNvSpPr>
          <p:nvPr/>
        </p:nvSpPr>
        <p:spPr bwMode="auto">
          <a:xfrm>
            <a:off x="1428728" y="2000240"/>
            <a:ext cx="6715172" cy="2714644"/>
          </a:xfrm>
          <a:prstGeom prst="wedgeEllipseCallout">
            <a:avLst>
              <a:gd name="adj1" fmla="val 41815"/>
              <a:gd name="adj2" fmla="val 103250"/>
            </a:avLst>
          </a:prstGeom>
          <a:gradFill rotWithShape="1">
            <a:gsLst>
              <a:gs pos="0">
                <a:srgbClr val="00FFFF"/>
              </a:gs>
              <a:gs pos="50000">
                <a:srgbClr val="FFFFFF">
                  <a:alpha val="81000"/>
                </a:srgbClr>
              </a:gs>
              <a:gs pos="100000">
                <a:srgbClr val="00B9FA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20699999" lon="20999999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B9FA"/>
            </a:extrusionClr>
          </a:sp3d>
        </p:spPr>
        <p:txBody>
          <a:bodyPr>
            <a:flatTx/>
          </a:bodyPr>
          <a:lstStyle/>
          <a:p>
            <a:pPr algn="ctr">
              <a:defRPr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Желаем успехов на ОГЭ!</a:t>
            </a:r>
          </a:p>
          <a:p>
            <a:pPr algn="ctr">
              <a:defRPr/>
            </a:pP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55"/>
          <p:cNvSpPr txBox="1">
            <a:spLocks noChangeArrowheads="1"/>
          </p:cNvSpPr>
          <p:nvPr/>
        </p:nvSpPr>
        <p:spPr bwMode="auto">
          <a:xfrm>
            <a:off x="1344601" y="2205038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[-</a:t>
            </a:r>
            <a:r>
              <a:rPr lang="ru-RU" sz="2000" dirty="0"/>
              <a:t>3;5</a:t>
            </a:r>
            <a:r>
              <a:rPr lang="en-US" sz="2000" dirty="0"/>
              <a:t>]</a:t>
            </a:r>
            <a:endParaRPr lang="ru-RU" sz="2000" dirty="0"/>
          </a:p>
        </p:txBody>
      </p:sp>
      <p:grpSp>
        <p:nvGrpSpPr>
          <p:cNvPr id="18434" name="Группа 90"/>
          <p:cNvGrpSpPr>
            <a:grpSpLocks/>
          </p:cNvGrpSpPr>
          <p:nvPr/>
        </p:nvGrpSpPr>
        <p:grpSpPr bwMode="auto">
          <a:xfrm>
            <a:off x="4556125" y="1500188"/>
            <a:ext cx="4087813" cy="3671887"/>
            <a:chOff x="3771436" y="1500174"/>
            <a:chExt cx="3729522" cy="3671438"/>
          </a:xfrm>
        </p:grpSpPr>
        <p:grpSp>
          <p:nvGrpSpPr>
            <p:cNvPr id="18478" name="Группа 57"/>
            <p:cNvGrpSpPr>
              <a:grpSpLocks noChangeAspect="1"/>
            </p:cNvGrpSpPr>
            <p:nvPr/>
          </p:nvGrpSpPr>
          <p:grpSpPr bwMode="auto">
            <a:xfrm>
              <a:off x="3771436" y="1571612"/>
              <a:ext cx="3659671" cy="3600000"/>
              <a:chOff x="1348000" y="3092451"/>
              <a:chExt cx="2305595" cy="2286000"/>
            </a:xfrm>
          </p:grpSpPr>
          <p:grpSp>
            <p:nvGrpSpPr>
              <p:cNvPr id="18481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1849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1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1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1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1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14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8482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18483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84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85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86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87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88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89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0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1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2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3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4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5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6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7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98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8479" name="Line 6"/>
            <p:cNvSpPr>
              <a:spLocks noChangeShapeType="1"/>
            </p:cNvSpPr>
            <p:nvPr/>
          </p:nvSpPr>
          <p:spPr bwMode="auto">
            <a:xfrm>
              <a:off x="3792958" y="3500438"/>
              <a:ext cx="3708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0" name="Line 25"/>
            <p:cNvSpPr>
              <a:spLocks noChangeShapeType="1"/>
            </p:cNvSpPr>
            <p:nvPr/>
          </p:nvSpPr>
          <p:spPr bwMode="auto">
            <a:xfrm flipV="1">
              <a:off x="5480641" y="1500174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6" name="Line 22"/>
          <p:cNvSpPr>
            <a:spLocks noChangeShapeType="1"/>
          </p:cNvSpPr>
          <p:nvPr/>
        </p:nvSpPr>
        <p:spPr bwMode="auto">
          <a:xfrm>
            <a:off x="5072063" y="3284538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5" name="Line 22"/>
          <p:cNvSpPr>
            <a:spLocks noChangeShapeType="1"/>
          </p:cNvSpPr>
          <p:nvPr/>
        </p:nvSpPr>
        <p:spPr bwMode="auto">
          <a:xfrm>
            <a:off x="8286750" y="3571875"/>
            <a:ext cx="0" cy="576263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Freeform 46"/>
          <p:cNvSpPr>
            <a:spLocks/>
          </p:cNvSpPr>
          <p:nvPr/>
        </p:nvSpPr>
        <p:spPr bwMode="auto">
          <a:xfrm>
            <a:off x="5072063" y="2214563"/>
            <a:ext cx="3194050" cy="1989137"/>
          </a:xfrm>
          <a:custGeom>
            <a:avLst/>
            <a:gdLst>
              <a:gd name="T0" fmla="*/ 0 w 1928"/>
              <a:gd name="T1" fmla="*/ 1841504968 h 1087"/>
              <a:gd name="T2" fmla="*/ 1597649572 w 1928"/>
              <a:gd name="T3" fmla="*/ 123882795 h 1087"/>
              <a:gd name="T4" fmla="*/ 2147483647 w 1928"/>
              <a:gd name="T5" fmla="*/ 2147483647 h 1087"/>
              <a:gd name="T6" fmla="*/ 2147483647 w 1928"/>
              <a:gd name="T7" fmla="*/ 2147483647 h 1087"/>
              <a:gd name="T8" fmla="*/ 2147483647 w 1928"/>
              <a:gd name="T9" fmla="*/ 2147483647 h 1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8"/>
              <a:gd name="T16" fmla="*/ 0 h 1087"/>
              <a:gd name="T17" fmla="*/ 1928 w 1928"/>
              <a:gd name="T18" fmla="*/ 1087 h 10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8" h="1087">
                <a:moveTo>
                  <a:pt x="0" y="550"/>
                </a:moveTo>
                <a:cubicBezTo>
                  <a:pt x="97" y="464"/>
                  <a:pt x="365" y="0"/>
                  <a:pt x="582" y="37"/>
                </a:cubicBezTo>
                <a:cubicBezTo>
                  <a:pt x="799" y="74"/>
                  <a:pt x="1126" y="611"/>
                  <a:pt x="1302" y="774"/>
                </a:cubicBezTo>
                <a:cubicBezTo>
                  <a:pt x="1478" y="937"/>
                  <a:pt x="1535" y="962"/>
                  <a:pt x="1639" y="1014"/>
                </a:cubicBezTo>
                <a:cubicBezTo>
                  <a:pt x="1743" y="1066"/>
                  <a:pt x="1868" y="1072"/>
                  <a:pt x="1928" y="1087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Text Box 41"/>
          <p:cNvSpPr txBox="1">
            <a:spLocks noChangeArrowheads="1"/>
          </p:cNvSpPr>
          <p:nvPr/>
        </p:nvSpPr>
        <p:spPr bwMode="auto">
          <a:xfrm>
            <a:off x="6011863" y="3284538"/>
            <a:ext cx="288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39" name="Text Box 42"/>
          <p:cNvSpPr txBox="1">
            <a:spLocks noChangeArrowheads="1"/>
          </p:cNvSpPr>
          <p:nvPr/>
        </p:nvSpPr>
        <p:spPr bwMode="auto">
          <a:xfrm>
            <a:off x="6143625" y="3457575"/>
            <a:ext cx="361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2055" name="Text Box 43"/>
          <p:cNvSpPr txBox="1">
            <a:spLocks noChangeArrowheads="1"/>
          </p:cNvSpPr>
          <p:nvPr/>
        </p:nvSpPr>
        <p:spPr bwMode="auto">
          <a:xfrm>
            <a:off x="8501063" y="3429000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dirty="0">
                <a:latin typeface="+mn-lt"/>
              </a:rPr>
              <a:t>х</a:t>
            </a:r>
          </a:p>
        </p:txBody>
      </p:sp>
      <p:sp>
        <p:nvSpPr>
          <p:cNvPr id="18441" name="Text Box 44"/>
          <p:cNvSpPr txBox="1">
            <a:spLocks noChangeArrowheads="1"/>
          </p:cNvSpPr>
          <p:nvPr/>
        </p:nvSpPr>
        <p:spPr bwMode="auto">
          <a:xfrm>
            <a:off x="6162675" y="1323975"/>
            <a:ext cx="312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у</a:t>
            </a:r>
          </a:p>
        </p:txBody>
      </p:sp>
      <p:sp>
        <p:nvSpPr>
          <p:cNvPr id="18442" name="Text Box 47"/>
          <p:cNvSpPr txBox="1">
            <a:spLocks noChangeArrowheads="1"/>
          </p:cNvSpPr>
          <p:nvPr/>
        </p:nvSpPr>
        <p:spPr bwMode="auto">
          <a:xfrm>
            <a:off x="8001000" y="3571875"/>
            <a:ext cx="360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7</a:t>
            </a:r>
          </a:p>
        </p:txBody>
      </p:sp>
      <p:sp>
        <p:nvSpPr>
          <p:cNvPr id="18443" name="Text Box 48"/>
          <p:cNvSpPr txBox="1">
            <a:spLocks noChangeArrowheads="1"/>
          </p:cNvSpPr>
          <p:nvPr/>
        </p:nvSpPr>
        <p:spPr bwMode="auto">
          <a:xfrm>
            <a:off x="4852988" y="3571875"/>
            <a:ext cx="576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-5</a:t>
            </a:r>
            <a:endParaRPr lang="ru-RU"/>
          </a:p>
        </p:txBody>
      </p:sp>
      <p:sp>
        <p:nvSpPr>
          <p:cNvPr id="14387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2050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14388" name="AutoShape 52"/>
          <p:cNvSpPr>
            <a:spLocks noChangeArrowheads="1"/>
          </p:cNvSpPr>
          <p:nvPr/>
        </p:nvSpPr>
        <p:spPr bwMode="auto">
          <a:xfrm>
            <a:off x="1331913" y="981075"/>
            <a:ext cx="2097079" cy="1223963"/>
          </a:xfrm>
          <a:prstGeom prst="wedgeEllipseCallout">
            <a:avLst>
              <a:gd name="adj1" fmla="val -69527"/>
              <a:gd name="adj2" fmla="val 41960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4389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9241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  <a:bevelB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18451" name="Text Box 57"/>
          <p:cNvSpPr txBox="1">
            <a:spLocks noChangeArrowheads="1"/>
          </p:cNvSpPr>
          <p:nvPr/>
        </p:nvSpPr>
        <p:spPr bwMode="auto">
          <a:xfrm>
            <a:off x="1344600" y="2997200"/>
            <a:ext cx="1441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[-5</a:t>
            </a:r>
            <a:r>
              <a:rPr lang="ru-RU" sz="2000" dirty="0"/>
              <a:t>;7)</a:t>
            </a:r>
          </a:p>
        </p:txBody>
      </p:sp>
      <p:sp>
        <p:nvSpPr>
          <p:cNvPr id="14395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37163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18456" name="Text Box 60"/>
          <p:cNvSpPr txBox="1">
            <a:spLocks noChangeArrowheads="1"/>
          </p:cNvSpPr>
          <p:nvPr/>
        </p:nvSpPr>
        <p:spPr bwMode="auto">
          <a:xfrm>
            <a:off x="1346187" y="3716338"/>
            <a:ext cx="1296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[-5</a:t>
            </a:r>
            <a:r>
              <a:rPr lang="ru-RU" sz="2000" dirty="0"/>
              <a:t>;7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14397" name="AutoShape 61"/>
          <p:cNvSpPr>
            <a:spLocks noChangeArrowheads="1"/>
          </p:cNvSpPr>
          <p:nvPr/>
        </p:nvSpPr>
        <p:spPr bwMode="auto">
          <a:xfrm>
            <a:off x="1476375" y="2492375"/>
            <a:ext cx="2024055" cy="1223963"/>
          </a:xfrm>
          <a:prstGeom prst="wedgeEllipseCallout">
            <a:avLst>
              <a:gd name="adj1" fmla="val -75164"/>
              <a:gd name="adj2" fmla="val 44032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4398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4370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18461" name="Text Box 63"/>
          <p:cNvSpPr txBox="1">
            <a:spLocks noChangeArrowheads="1"/>
          </p:cNvSpPr>
          <p:nvPr/>
        </p:nvSpPr>
        <p:spPr bwMode="auto">
          <a:xfrm>
            <a:off x="1344601" y="4508500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(-</a:t>
            </a:r>
            <a:r>
              <a:rPr lang="ru-RU" sz="2000" dirty="0"/>
              <a:t>3;5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14400" name="AutoShape 64"/>
          <p:cNvSpPr>
            <a:spLocks noChangeArrowheads="1"/>
          </p:cNvSpPr>
          <p:nvPr/>
        </p:nvSpPr>
        <p:spPr bwMode="auto">
          <a:xfrm>
            <a:off x="1547813" y="3357563"/>
            <a:ext cx="2095493" cy="1223962"/>
          </a:xfrm>
          <a:prstGeom prst="wedgeEllipseCallout">
            <a:avLst>
              <a:gd name="adj1" fmla="val -71162"/>
              <a:gd name="adj2" fmla="val 41830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4401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8596" y="5424505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18466" name="Text Box 68"/>
          <p:cNvSpPr txBox="1">
            <a:spLocks noChangeArrowheads="1"/>
          </p:cNvSpPr>
          <p:nvPr/>
        </p:nvSpPr>
        <p:spPr bwMode="auto">
          <a:xfrm>
            <a:off x="395288" y="188913"/>
            <a:ext cx="8497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088" name="Text Box 69"/>
          <p:cNvSpPr txBox="1">
            <a:spLocks noChangeArrowheads="1"/>
          </p:cNvSpPr>
          <p:nvPr/>
        </p:nvSpPr>
        <p:spPr bwMode="auto">
          <a:xfrm>
            <a:off x="468313" y="71438"/>
            <a:ext cx="8135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Arial Unicode MS" pitchFamily="34" charset="-128"/>
              </a:rPr>
              <a:t>№1.  </a:t>
            </a:r>
            <a:r>
              <a:rPr lang="ru-RU" sz="2000" dirty="0">
                <a:latin typeface="+mn-lt"/>
              </a:rPr>
              <a:t>Найдите область определения функции, график   которой изображен на рисунке.</a:t>
            </a:r>
          </a:p>
        </p:txBody>
      </p:sp>
      <p:sp>
        <p:nvSpPr>
          <p:cNvPr id="18468" name="Text Box 70"/>
          <p:cNvSpPr txBox="1">
            <a:spLocks noChangeArrowheads="1"/>
          </p:cNvSpPr>
          <p:nvPr/>
        </p:nvSpPr>
        <p:spPr bwMode="auto">
          <a:xfrm>
            <a:off x="6072188" y="2000250"/>
            <a:ext cx="35877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5</a:t>
            </a:r>
          </a:p>
        </p:txBody>
      </p:sp>
      <p:sp>
        <p:nvSpPr>
          <p:cNvPr id="18469" name="Text Box 71"/>
          <p:cNvSpPr txBox="1">
            <a:spLocks noChangeArrowheads="1"/>
          </p:cNvSpPr>
          <p:nvPr/>
        </p:nvSpPr>
        <p:spPr bwMode="auto">
          <a:xfrm>
            <a:off x="5857875" y="4062413"/>
            <a:ext cx="6477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-3</a:t>
            </a:r>
          </a:p>
        </p:txBody>
      </p:sp>
      <p:sp>
        <p:nvSpPr>
          <p:cNvPr id="18470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8471" name="Line 22"/>
          <p:cNvSpPr>
            <a:spLocks noChangeShapeType="1"/>
          </p:cNvSpPr>
          <p:nvPr/>
        </p:nvSpPr>
        <p:spPr bwMode="auto">
          <a:xfrm>
            <a:off x="5072063" y="34290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2" name="Line 22"/>
          <p:cNvSpPr>
            <a:spLocks noChangeShapeType="1"/>
          </p:cNvSpPr>
          <p:nvPr/>
        </p:nvSpPr>
        <p:spPr bwMode="auto">
          <a:xfrm>
            <a:off x="8286750" y="34290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3" name="Line 22"/>
          <p:cNvSpPr>
            <a:spLocks noChangeShapeType="1"/>
          </p:cNvSpPr>
          <p:nvPr/>
        </p:nvSpPr>
        <p:spPr bwMode="auto">
          <a:xfrm rot="-5400000">
            <a:off x="6446838" y="2232025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74" name="Line 22"/>
          <p:cNvSpPr>
            <a:spLocks noChangeShapeType="1"/>
          </p:cNvSpPr>
          <p:nvPr/>
        </p:nvSpPr>
        <p:spPr bwMode="auto">
          <a:xfrm rot="-5400000">
            <a:off x="6411913" y="416083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2" name="Line 66"/>
          <p:cNvSpPr>
            <a:spLocks noChangeShapeType="1"/>
          </p:cNvSpPr>
          <p:nvPr/>
        </p:nvSpPr>
        <p:spPr bwMode="auto">
          <a:xfrm>
            <a:off x="5072063" y="3500438"/>
            <a:ext cx="32035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5" name="Овал 74"/>
          <p:cNvSpPr/>
          <p:nvPr/>
        </p:nvSpPr>
        <p:spPr bwMode="auto">
          <a:xfrm>
            <a:off x="8215338" y="4143380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Овал 75"/>
          <p:cNvSpPr/>
          <p:nvPr/>
        </p:nvSpPr>
        <p:spPr bwMode="auto">
          <a:xfrm>
            <a:off x="8215338" y="346387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94" name="AutoShape 58"/>
          <p:cNvSpPr>
            <a:spLocks noChangeArrowheads="1"/>
          </p:cNvSpPr>
          <p:nvPr/>
        </p:nvSpPr>
        <p:spPr bwMode="auto">
          <a:xfrm>
            <a:off x="1500166" y="1500174"/>
            <a:ext cx="2143140" cy="1223962"/>
          </a:xfrm>
          <a:prstGeom prst="wedgeEllipseCallout">
            <a:avLst>
              <a:gd name="adj1" fmla="val -65676"/>
              <a:gd name="adj2" fmla="val 67925"/>
            </a:avLst>
          </a:prstGeom>
          <a:solidFill>
            <a:srgbClr val="DBB7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 prstMaterial="metal"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74" name="Text Box 142"/>
          <p:cNvSpPr txBox="1">
            <a:spLocks noChangeArrowheads="1"/>
          </p:cNvSpPr>
          <p:nvPr/>
        </p:nvSpPr>
        <p:spPr bwMode="auto">
          <a:xfrm>
            <a:off x="2786050" y="5286388"/>
            <a:ext cx="604837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 smtClean="0">
                <a:latin typeface="+mn-lt"/>
              </a:rPr>
              <a:t>Область определения </a:t>
            </a:r>
            <a:r>
              <a:rPr lang="ru-RU" sz="2000" dirty="0">
                <a:latin typeface="+mn-lt"/>
              </a:rPr>
              <a:t>функции </a:t>
            </a:r>
            <a:r>
              <a:rPr lang="ru-RU" sz="2000" dirty="0" smtClean="0">
                <a:latin typeface="+mn-lt"/>
              </a:rPr>
              <a:t>– значения, которые принимает независимая переменная </a:t>
            </a:r>
            <a:r>
              <a:rPr lang="ru-RU" sz="2000" b="1" dirty="0" smtClean="0">
                <a:latin typeface="+mn-lt"/>
              </a:rPr>
              <a:t>х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4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9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9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01"/>
                  </p:tgtEl>
                </p:cond>
              </p:nextCondLst>
            </p:seq>
          </p:childTnLst>
        </p:cTn>
      </p:par>
    </p:tnLst>
    <p:bldLst>
      <p:bldP spid="146" grpId="0" animBg="1"/>
      <p:bldP spid="145" grpId="0" animBg="1"/>
      <p:bldP spid="14401" grpId="0" animBg="1"/>
      <p:bldP spid="14402" grpId="0" animBg="1"/>
      <p:bldP spid="76" grpId="0" animBg="1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2"/>
          <p:cNvGrpSpPr>
            <a:grpSpLocks/>
          </p:cNvGrpSpPr>
          <p:nvPr/>
        </p:nvGrpSpPr>
        <p:grpSpPr bwMode="auto">
          <a:xfrm>
            <a:off x="4556125" y="1285875"/>
            <a:ext cx="4087813" cy="3671888"/>
            <a:chOff x="3771436" y="1500174"/>
            <a:chExt cx="3729522" cy="3671438"/>
          </a:xfrm>
        </p:grpSpPr>
        <p:grpSp>
          <p:nvGrpSpPr>
            <p:cNvPr id="3" name="Группа 57"/>
            <p:cNvGrpSpPr>
              <a:grpSpLocks noChangeAspect="1"/>
            </p:cNvGrpSpPr>
            <p:nvPr/>
          </p:nvGrpSpPr>
          <p:grpSpPr bwMode="auto">
            <a:xfrm>
              <a:off x="3771436" y="1571612"/>
              <a:ext cx="3659671" cy="3600000"/>
              <a:chOff x="1348000" y="3092451"/>
              <a:chExt cx="2305595" cy="2286000"/>
            </a:xfrm>
          </p:grpSpPr>
          <p:grpSp>
            <p:nvGrpSpPr>
              <p:cNvPr id="4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1952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39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19508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09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0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1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2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3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4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5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6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7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8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9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0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1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2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23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9504" name="Line 6"/>
            <p:cNvSpPr>
              <a:spLocks noChangeShapeType="1"/>
            </p:cNvSpPr>
            <p:nvPr/>
          </p:nvSpPr>
          <p:spPr bwMode="auto">
            <a:xfrm>
              <a:off x="3792958" y="3500438"/>
              <a:ext cx="3708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Line 25"/>
            <p:cNvSpPr>
              <a:spLocks noChangeShapeType="1"/>
            </p:cNvSpPr>
            <p:nvPr/>
          </p:nvSpPr>
          <p:spPr bwMode="auto">
            <a:xfrm flipV="1">
              <a:off x="5480641" y="1500174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0" name="Line 22"/>
          <p:cNvSpPr>
            <a:spLocks noChangeShapeType="1"/>
          </p:cNvSpPr>
          <p:nvPr/>
        </p:nvSpPr>
        <p:spPr bwMode="auto">
          <a:xfrm rot="5400000">
            <a:off x="5880338" y="1299374"/>
            <a:ext cx="0" cy="10440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9" name="Line 22"/>
          <p:cNvSpPr>
            <a:spLocks noChangeShapeType="1"/>
          </p:cNvSpPr>
          <p:nvPr/>
        </p:nvSpPr>
        <p:spPr bwMode="auto">
          <a:xfrm rot="-5400000">
            <a:off x="7221538" y="3922712"/>
            <a:ext cx="0" cy="1584325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323850" y="115888"/>
            <a:ext cx="8534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</a:rPr>
              <a:t>№ 2. </a:t>
            </a:r>
            <a:r>
              <a:rPr lang="ru-RU" sz="2000" dirty="0">
                <a:latin typeface="+mn-lt"/>
              </a:rPr>
              <a:t>Найдите множество значений функции, график которой изображен на рисунке.</a:t>
            </a:r>
          </a:p>
        </p:txBody>
      </p:sp>
      <p:sp>
        <p:nvSpPr>
          <p:cNvPr id="19461" name="TextBox 46"/>
          <p:cNvSpPr txBox="1">
            <a:spLocks noChangeArrowheads="1"/>
          </p:cNvSpPr>
          <p:nvPr/>
        </p:nvSpPr>
        <p:spPr bwMode="auto">
          <a:xfrm>
            <a:off x="6143625" y="11430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у</a:t>
            </a:r>
          </a:p>
        </p:txBody>
      </p:sp>
      <p:sp>
        <p:nvSpPr>
          <p:cNvPr id="19462" name="TextBox 47"/>
          <p:cNvSpPr txBox="1">
            <a:spLocks noChangeArrowheads="1"/>
          </p:cNvSpPr>
          <p:nvPr/>
        </p:nvSpPr>
        <p:spPr bwMode="auto">
          <a:xfrm>
            <a:off x="8501063" y="314325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х</a:t>
            </a:r>
          </a:p>
        </p:txBody>
      </p:sp>
      <p:sp>
        <p:nvSpPr>
          <p:cNvPr id="19463" name="Text Box 42"/>
          <p:cNvSpPr txBox="1">
            <a:spLocks noChangeArrowheads="1"/>
          </p:cNvSpPr>
          <p:nvPr/>
        </p:nvSpPr>
        <p:spPr bwMode="auto">
          <a:xfrm>
            <a:off x="6138876" y="3214688"/>
            <a:ext cx="361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0</a:t>
            </a:r>
          </a:p>
        </p:txBody>
      </p:sp>
      <p:sp>
        <p:nvSpPr>
          <p:cNvPr id="19464" name="TextBox 52"/>
          <p:cNvSpPr txBox="1">
            <a:spLocks noChangeArrowheads="1"/>
          </p:cNvSpPr>
          <p:nvPr/>
        </p:nvSpPr>
        <p:spPr bwMode="auto">
          <a:xfrm>
            <a:off x="6072202" y="4643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-</a:t>
            </a:r>
            <a:r>
              <a:rPr lang="ru-RU" dirty="0"/>
              <a:t>6</a:t>
            </a:r>
          </a:p>
        </p:txBody>
      </p:sp>
      <p:sp>
        <p:nvSpPr>
          <p:cNvPr id="19465" name="TextBox 53"/>
          <p:cNvSpPr txBox="1">
            <a:spLocks noChangeArrowheads="1"/>
          </p:cNvSpPr>
          <p:nvPr/>
        </p:nvSpPr>
        <p:spPr bwMode="auto">
          <a:xfrm>
            <a:off x="5072063" y="328612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-</a:t>
            </a:r>
            <a:r>
              <a:rPr lang="ru-RU"/>
              <a:t>4</a:t>
            </a:r>
          </a:p>
        </p:txBody>
      </p:sp>
      <p:sp>
        <p:nvSpPr>
          <p:cNvPr id="19466" name="TextBox 54"/>
          <p:cNvSpPr txBox="1">
            <a:spLocks noChangeArrowheads="1"/>
          </p:cNvSpPr>
          <p:nvPr/>
        </p:nvSpPr>
        <p:spPr bwMode="auto">
          <a:xfrm>
            <a:off x="7858125" y="32861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6</a:t>
            </a:r>
          </a:p>
        </p:txBody>
      </p:sp>
      <p:sp>
        <p:nvSpPr>
          <p:cNvPr id="19467" name="TextBox 55"/>
          <p:cNvSpPr txBox="1">
            <a:spLocks noChangeArrowheads="1"/>
          </p:cNvSpPr>
          <p:nvPr/>
        </p:nvSpPr>
        <p:spPr bwMode="auto">
          <a:xfrm>
            <a:off x="6143638" y="152876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19468" name="Freeform 61"/>
          <p:cNvSpPr>
            <a:spLocks/>
          </p:cNvSpPr>
          <p:nvPr/>
        </p:nvSpPr>
        <p:spPr bwMode="auto">
          <a:xfrm>
            <a:off x="5357813" y="1857375"/>
            <a:ext cx="2643187" cy="2857500"/>
          </a:xfrm>
          <a:custGeom>
            <a:avLst/>
            <a:gdLst>
              <a:gd name="T0" fmla="*/ 0 w 1536"/>
              <a:gd name="T1" fmla="*/ 0 h 2112"/>
              <a:gd name="T2" fmla="*/ 2147483647 w 1536"/>
              <a:gd name="T3" fmla="*/ 2147483647 h 2112"/>
              <a:gd name="T4" fmla="*/ 2147483647 w 1536"/>
              <a:gd name="T5" fmla="*/ 2147483647 h 2112"/>
              <a:gd name="T6" fmla="*/ 2147483647 w 1536"/>
              <a:gd name="T7" fmla="*/ 2147483647 h 2112"/>
              <a:gd name="T8" fmla="*/ 2147483647 w 1536"/>
              <a:gd name="T9" fmla="*/ 2147483647 h 2112"/>
              <a:gd name="T10" fmla="*/ 2147483647 w 1536"/>
              <a:gd name="T11" fmla="*/ 2147483647 h 2112"/>
              <a:gd name="T12" fmla="*/ 2147483647 w 1536"/>
              <a:gd name="T13" fmla="*/ 2147483647 h 2112"/>
              <a:gd name="T14" fmla="*/ 2147483647 w 1536"/>
              <a:gd name="T15" fmla="*/ 2147483647 h 2112"/>
              <a:gd name="T16" fmla="*/ 2147483647 w 1536"/>
              <a:gd name="T17" fmla="*/ 2147483647 h 2112"/>
              <a:gd name="T18" fmla="*/ 2147483647 w 1536"/>
              <a:gd name="T19" fmla="*/ 2147483647 h 21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36"/>
              <a:gd name="T31" fmla="*/ 0 h 2112"/>
              <a:gd name="T32" fmla="*/ 1536 w 1536"/>
              <a:gd name="T33" fmla="*/ 2112 h 21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36" h="2112">
                <a:moveTo>
                  <a:pt x="0" y="0"/>
                </a:moveTo>
                <a:cubicBezTo>
                  <a:pt x="19" y="93"/>
                  <a:pt x="64" y="374"/>
                  <a:pt x="122" y="559"/>
                </a:cubicBezTo>
                <a:cubicBezTo>
                  <a:pt x="180" y="744"/>
                  <a:pt x="255" y="970"/>
                  <a:pt x="349" y="1108"/>
                </a:cubicBezTo>
                <a:cubicBezTo>
                  <a:pt x="443" y="1246"/>
                  <a:pt x="596" y="1427"/>
                  <a:pt x="689" y="1388"/>
                </a:cubicBezTo>
                <a:cubicBezTo>
                  <a:pt x="782" y="1349"/>
                  <a:pt x="859" y="991"/>
                  <a:pt x="907" y="873"/>
                </a:cubicBezTo>
                <a:cubicBezTo>
                  <a:pt x="955" y="755"/>
                  <a:pt x="951" y="736"/>
                  <a:pt x="977" y="681"/>
                </a:cubicBezTo>
                <a:cubicBezTo>
                  <a:pt x="1003" y="626"/>
                  <a:pt x="1035" y="558"/>
                  <a:pt x="1064" y="541"/>
                </a:cubicBezTo>
                <a:cubicBezTo>
                  <a:pt x="1093" y="524"/>
                  <a:pt x="1120" y="522"/>
                  <a:pt x="1152" y="576"/>
                </a:cubicBezTo>
                <a:cubicBezTo>
                  <a:pt x="1184" y="630"/>
                  <a:pt x="1192" y="608"/>
                  <a:pt x="1256" y="864"/>
                </a:cubicBezTo>
                <a:cubicBezTo>
                  <a:pt x="1320" y="1120"/>
                  <a:pt x="1478" y="1852"/>
                  <a:pt x="1536" y="2112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150018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62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2428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63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3357563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6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421481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74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1472" y="5424505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19484" name="AutoShape 6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9489" name="Line 22"/>
          <p:cNvSpPr>
            <a:spLocks noChangeShapeType="1"/>
          </p:cNvSpPr>
          <p:nvPr/>
        </p:nvSpPr>
        <p:spPr bwMode="auto">
          <a:xfrm rot="10800000">
            <a:off x="8001000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0" name="Line 22"/>
          <p:cNvSpPr>
            <a:spLocks noChangeShapeType="1"/>
          </p:cNvSpPr>
          <p:nvPr/>
        </p:nvSpPr>
        <p:spPr bwMode="auto">
          <a:xfrm rot="10800000">
            <a:off x="5357813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92" name="TextBox 67"/>
          <p:cNvSpPr txBox="1">
            <a:spLocks noChangeArrowheads="1"/>
          </p:cNvSpPr>
          <p:nvPr/>
        </p:nvSpPr>
        <p:spPr bwMode="auto">
          <a:xfrm>
            <a:off x="1357290" y="4286250"/>
            <a:ext cx="1071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(-4;6)</a:t>
            </a:r>
          </a:p>
        </p:txBody>
      </p:sp>
      <p:sp>
        <p:nvSpPr>
          <p:cNvPr id="19493" name="TextBox 64"/>
          <p:cNvSpPr txBox="1">
            <a:spLocks noChangeArrowheads="1"/>
          </p:cNvSpPr>
          <p:nvPr/>
        </p:nvSpPr>
        <p:spPr bwMode="auto">
          <a:xfrm>
            <a:off x="1357313" y="1571625"/>
            <a:ext cx="1643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</a:t>
            </a:r>
            <a:r>
              <a:rPr lang="ru-RU" sz="2000" dirty="0"/>
              <a:t>6;6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19494" name="TextBox 66"/>
          <p:cNvSpPr txBox="1">
            <a:spLocks noChangeArrowheads="1"/>
          </p:cNvSpPr>
          <p:nvPr/>
        </p:nvSpPr>
        <p:spPr bwMode="auto">
          <a:xfrm>
            <a:off x="1357313" y="3429000"/>
            <a:ext cx="928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(-</a:t>
            </a:r>
            <a:r>
              <a:rPr lang="ru-RU" sz="2000"/>
              <a:t>6;6</a:t>
            </a:r>
            <a:r>
              <a:rPr lang="en-US" sz="2000"/>
              <a:t>)</a:t>
            </a:r>
            <a:endParaRPr lang="ru-RU" sz="2000"/>
          </a:p>
        </p:txBody>
      </p:sp>
      <p:sp>
        <p:nvSpPr>
          <p:cNvPr id="19495" name="TextBox 65"/>
          <p:cNvSpPr txBox="1">
            <a:spLocks noChangeArrowheads="1"/>
          </p:cNvSpPr>
          <p:nvPr/>
        </p:nvSpPr>
        <p:spPr bwMode="auto">
          <a:xfrm>
            <a:off x="1357313" y="2500313"/>
            <a:ext cx="1214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[-</a:t>
            </a:r>
            <a:r>
              <a:rPr lang="ru-RU" sz="2000"/>
              <a:t>4;6</a:t>
            </a:r>
            <a:r>
              <a:rPr lang="en-US" sz="2000"/>
              <a:t>]</a:t>
            </a:r>
            <a:endParaRPr lang="ru-RU" sz="2000"/>
          </a:p>
        </p:txBody>
      </p:sp>
      <p:sp>
        <p:nvSpPr>
          <p:cNvPr id="71" name="AutoShape 61"/>
          <p:cNvSpPr>
            <a:spLocks noChangeArrowheads="1"/>
          </p:cNvSpPr>
          <p:nvPr/>
        </p:nvSpPr>
        <p:spPr bwMode="auto">
          <a:xfrm>
            <a:off x="1619250" y="1484313"/>
            <a:ext cx="2024056" cy="1366837"/>
          </a:xfrm>
          <a:prstGeom prst="wedgeEllipseCallout">
            <a:avLst>
              <a:gd name="adj1" fmla="val -74973"/>
              <a:gd name="adj2" fmla="val 30372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0" name="AutoShape 58"/>
          <p:cNvSpPr>
            <a:spLocks noChangeArrowheads="1"/>
          </p:cNvSpPr>
          <p:nvPr/>
        </p:nvSpPr>
        <p:spPr bwMode="auto">
          <a:xfrm>
            <a:off x="1547812" y="2285992"/>
            <a:ext cx="1952617" cy="1223963"/>
          </a:xfrm>
          <a:prstGeom prst="wedgeEllipseCallout">
            <a:avLst>
              <a:gd name="adj1" fmla="val -72449"/>
              <a:gd name="adj2" fmla="val 31581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72" name="AutoShape 64"/>
          <p:cNvSpPr>
            <a:spLocks noChangeArrowheads="1"/>
          </p:cNvSpPr>
          <p:nvPr/>
        </p:nvSpPr>
        <p:spPr bwMode="auto">
          <a:xfrm>
            <a:off x="1547812" y="3357563"/>
            <a:ext cx="2024055" cy="1295400"/>
          </a:xfrm>
          <a:prstGeom prst="wedgeEllipseCallout">
            <a:avLst>
              <a:gd name="adj1" fmla="val -75082"/>
              <a:gd name="adj2" fmla="val 37008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>
                <a:latin typeface="Arial Unicode MS" pitchFamily="34" charset="-128"/>
              </a:rPr>
              <a:t>Подумай!</a:t>
            </a:r>
          </a:p>
        </p:txBody>
      </p:sp>
      <p:sp>
        <p:nvSpPr>
          <p:cNvPr id="69" name="AutoShape 52"/>
          <p:cNvSpPr>
            <a:spLocks noChangeArrowheads="1"/>
          </p:cNvSpPr>
          <p:nvPr/>
        </p:nvSpPr>
        <p:spPr bwMode="auto">
          <a:xfrm>
            <a:off x="1547812" y="549275"/>
            <a:ext cx="2095493" cy="1295400"/>
          </a:xfrm>
          <a:prstGeom prst="wedgeEllipseCallout">
            <a:avLst>
              <a:gd name="adj1" fmla="val -72484"/>
              <a:gd name="adj2" fmla="val 2757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76" name="Овал 75"/>
          <p:cNvSpPr/>
          <p:nvPr/>
        </p:nvSpPr>
        <p:spPr bwMode="auto">
          <a:xfrm>
            <a:off x="7929586" y="4643446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Овал 74"/>
          <p:cNvSpPr/>
          <p:nvPr/>
        </p:nvSpPr>
        <p:spPr bwMode="auto">
          <a:xfrm>
            <a:off x="5286380" y="1820802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 rot="5400000">
            <a:off x="6411925" y="1803389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" name="Line 22"/>
          <p:cNvSpPr>
            <a:spLocks noChangeShapeType="1"/>
          </p:cNvSpPr>
          <p:nvPr/>
        </p:nvSpPr>
        <p:spPr bwMode="auto">
          <a:xfrm rot="5400000">
            <a:off x="6411925" y="4660909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7" name="Группа 76"/>
          <p:cNvGrpSpPr/>
          <p:nvPr/>
        </p:nvGrpSpPr>
        <p:grpSpPr>
          <a:xfrm>
            <a:off x="6357950" y="1785926"/>
            <a:ext cx="108012" cy="2965520"/>
            <a:chOff x="6357938" y="1785926"/>
            <a:chExt cx="108012" cy="2965520"/>
          </a:xfrm>
        </p:grpSpPr>
        <p:sp>
          <p:nvSpPr>
            <p:cNvPr id="19487" name="Line 22"/>
            <p:cNvSpPr>
              <a:spLocks noChangeShapeType="1"/>
            </p:cNvSpPr>
            <p:nvPr/>
          </p:nvSpPr>
          <p:spPr bwMode="auto">
            <a:xfrm rot="-5400000">
              <a:off x="6411913" y="1803400"/>
              <a:ext cx="0" cy="10795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8" name="Line 22"/>
            <p:cNvSpPr>
              <a:spLocks noChangeShapeType="1"/>
            </p:cNvSpPr>
            <p:nvPr/>
          </p:nvSpPr>
          <p:spPr bwMode="auto">
            <a:xfrm rot="-5400000">
              <a:off x="6411913" y="4660900"/>
              <a:ext cx="0" cy="10795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00" name="Line 65"/>
            <p:cNvSpPr>
              <a:spLocks noChangeShapeType="1"/>
            </p:cNvSpPr>
            <p:nvPr/>
          </p:nvSpPr>
          <p:spPr bwMode="auto">
            <a:xfrm rot="16200000">
              <a:off x="4992374" y="3227225"/>
              <a:ext cx="2877177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Овал 78"/>
            <p:cNvSpPr/>
            <p:nvPr/>
          </p:nvSpPr>
          <p:spPr bwMode="auto">
            <a:xfrm>
              <a:off x="6357950" y="4643446"/>
              <a:ext cx="108000" cy="108000"/>
            </a:xfrm>
            <a:prstGeom prst="ellipse">
              <a:avLst/>
            </a:prstGeom>
            <a:solidFill>
              <a:srgbClr val="E0F9FC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8" name="Овал 77"/>
            <p:cNvSpPr/>
            <p:nvPr/>
          </p:nvSpPr>
          <p:spPr bwMode="auto">
            <a:xfrm>
              <a:off x="6357950" y="1785926"/>
              <a:ext cx="108000" cy="108000"/>
            </a:xfrm>
            <a:prstGeom prst="ellipse">
              <a:avLst/>
            </a:prstGeom>
            <a:solidFill>
              <a:srgbClr val="E0F9FC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2" name="Text Box 142"/>
          <p:cNvSpPr txBox="1">
            <a:spLocks noChangeArrowheads="1"/>
          </p:cNvSpPr>
          <p:nvPr/>
        </p:nvSpPr>
        <p:spPr bwMode="auto">
          <a:xfrm>
            <a:off x="2786050" y="5286388"/>
            <a:ext cx="604837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 smtClean="0">
                <a:latin typeface="+mn-lt"/>
              </a:rPr>
              <a:t>Множество значений функции – значения, которые принимает зависимая переменная </a:t>
            </a:r>
            <a:r>
              <a:rPr lang="ru-RU" sz="2000" b="1" dirty="0" smtClean="0">
                <a:latin typeface="+mn-lt"/>
              </a:rPr>
              <a:t>у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</p:childTnLst>
        </p:cTn>
      </p:par>
    </p:tnLst>
    <p:bldLst>
      <p:bldP spid="120" grpId="0" animBg="1"/>
      <p:bldP spid="119" grpId="0" animBg="1"/>
      <p:bldP spid="74" grpId="0" animBg="1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4"/>
          <p:cNvGrpSpPr>
            <a:grpSpLocks/>
          </p:cNvGrpSpPr>
          <p:nvPr/>
        </p:nvGrpSpPr>
        <p:grpSpPr bwMode="auto">
          <a:xfrm>
            <a:off x="836604" y="836613"/>
            <a:ext cx="2449512" cy="2303462"/>
            <a:chOff x="2562" y="845"/>
            <a:chExt cx="2495" cy="2316"/>
          </a:xfrm>
        </p:grpSpPr>
        <p:sp>
          <p:nvSpPr>
            <p:cNvPr id="20576" name="Line 16"/>
            <p:cNvSpPr>
              <a:spLocks noChangeShapeType="1"/>
            </p:cNvSpPr>
            <p:nvPr/>
          </p:nvSpPr>
          <p:spPr bwMode="auto">
            <a:xfrm>
              <a:off x="2562" y="97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7" name="Line 17"/>
            <p:cNvSpPr>
              <a:spLocks noChangeShapeType="1"/>
            </p:cNvSpPr>
            <p:nvPr/>
          </p:nvSpPr>
          <p:spPr bwMode="auto">
            <a:xfrm>
              <a:off x="2562" y="316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8" name="Line 18"/>
            <p:cNvSpPr>
              <a:spLocks noChangeShapeType="1"/>
            </p:cNvSpPr>
            <p:nvPr/>
          </p:nvSpPr>
          <p:spPr bwMode="auto">
            <a:xfrm>
              <a:off x="501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9" name="Line 19"/>
            <p:cNvSpPr>
              <a:spLocks noChangeShapeType="1"/>
            </p:cNvSpPr>
            <p:nvPr/>
          </p:nvSpPr>
          <p:spPr bwMode="auto">
            <a:xfrm>
              <a:off x="2562" y="1220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0" name="Line 20"/>
            <p:cNvSpPr>
              <a:spLocks noChangeShapeType="1"/>
            </p:cNvSpPr>
            <p:nvPr/>
          </p:nvSpPr>
          <p:spPr bwMode="auto">
            <a:xfrm>
              <a:off x="280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1" name="Line 21"/>
            <p:cNvSpPr>
              <a:spLocks noChangeShapeType="1"/>
            </p:cNvSpPr>
            <p:nvPr/>
          </p:nvSpPr>
          <p:spPr bwMode="auto">
            <a:xfrm>
              <a:off x="305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2" name="Line 22"/>
            <p:cNvSpPr>
              <a:spLocks noChangeShapeType="1"/>
            </p:cNvSpPr>
            <p:nvPr/>
          </p:nvSpPr>
          <p:spPr bwMode="auto">
            <a:xfrm>
              <a:off x="329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3" name="Line 23"/>
            <p:cNvSpPr>
              <a:spLocks noChangeShapeType="1"/>
            </p:cNvSpPr>
            <p:nvPr/>
          </p:nvSpPr>
          <p:spPr bwMode="auto">
            <a:xfrm>
              <a:off x="354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4" name="Line 24"/>
            <p:cNvSpPr>
              <a:spLocks noChangeShapeType="1"/>
            </p:cNvSpPr>
            <p:nvPr/>
          </p:nvSpPr>
          <p:spPr bwMode="auto">
            <a:xfrm>
              <a:off x="403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5" name="Line 25"/>
            <p:cNvSpPr>
              <a:spLocks noChangeShapeType="1"/>
            </p:cNvSpPr>
            <p:nvPr/>
          </p:nvSpPr>
          <p:spPr bwMode="auto">
            <a:xfrm>
              <a:off x="427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6" name="Line 26"/>
            <p:cNvSpPr>
              <a:spLocks noChangeShapeType="1"/>
            </p:cNvSpPr>
            <p:nvPr/>
          </p:nvSpPr>
          <p:spPr bwMode="auto">
            <a:xfrm>
              <a:off x="452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7" name="Line 27"/>
            <p:cNvSpPr>
              <a:spLocks noChangeShapeType="1"/>
            </p:cNvSpPr>
            <p:nvPr/>
          </p:nvSpPr>
          <p:spPr bwMode="auto">
            <a:xfrm>
              <a:off x="476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8" name="Line 28"/>
            <p:cNvSpPr>
              <a:spLocks noChangeShapeType="1"/>
            </p:cNvSpPr>
            <p:nvPr/>
          </p:nvSpPr>
          <p:spPr bwMode="auto">
            <a:xfrm>
              <a:off x="2562" y="1463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9" name="Line 29"/>
            <p:cNvSpPr>
              <a:spLocks noChangeShapeType="1"/>
            </p:cNvSpPr>
            <p:nvPr/>
          </p:nvSpPr>
          <p:spPr bwMode="auto">
            <a:xfrm>
              <a:off x="2562" y="1705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0" name="Line 30"/>
            <p:cNvSpPr>
              <a:spLocks noChangeShapeType="1"/>
            </p:cNvSpPr>
            <p:nvPr/>
          </p:nvSpPr>
          <p:spPr bwMode="auto">
            <a:xfrm>
              <a:off x="2562" y="194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1" name="Line 31"/>
            <p:cNvSpPr>
              <a:spLocks noChangeShapeType="1"/>
            </p:cNvSpPr>
            <p:nvPr/>
          </p:nvSpPr>
          <p:spPr bwMode="auto">
            <a:xfrm>
              <a:off x="2562" y="219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2" name="Line 32"/>
            <p:cNvSpPr>
              <a:spLocks noChangeShapeType="1"/>
            </p:cNvSpPr>
            <p:nvPr/>
          </p:nvSpPr>
          <p:spPr bwMode="auto">
            <a:xfrm>
              <a:off x="2562" y="2676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3" name="Line 33"/>
            <p:cNvSpPr>
              <a:spLocks noChangeShapeType="1"/>
            </p:cNvSpPr>
            <p:nvPr/>
          </p:nvSpPr>
          <p:spPr bwMode="auto">
            <a:xfrm>
              <a:off x="2562" y="2919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4" name="Line 34"/>
            <p:cNvSpPr>
              <a:spLocks noChangeShapeType="1"/>
            </p:cNvSpPr>
            <p:nvPr/>
          </p:nvSpPr>
          <p:spPr bwMode="auto">
            <a:xfrm flipV="1">
              <a:off x="3788" y="845"/>
              <a:ext cx="0" cy="23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5" name="Line 15"/>
            <p:cNvSpPr>
              <a:spLocks noChangeShapeType="1"/>
            </p:cNvSpPr>
            <p:nvPr/>
          </p:nvSpPr>
          <p:spPr bwMode="auto">
            <a:xfrm>
              <a:off x="2562" y="2432"/>
              <a:ext cx="249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81" name="Group 56"/>
          <p:cNvGrpSpPr>
            <a:grpSpLocks/>
          </p:cNvGrpSpPr>
          <p:nvPr/>
        </p:nvGrpSpPr>
        <p:grpSpPr bwMode="auto">
          <a:xfrm>
            <a:off x="827088" y="3429000"/>
            <a:ext cx="2449512" cy="2305050"/>
            <a:chOff x="2562" y="845"/>
            <a:chExt cx="2495" cy="2316"/>
          </a:xfrm>
        </p:grpSpPr>
        <p:sp>
          <p:nvSpPr>
            <p:cNvPr id="20596" name="Line 58"/>
            <p:cNvSpPr>
              <a:spLocks noChangeShapeType="1"/>
            </p:cNvSpPr>
            <p:nvPr/>
          </p:nvSpPr>
          <p:spPr bwMode="auto">
            <a:xfrm>
              <a:off x="2562" y="97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7" name="Line 59"/>
            <p:cNvSpPr>
              <a:spLocks noChangeShapeType="1"/>
            </p:cNvSpPr>
            <p:nvPr/>
          </p:nvSpPr>
          <p:spPr bwMode="auto">
            <a:xfrm>
              <a:off x="2562" y="316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8" name="Line 60"/>
            <p:cNvSpPr>
              <a:spLocks noChangeShapeType="1"/>
            </p:cNvSpPr>
            <p:nvPr/>
          </p:nvSpPr>
          <p:spPr bwMode="auto">
            <a:xfrm>
              <a:off x="501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9" name="Line 61"/>
            <p:cNvSpPr>
              <a:spLocks noChangeShapeType="1"/>
            </p:cNvSpPr>
            <p:nvPr/>
          </p:nvSpPr>
          <p:spPr bwMode="auto">
            <a:xfrm>
              <a:off x="2562" y="1220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0" name="Line 62"/>
            <p:cNvSpPr>
              <a:spLocks noChangeShapeType="1"/>
            </p:cNvSpPr>
            <p:nvPr/>
          </p:nvSpPr>
          <p:spPr bwMode="auto">
            <a:xfrm>
              <a:off x="280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1" name="Line 63"/>
            <p:cNvSpPr>
              <a:spLocks noChangeShapeType="1"/>
            </p:cNvSpPr>
            <p:nvPr/>
          </p:nvSpPr>
          <p:spPr bwMode="auto">
            <a:xfrm>
              <a:off x="305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2" name="Line 64"/>
            <p:cNvSpPr>
              <a:spLocks noChangeShapeType="1"/>
            </p:cNvSpPr>
            <p:nvPr/>
          </p:nvSpPr>
          <p:spPr bwMode="auto">
            <a:xfrm>
              <a:off x="329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3" name="Line 65"/>
            <p:cNvSpPr>
              <a:spLocks noChangeShapeType="1"/>
            </p:cNvSpPr>
            <p:nvPr/>
          </p:nvSpPr>
          <p:spPr bwMode="auto">
            <a:xfrm>
              <a:off x="354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4" name="Line 66"/>
            <p:cNvSpPr>
              <a:spLocks noChangeShapeType="1"/>
            </p:cNvSpPr>
            <p:nvPr/>
          </p:nvSpPr>
          <p:spPr bwMode="auto">
            <a:xfrm>
              <a:off x="403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5" name="Line 67"/>
            <p:cNvSpPr>
              <a:spLocks noChangeShapeType="1"/>
            </p:cNvSpPr>
            <p:nvPr/>
          </p:nvSpPr>
          <p:spPr bwMode="auto">
            <a:xfrm>
              <a:off x="427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6" name="Line 68"/>
            <p:cNvSpPr>
              <a:spLocks noChangeShapeType="1"/>
            </p:cNvSpPr>
            <p:nvPr/>
          </p:nvSpPr>
          <p:spPr bwMode="auto">
            <a:xfrm>
              <a:off x="452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7" name="Line 69"/>
            <p:cNvSpPr>
              <a:spLocks noChangeShapeType="1"/>
            </p:cNvSpPr>
            <p:nvPr/>
          </p:nvSpPr>
          <p:spPr bwMode="auto">
            <a:xfrm>
              <a:off x="476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8" name="Line 70"/>
            <p:cNvSpPr>
              <a:spLocks noChangeShapeType="1"/>
            </p:cNvSpPr>
            <p:nvPr/>
          </p:nvSpPr>
          <p:spPr bwMode="auto">
            <a:xfrm>
              <a:off x="2562" y="1463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09" name="Line 71"/>
            <p:cNvSpPr>
              <a:spLocks noChangeShapeType="1"/>
            </p:cNvSpPr>
            <p:nvPr/>
          </p:nvSpPr>
          <p:spPr bwMode="auto">
            <a:xfrm>
              <a:off x="2562" y="1705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0" name="Line 72"/>
            <p:cNvSpPr>
              <a:spLocks noChangeShapeType="1"/>
            </p:cNvSpPr>
            <p:nvPr/>
          </p:nvSpPr>
          <p:spPr bwMode="auto">
            <a:xfrm>
              <a:off x="2562" y="194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1" name="Line 73"/>
            <p:cNvSpPr>
              <a:spLocks noChangeShapeType="1"/>
            </p:cNvSpPr>
            <p:nvPr/>
          </p:nvSpPr>
          <p:spPr bwMode="auto">
            <a:xfrm>
              <a:off x="2562" y="219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2" name="Line 74"/>
            <p:cNvSpPr>
              <a:spLocks noChangeShapeType="1"/>
            </p:cNvSpPr>
            <p:nvPr/>
          </p:nvSpPr>
          <p:spPr bwMode="auto">
            <a:xfrm>
              <a:off x="2562" y="2676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3" name="Line 75"/>
            <p:cNvSpPr>
              <a:spLocks noChangeShapeType="1"/>
            </p:cNvSpPr>
            <p:nvPr/>
          </p:nvSpPr>
          <p:spPr bwMode="auto">
            <a:xfrm>
              <a:off x="2562" y="2919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4" name="Line 76"/>
            <p:cNvSpPr>
              <a:spLocks noChangeShapeType="1"/>
            </p:cNvSpPr>
            <p:nvPr/>
          </p:nvSpPr>
          <p:spPr bwMode="auto">
            <a:xfrm flipV="1">
              <a:off x="3788" y="845"/>
              <a:ext cx="0" cy="23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95" name="Line 57"/>
            <p:cNvSpPr>
              <a:spLocks noChangeShapeType="1"/>
            </p:cNvSpPr>
            <p:nvPr/>
          </p:nvSpPr>
          <p:spPr bwMode="auto">
            <a:xfrm>
              <a:off x="2562" y="2432"/>
              <a:ext cx="249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83" name="Group 35"/>
          <p:cNvGrpSpPr>
            <a:grpSpLocks/>
          </p:cNvGrpSpPr>
          <p:nvPr/>
        </p:nvGrpSpPr>
        <p:grpSpPr bwMode="auto">
          <a:xfrm>
            <a:off x="5364163" y="836613"/>
            <a:ext cx="2592387" cy="2376487"/>
            <a:chOff x="2562" y="845"/>
            <a:chExt cx="2495" cy="2316"/>
          </a:xfrm>
        </p:grpSpPr>
        <p:sp>
          <p:nvSpPr>
            <p:cNvPr id="20556" name="Line 37"/>
            <p:cNvSpPr>
              <a:spLocks noChangeShapeType="1"/>
            </p:cNvSpPr>
            <p:nvPr/>
          </p:nvSpPr>
          <p:spPr bwMode="auto">
            <a:xfrm>
              <a:off x="2562" y="97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7" name="Line 38"/>
            <p:cNvSpPr>
              <a:spLocks noChangeShapeType="1"/>
            </p:cNvSpPr>
            <p:nvPr/>
          </p:nvSpPr>
          <p:spPr bwMode="auto">
            <a:xfrm>
              <a:off x="2562" y="316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8" name="Line 39"/>
            <p:cNvSpPr>
              <a:spLocks noChangeShapeType="1"/>
            </p:cNvSpPr>
            <p:nvPr/>
          </p:nvSpPr>
          <p:spPr bwMode="auto">
            <a:xfrm>
              <a:off x="501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9" name="Line 40"/>
            <p:cNvSpPr>
              <a:spLocks noChangeShapeType="1"/>
            </p:cNvSpPr>
            <p:nvPr/>
          </p:nvSpPr>
          <p:spPr bwMode="auto">
            <a:xfrm>
              <a:off x="2562" y="1220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0" name="Line 41"/>
            <p:cNvSpPr>
              <a:spLocks noChangeShapeType="1"/>
            </p:cNvSpPr>
            <p:nvPr/>
          </p:nvSpPr>
          <p:spPr bwMode="auto">
            <a:xfrm>
              <a:off x="280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1" name="Line 42"/>
            <p:cNvSpPr>
              <a:spLocks noChangeShapeType="1"/>
            </p:cNvSpPr>
            <p:nvPr/>
          </p:nvSpPr>
          <p:spPr bwMode="auto">
            <a:xfrm>
              <a:off x="305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2" name="Line 43"/>
            <p:cNvSpPr>
              <a:spLocks noChangeShapeType="1"/>
            </p:cNvSpPr>
            <p:nvPr/>
          </p:nvSpPr>
          <p:spPr bwMode="auto">
            <a:xfrm>
              <a:off x="329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3" name="Line 44"/>
            <p:cNvSpPr>
              <a:spLocks noChangeShapeType="1"/>
            </p:cNvSpPr>
            <p:nvPr/>
          </p:nvSpPr>
          <p:spPr bwMode="auto">
            <a:xfrm>
              <a:off x="354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4" name="Line 45"/>
            <p:cNvSpPr>
              <a:spLocks noChangeShapeType="1"/>
            </p:cNvSpPr>
            <p:nvPr/>
          </p:nvSpPr>
          <p:spPr bwMode="auto">
            <a:xfrm>
              <a:off x="403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5" name="Line 46"/>
            <p:cNvSpPr>
              <a:spLocks noChangeShapeType="1"/>
            </p:cNvSpPr>
            <p:nvPr/>
          </p:nvSpPr>
          <p:spPr bwMode="auto">
            <a:xfrm>
              <a:off x="427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6" name="Line 47"/>
            <p:cNvSpPr>
              <a:spLocks noChangeShapeType="1"/>
            </p:cNvSpPr>
            <p:nvPr/>
          </p:nvSpPr>
          <p:spPr bwMode="auto">
            <a:xfrm>
              <a:off x="452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7" name="Line 48"/>
            <p:cNvSpPr>
              <a:spLocks noChangeShapeType="1"/>
            </p:cNvSpPr>
            <p:nvPr/>
          </p:nvSpPr>
          <p:spPr bwMode="auto">
            <a:xfrm>
              <a:off x="476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8" name="Line 49"/>
            <p:cNvSpPr>
              <a:spLocks noChangeShapeType="1"/>
            </p:cNvSpPr>
            <p:nvPr/>
          </p:nvSpPr>
          <p:spPr bwMode="auto">
            <a:xfrm>
              <a:off x="2562" y="1463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69" name="Line 50"/>
            <p:cNvSpPr>
              <a:spLocks noChangeShapeType="1"/>
            </p:cNvSpPr>
            <p:nvPr/>
          </p:nvSpPr>
          <p:spPr bwMode="auto">
            <a:xfrm>
              <a:off x="2562" y="1705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0" name="Line 51"/>
            <p:cNvSpPr>
              <a:spLocks noChangeShapeType="1"/>
            </p:cNvSpPr>
            <p:nvPr/>
          </p:nvSpPr>
          <p:spPr bwMode="auto">
            <a:xfrm>
              <a:off x="2562" y="194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1" name="Line 52"/>
            <p:cNvSpPr>
              <a:spLocks noChangeShapeType="1"/>
            </p:cNvSpPr>
            <p:nvPr/>
          </p:nvSpPr>
          <p:spPr bwMode="auto">
            <a:xfrm>
              <a:off x="2562" y="219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2" name="Line 53"/>
            <p:cNvSpPr>
              <a:spLocks noChangeShapeType="1"/>
            </p:cNvSpPr>
            <p:nvPr/>
          </p:nvSpPr>
          <p:spPr bwMode="auto">
            <a:xfrm>
              <a:off x="2562" y="2676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3" name="Line 54"/>
            <p:cNvSpPr>
              <a:spLocks noChangeShapeType="1"/>
            </p:cNvSpPr>
            <p:nvPr/>
          </p:nvSpPr>
          <p:spPr bwMode="auto">
            <a:xfrm>
              <a:off x="2562" y="2919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74" name="Line 55"/>
            <p:cNvSpPr>
              <a:spLocks noChangeShapeType="1"/>
            </p:cNvSpPr>
            <p:nvPr/>
          </p:nvSpPr>
          <p:spPr bwMode="auto">
            <a:xfrm flipV="1">
              <a:off x="3788" y="845"/>
              <a:ext cx="0" cy="23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5" name="Line 36"/>
            <p:cNvSpPr>
              <a:spLocks noChangeShapeType="1"/>
            </p:cNvSpPr>
            <p:nvPr/>
          </p:nvSpPr>
          <p:spPr bwMode="auto">
            <a:xfrm>
              <a:off x="2562" y="2432"/>
              <a:ext cx="249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84" name="Group 77"/>
          <p:cNvGrpSpPr>
            <a:grpSpLocks/>
          </p:cNvGrpSpPr>
          <p:nvPr/>
        </p:nvGrpSpPr>
        <p:grpSpPr bwMode="auto">
          <a:xfrm>
            <a:off x="5364163" y="3357563"/>
            <a:ext cx="2597150" cy="2524125"/>
            <a:chOff x="2562" y="845"/>
            <a:chExt cx="2495" cy="2316"/>
          </a:xfrm>
        </p:grpSpPr>
        <p:sp>
          <p:nvSpPr>
            <p:cNvPr id="20536" name="Line 79"/>
            <p:cNvSpPr>
              <a:spLocks noChangeShapeType="1"/>
            </p:cNvSpPr>
            <p:nvPr/>
          </p:nvSpPr>
          <p:spPr bwMode="auto">
            <a:xfrm>
              <a:off x="2562" y="97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7" name="Line 80"/>
            <p:cNvSpPr>
              <a:spLocks noChangeShapeType="1"/>
            </p:cNvSpPr>
            <p:nvPr/>
          </p:nvSpPr>
          <p:spPr bwMode="auto">
            <a:xfrm>
              <a:off x="2562" y="316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8" name="Line 81"/>
            <p:cNvSpPr>
              <a:spLocks noChangeShapeType="1"/>
            </p:cNvSpPr>
            <p:nvPr/>
          </p:nvSpPr>
          <p:spPr bwMode="auto">
            <a:xfrm>
              <a:off x="501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9" name="Line 82"/>
            <p:cNvSpPr>
              <a:spLocks noChangeShapeType="1"/>
            </p:cNvSpPr>
            <p:nvPr/>
          </p:nvSpPr>
          <p:spPr bwMode="auto">
            <a:xfrm>
              <a:off x="2562" y="1220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0" name="Line 83"/>
            <p:cNvSpPr>
              <a:spLocks noChangeShapeType="1"/>
            </p:cNvSpPr>
            <p:nvPr/>
          </p:nvSpPr>
          <p:spPr bwMode="auto">
            <a:xfrm>
              <a:off x="280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1" name="Line 84"/>
            <p:cNvSpPr>
              <a:spLocks noChangeShapeType="1"/>
            </p:cNvSpPr>
            <p:nvPr/>
          </p:nvSpPr>
          <p:spPr bwMode="auto">
            <a:xfrm>
              <a:off x="305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2" name="Line 85"/>
            <p:cNvSpPr>
              <a:spLocks noChangeShapeType="1"/>
            </p:cNvSpPr>
            <p:nvPr/>
          </p:nvSpPr>
          <p:spPr bwMode="auto">
            <a:xfrm>
              <a:off x="329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3" name="Line 86"/>
            <p:cNvSpPr>
              <a:spLocks noChangeShapeType="1"/>
            </p:cNvSpPr>
            <p:nvPr/>
          </p:nvSpPr>
          <p:spPr bwMode="auto">
            <a:xfrm>
              <a:off x="354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4" name="Line 87"/>
            <p:cNvSpPr>
              <a:spLocks noChangeShapeType="1"/>
            </p:cNvSpPr>
            <p:nvPr/>
          </p:nvSpPr>
          <p:spPr bwMode="auto">
            <a:xfrm>
              <a:off x="403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5" name="Line 88"/>
            <p:cNvSpPr>
              <a:spLocks noChangeShapeType="1"/>
            </p:cNvSpPr>
            <p:nvPr/>
          </p:nvSpPr>
          <p:spPr bwMode="auto">
            <a:xfrm>
              <a:off x="427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6" name="Line 89"/>
            <p:cNvSpPr>
              <a:spLocks noChangeShapeType="1"/>
            </p:cNvSpPr>
            <p:nvPr/>
          </p:nvSpPr>
          <p:spPr bwMode="auto">
            <a:xfrm>
              <a:off x="4522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7" name="Line 90"/>
            <p:cNvSpPr>
              <a:spLocks noChangeShapeType="1"/>
            </p:cNvSpPr>
            <p:nvPr/>
          </p:nvSpPr>
          <p:spPr bwMode="auto">
            <a:xfrm>
              <a:off x="4768" y="978"/>
              <a:ext cx="0" cy="2183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8" name="Line 91"/>
            <p:cNvSpPr>
              <a:spLocks noChangeShapeType="1"/>
            </p:cNvSpPr>
            <p:nvPr/>
          </p:nvSpPr>
          <p:spPr bwMode="auto">
            <a:xfrm>
              <a:off x="2562" y="1463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49" name="Line 92"/>
            <p:cNvSpPr>
              <a:spLocks noChangeShapeType="1"/>
            </p:cNvSpPr>
            <p:nvPr/>
          </p:nvSpPr>
          <p:spPr bwMode="auto">
            <a:xfrm>
              <a:off x="2562" y="1705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0" name="Line 93"/>
            <p:cNvSpPr>
              <a:spLocks noChangeShapeType="1"/>
            </p:cNvSpPr>
            <p:nvPr/>
          </p:nvSpPr>
          <p:spPr bwMode="auto">
            <a:xfrm>
              <a:off x="2562" y="1948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1" name="Line 94"/>
            <p:cNvSpPr>
              <a:spLocks noChangeShapeType="1"/>
            </p:cNvSpPr>
            <p:nvPr/>
          </p:nvSpPr>
          <p:spPr bwMode="auto">
            <a:xfrm>
              <a:off x="2562" y="2191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2" name="Line 95"/>
            <p:cNvSpPr>
              <a:spLocks noChangeShapeType="1"/>
            </p:cNvSpPr>
            <p:nvPr/>
          </p:nvSpPr>
          <p:spPr bwMode="auto">
            <a:xfrm>
              <a:off x="2562" y="2676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3" name="Line 96"/>
            <p:cNvSpPr>
              <a:spLocks noChangeShapeType="1"/>
            </p:cNvSpPr>
            <p:nvPr/>
          </p:nvSpPr>
          <p:spPr bwMode="auto">
            <a:xfrm>
              <a:off x="2562" y="2919"/>
              <a:ext cx="2450" cy="0"/>
            </a:xfrm>
            <a:prstGeom prst="line">
              <a:avLst/>
            </a:prstGeom>
            <a:noFill/>
            <a:ln w="12700" cap="rnd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4" name="Line 97"/>
            <p:cNvSpPr>
              <a:spLocks noChangeShapeType="1"/>
            </p:cNvSpPr>
            <p:nvPr/>
          </p:nvSpPr>
          <p:spPr bwMode="auto">
            <a:xfrm flipV="1">
              <a:off x="3788" y="845"/>
              <a:ext cx="0" cy="23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5" name="Line 78"/>
            <p:cNvSpPr>
              <a:spLocks noChangeShapeType="1"/>
            </p:cNvSpPr>
            <p:nvPr/>
          </p:nvSpPr>
          <p:spPr bwMode="auto">
            <a:xfrm>
              <a:off x="2562" y="2432"/>
              <a:ext cx="249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85" name="Группа 122"/>
          <p:cNvGrpSpPr>
            <a:grpSpLocks/>
          </p:cNvGrpSpPr>
          <p:nvPr/>
        </p:nvGrpSpPr>
        <p:grpSpPr bwMode="auto">
          <a:xfrm>
            <a:off x="1000125" y="1071563"/>
            <a:ext cx="2357438" cy="1785937"/>
            <a:chOff x="3714744" y="1500174"/>
            <a:chExt cx="1435105" cy="1138239"/>
          </a:xfrm>
        </p:grpSpPr>
        <p:sp>
          <p:nvSpPr>
            <p:cNvPr id="20533" name="Freeform 100"/>
            <p:cNvSpPr>
              <a:spLocks/>
            </p:cNvSpPr>
            <p:nvPr/>
          </p:nvSpPr>
          <p:spPr bwMode="auto">
            <a:xfrm>
              <a:off x="3714744" y="1643050"/>
              <a:ext cx="719137" cy="995363"/>
            </a:xfrm>
            <a:custGeom>
              <a:avLst/>
              <a:gdLst>
                <a:gd name="T0" fmla="*/ 0 w 453"/>
                <a:gd name="T1" fmla="*/ 1580139338 h 627"/>
                <a:gd name="T2" fmla="*/ 708162628 w 453"/>
                <a:gd name="T3" fmla="*/ 166330381 h 627"/>
                <a:gd name="T4" fmla="*/ 1141629283 w 453"/>
                <a:gd name="T5" fmla="*/ 577116839 h 627"/>
                <a:gd name="T6" fmla="*/ 0 60000 65536"/>
                <a:gd name="T7" fmla="*/ 0 60000 65536"/>
                <a:gd name="T8" fmla="*/ 0 60000 65536"/>
                <a:gd name="T9" fmla="*/ 0 w 453"/>
                <a:gd name="T10" fmla="*/ 0 h 627"/>
                <a:gd name="T11" fmla="*/ 453 w 453"/>
                <a:gd name="T12" fmla="*/ 627 h 6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3" h="627">
                  <a:moveTo>
                    <a:pt x="0" y="627"/>
                  </a:moveTo>
                  <a:cubicBezTo>
                    <a:pt x="47" y="534"/>
                    <a:pt x="206" y="132"/>
                    <a:pt x="281" y="66"/>
                  </a:cubicBezTo>
                  <a:cubicBezTo>
                    <a:pt x="357" y="0"/>
                    <a:pt x="417" y="195"/>
                    <a:pt x="453" y="229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4" name="Line 101"/>
            <p:cNvSpPr>
              <a:spLocks noChangeShapeType="1"/>
            </p:cNvSpPr>
            <p:nvPr/>
          </p:nvSpPr>
          <p:spPr bwMode="auto">
            <a:xfrm flipV="1">
              <a:off x="4429124" y="1500174"/>
              <a:ext cx="720725" cy="50482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6" name="Text Box 102"/>
          <p:cNvSpPr txBox="1">
            <a:spLocks noChangeArrowheads="1"/>
          </p:cNvSpPr>
          <p:nvPr/>
        </p:nvSpPr>
        <p:spPr bwMode="auto">
          <a:xfrm>
            <a:off x="3000364" y="2349500"/>
            <a:ext cx="360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/>
              <a:t>х</a:t>
            </a:r>
            <a:endParaRPr lang="ru-RU" dirty="0"/>
          </a:p>
        </p:txBody>
      </p:sp>
      <p:sp>
        <p:nvSpPr>
          <p:cNvPr id="20487" name="Text Box 103"/>
          <p:cNvSpPr txBox="1">
            <a:spLocks noChangeArrowheads="1"/>
          </p:cNvSpPr>
          <p:nvPr/>
        </p:nvSpPr>
        <p:spPr bwMode="auto">
          <a:xfrm>
            <a:off x="1785918" y="785813"/>
            <a:ext cx="358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y</a:t>
            </a:r>
            <a:endParaRPr lang="ru-RU" dirty="0"/>
          </a:p>
        </p:txBody>
      </p:sp>
      <p:sp>
        <p:nvSpPr>
          <p:cNvPr id="20488" name="Text Box 104"/>
          <p:cNvSpPr txBox="1">
            <a:spLocks noChangeArrowheads="1"/>
          </p:cNvSpPr>
          <p:nvPr/>
        </p:nvSpPr>
        <p:spPr bwMode="auto">
          <a:xfrm>
            <a:off x="1785918" y="2349500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ru-RU" dirty="0"/>
          </a:p>
        </p:txBody>
      </p:sp>
      <p:grpSp>
        <p:nvGrpSpPr>
          <p:cNvPr id="20489" name="Группа 123"/>
          <p:cNvGrpSpPr>
            <a:grpSpLocks/>
          </p:cNvGrpSpPr>
          <p:nvPr/>
        </p:nvGrpSpPr>
        <p:grpSpPr bwMode="auto">
          <a:xfrm>
            <a:off x="5500687" y="1448338"/>
            <a:ext cx="2284258" cy="1497600"/>
            <a:chOff x="3995737" y="1755904"/>
            <a:chExt cx="1015289" cy="867210"/>
          </a:xfrm>
        </p:grpSpPr>
        <p:sp>
          <p:nvSpPr>
            <p:cNvPr id="20531" name="Line 105"/>
            <p:cNvSpPr>
              <a:spLocks noChangeShapeType="1"/>
            </p:cNvSpPr>
            <p:nvPr/>
          </p:nvSpPr>
          <p:spPr bwMode="auto">
            <a:xfrm rot="10800000">
              <a:off x="3995737" y="1765397"/>
              <a:ext cx="504825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32" name="Line 106"/>
            <p:cNvSpPr>
              <a:spLocks noChangeShapeType="1"/>
            </p:cNvSpPr>
            <p:nvPr/>
          </p:nvSpPr>
          <p:spPr bwMode="auto">
            <a:xfrm>
              <a:off x="4500114" y="1755904"/>
              <a:ext cx="510912" cy="86721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90" name="Freeform 107"/>
          <p:cNvSpPr>
            <a:spLocks/>
          </p:cNvSpPr>
          <p:nvPr/>
        </p:nvSpPr>
        <p:spPr bwMode="auto">
          <a:xfrm>
            <a:off x="1293813" y="4292600"/>
            <a:ext cx="1695450" cy="1152525"/>
          </a:xfrm>
          <a:custGeom>
            <a:avLst/>
            <a:gdLst>
              <a:gd name="T0" fmla="*/ 2147483647 w 1068"/>
              <a:gd name="T1" fmla="*/ 0 h 726"/>
              <a:gd name="T2" fmla="*/ 0 w 1068"/>
              <a:gd name="T3" fmla="*/ 1144150950 h 726"/>
              <a:gd name="T4" fmla="*/ 2147483647 w 1068"/>
              <a:gd name="T5" fmla="*/ 1829633616 h 726"/>
              <a:gd name="T6" fmla="*/ 0 60000 65536"/>
              <a:gd name="T7" fmla="*/ 0 60000 65536"/>
              <a:gd name="T8" fmla="*/ 0 60000 65536"/>
              <a:gd name="T9" fmla="*/ 0 w 1068"/>
              <a:gd name="T10" fmla="*/ 0 h 726"/>
              <a:gd name="T11" fmla="*/ 1068 w 1068"/>
              <a:gd name="T12" fmla="*/ 726 h 7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8" h="726">
                <a:moveTo>
                  <a:pt x="1067" y="0"/>
                </a:moveTo>
                <a:cubicBezTo>
                  <a:pt x="889" y="76"/>
                  <a:pt x="0" y="333"/>
                  <a:pt x="0" y="454"/>
                </a:cubicBezTo>
                <a:cubicBezTo>
                  <a:pt x="0" y="575"/>
                  <a:pt x="846" y="669"/>
                  <a:pt x="1068" y="726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91" name="Freeform 113"/>
          <p:cNvSpPr>
            <a:spLocks/>
          </p:cNvSpPr>
          <p:nvPr/>
        </p:nvSpPr>
        <p:spPr bwMode="auto">
          <a:xfrm>
            <a:off x="5867400" y="4271963"/>
            <a:ext cx="1512888" cy="1443037"/>
          </a:xfrm>
          <a:custGeom>
            <a:avLst/>
            <a:gdLst>
              <a:gd name="T0" fmla="*/ 0 w 953"/>
              <a:gd name="T1" fmla="*/ 2147483647 h 505"/>
              <a:gd name="T2" fmla="*/ 1222277063 w 953"/>
              <a:gd name="T3" fmla="*/ 0 h 505"/>
              <a:gd name="T4" fmla="*/ 2147483647 w 953"/>
              <a:gd name="T5" fmla="*/ 2147483647 h 505"/>
              <a:gd name="T6" fmla="*/ 0 60000 65536"/>
              <a:gd name="T7" fmla="*/ 0 60000 65536"/>
              <a:gd name="T8" fmla="*/ 0 60000 65536"/>
              <a:gd name="T9" fmla="*/ 0 w 953"/>
              <a:gd name="T10" fmla="*/ 0 h 505"/>
              <a:gd name="T11" fmla="*/ 953 w 953"/>
              <a:gd name="T12" fmla="*/ 505 h 5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3" h="505">
                <a:moveTo>
                  <a:pt x="0" y="504"/>
                </a:moveTo>
                <a:cubicBezTo>
                  <a:pt x="81" y="420"/>
                  <a:pt x="326" y="0"/>
                  <a:pt x="485" y="0"/>
                </a:cubicBezTo>
                <a:cubicBezTo>
                  <a:pt x="644" y="0"/>
                  <a:pt x="856" y="400"/>
                  <a:pt x="953" y="505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2" name="Text Box 114"/>
          <p:cNvSpPr txBox="1">
            <a:spLocks noChangeArrowheads="1"/>
          </p:cNvSpPr>
          <p:nvPr/>
        </p:nvSpPr>
        <p:spPr bwMode="auto">
          <a:xfrm>
            <a:off x="6372225" y="836613"/>
            <a:ext cx="36036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  <p:sp>
        <p:nvSpPr>
          <p:cNvPr id="20493" name="Text Box 115"/>
          <p:cNvSpPr txBox="1">
            <a:spLocks noChangeArrowheads="1"/>
          </p:cNvSpPr>
          <p:nvPr/>
        </p:nvSpPr>
        <p:spPr bwMode="auto">
          <a:xfrm>
            <a:off x="3571875" y="2428875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/>
          </a:p>
        </p:txBody>
      </p:sp>
      <p:sp>
        <p:nvSpPr>
          <p:cNvPr id="20494" name="Text Box 116"/>
          <p:cNvSpPr txBox="1">
            <a:spLocks noChangeArrowheads="1"/>
          </p:cNvSpPr>
          <p:nvPr/>
        </p:nvSpPr>
        <p:spPr bwMode="auto">
          <a:xfrm>
            <a:off x="7667625" y="2420938"/>
            <a:ext cx="360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20495" name="Text Box 117"/>
          <p:cNvSpPr txBox="1">
            <a:spLocks noChangeArrowheads="1"/>
          </p:cNvSpPr>
          <p:nvPr/>
        </p:nvSpPr>
        <p:spPr bwMode="auto">
          <a:xfrm>
            <a:off x="7667625" y="5013325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х</a:t>
            </a:r>
          </a:p>
        </p:txBody>
      </p:sp>
      <p:sp>
        <p:nvSpPr>
          <p:cNvPr id="20496" name="Text Box 118"/>
          <p:cNvSpPr txBox="1">
            <a:spLocks noChangeArrowheads="1"/>
          </p:cNvSpPr>
          <p:nvPr/>
        </p:nvSpPr>
        <p:spPr bwMode="auto">
          <a:xfrm>
            <a:off x="2987675" y="4941888"/>
            <a:ext cx="360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20497" name="Text Box 119"/>
          <p:cNvSpPr txBox="1">
            <a:spLocks noChangeArrowheads="1"/>
          </p:cNvSpPr>
          <p:nvPr/>
        </p:nvSpPr>
        <p:spPr bwMode="auto">
          <a:xfrm>
            <a:off x="1763713" y="3386138"/>
            <a:ext cx="360362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  <p:sp>
        <p:nvSpPr>
          <p:cNvPr id="20498" name="Text Box 120"/>
          <p:cNvSpPr txBox="1">
            <a:spLocks noChangeArrowheads="1"/>
          </p:cNvSpPr>
          <p:nvPr/>
        </p:nvSpPr>
        <p:spPr bwMode="auto">
          <a:xfrm>
            <a:off x="6372225" y="3286125"/>
            <a:ext cx="360363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y</a:t>
            </a:r>
            <a:endParaRPr lang="ru-RU" sz="2000"/>
          </a:p>
        </p:txBody>
      </p:sp>
      <p:sp>
        <p:nvSpPr>
          <p:cNvPr id="20499" name="Text Box 121"/>
          <p:cNvSpPr txBox="1">
            <a:spLocks noChangeArrowheads="1"/>
          </p:cNvSpPr>
          <p:nvPr/>
        </p:nvSpPr>
        <p:spPr bwMode="auto">
          <a:xfrm>
            <a:off x="6372225" y="2420938"/>
            <a:ext cx="454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  <a:endParaRPr lang="ru-RU"/>
          </a:p>
        </p:txBody>
      </p:sp>
      <p:sp>
        <p:nvSpPr>
          <p:cNvPr id="20500" name="Text Box 122"/>
          <p:cNvSpPr txBox="1">
            <a:spLocks noChangeArrowheads="1"/>
          </p:cNvSpPr>
          <p:nvPr/>
        </p:nvSpPr>
        <p:spPr bwMode="auto">
          <a:xfrm>
            <a:off x="1763713" y="4929188"/>
            <a:ext cx="454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  <a:endParaRPr lang="ru-RU"/>
          </a:p>
        </p:txBody>
      </p:sp>
      <p:sp>
        <p:nvSpPr>
          <p:cNvPr id="20501" name="Text Box 123"/>
          <p:cNvSpPr txBox="1">
            <a:spLocks noChangeArrowheads="1"/>
          </p:cNvSpPr>
          <p:nvPr/>
        </p:nvSpPr>
        <p:spPr bwMode="auto">
          <a:xfrm>
            <a:off x="6372225" y="5029200"/>
            <a:ext cx="45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  <a:endParaRPr lang="ru-RU" sz="2000"/>
          </a:p>
        </p:txBody>
      </p:sp>
      <p:sp>
        <p:nvSpPr>
          <p:cNvPr id="4121" name="Text Box 124"/>
          <p:cNvSpPr txBox="1">
            <a:spLocks noChangeArrowheads="1"/>
          </p:cNvSpPr>
          <p:nvPr/>
        </p:nvSpPr>
        <p:spPr bwMode="auto">
          <a:xfrm>
            <a:off x="179388" y="115888"/>
            <a:ext cx="8964612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</a:rPr>
              <a:t>№3.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 </a:t>
            </a:r>
            <a:r>
              <a:rPr lang="ru-RU" sz="2000" dirty="0">
                <a:latin typeface="+mn-lt"/>
              </a:rPr>
              <a:t>На одном из следующих рисунков изображена линия, не являющаяся графиком функции. Укажите этот рисунок.</a:t>
            </a:r>
          </a:p>
        </p:txBody>
      </p:sp>
      <p:sp>
        <p:nvSpPr>
          <p:cNvPr id="15485" name="AutoShape 12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388" y="25654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15487" name="AutoShape 1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388" y="515778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15489" name="AutoShape 1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72450" y="26368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15491" name="AutoShape 13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72450" y="53006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15494" name="Line 134"/>
          <p:cNvSpPr>
            <a:spLocks noChangeShapeType="1"/>
          </p:cNvSpPr>
          <p:nvPr/>
        </p:nvSpPr>
        <p:spPr bwMode="auto">
          <a:xfrm>
            <a:off x="2771775" y="3571875"/>
            <a:ext cx="0" cy="21240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501" name="AutoShape 1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6092825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(1)</a:t>
            </a:r>
          </a:p>
        </p:txBody>
      </p:sp>
      <p:sp>
        <p:nvSpPr>
          <p:cNvPr id="15502" name="Text Box 142"/>
          <p:cNvSpPr txBox="1">
            <a:spLocks noChangeArrowheads="1"/>
          </p:cNvSpPr>
          <p:nvPr/>
        </p:nvSpPr>
        <p:spPr bwMode="auto">
          <a:xfrm>
            <a:off x="2484438" y="6007100"/>
            <a:ext cx="60483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dirty="0">
                <a:latin typeface="+mn-lt"/>
              </a:rPr>
              <a:t>Любая прямая, параллельная оси </a:t>
            </a:r>
            <a:r>
              <a:rPr lang="ru-RU" sz="2000" dirty="0" err="1">
                <a:latin typeface="+mn-lt"/>
              </a:rPr>
              <a:t>Оу</a:t>
            </a:r>
            <a:r>
              <a:rPr lang="ru-RU" sz="2000" dirty="0">
                <a:latin typeface="+mn-lt"/>
              </a:rPr>
              <a:t> пересекает график функции только в одной точке.</a:t>
            </a:r>
          </a:p>
        </p:txBody>
      </p:sp>
      <p:sp>
        <p:nvSpPr>
          <p:cNvPr id="20522" name="AutoShape 14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5490" name="AutoShape 130"/>
          <p:cNvSpPr>
            <a:spLocks noChangeArrowheads="1"/>
          </p:cNvSpPr>
          <p:nvPr/>
        </p:nvSpPr>
        <p:spPr bwMode="auto">
          <a:xfrm>
            <a:off x="6732588" y="928670"/>
            <a:ext cx="1911378" cy="1223963"/>
          </a:xfrm>
          <a:prstGeom prst="wedgeEllipseCallout">
            <a:avLst>
              <a:gd name="adj1" fmla="val 29969"/>
              <a:gd name="adj2" fmla="val 8372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5492" name="AutoShape 132"/>
          <p:cNvSpPr>
            <a:spLocks noChangeArrowheads="1"/>
          </p:cNvSpPr>
          <p:nvPr/>
        </p:nvSpPr>
        <p:spPr bwMode="auto">
          <a:xfrm>
            <a:off x="6659563" y="3571876"/>
            <a:ext cx="1984403" cy="1223962"/>
          </a:xfrm>
          <a:prstGeom prst="wedgeEllipseCallout">
            <a:avLst>
              <a:gd name="adj1" fmla="val 34649"/>
              <a:gd name="adj2" fmla="val 8891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0525" name="Line 41"/>
          <p:cNvSpPr>
            <a:spLocks noChangeShapeType="1"/>
          </p:cNvSpPr>
          <p:nvPr/>
        </p:nvSpPr>
        <p:spPr bwMode="auto">
          <a:xfrm>
            <a:off x="5357813" y="974725"/>
            <a:ext cx="0" cy="2239963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6" name="Line 41"/>
          <p:cNvSpPr>
            <a:spLocks noChangeShapeType="1"/>
          </p:cNvSpPr>
          <p:nvPr/>
        </p:nvSpPr>
        <p:spPr bwMode="auto">
          <a:xfrm>
            <a:off x="5357813" y="3500438"/>
            <a:ext cx="0" cy="2376487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7" name="Line 62"/>
          <p:cNvSpPr>
            <a:spLocks noChangeShapeType="1"/>
          </p:cNvSpPr>
          <p:nvPr/>
        </p:nvSpPr>
        <p:spPr bwMode="auto">
          <a:xfrm>
            <a:off x="857224" y="3571875"/>
            <a:ext cx="0" cy="2173288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88" name="AutoShape 128"/>
          <p:cNvSpPr>
            <a:spLocks noChangeArrowheads="1"/>
          </p:cNvSpPr>
          <p:nvPr/>
        </p:nvSpPr>
        <p:spPr bwMode="auto">
          <a:xfrm>
            <a:off x="285720" y="3500438"/>
            <a:ext cx="2000264" cy="1223963"/>
          </a:xfrm>
          <a:prstGeom prst="wedgeEllipseCallout">
            <a:avLst>
              <a:gd name="adj1" fmla="val -49464"/>
              <a:gd name="adj2" fmla="val 67641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20529" name="Line 20"/>
          <p:cNvSpPr>
            <a:spLocks noChangeShapeType="1"/>
          </p:cNvSpPr>
          <p:nvPr/>
        </p:nvSpPr>
        <p:spPr bwMode="auto">
          <a:xfrm>
            <a:off x="857224" y="928670"/>
            <a:ext cx="0" cy="2171700"/>
          </a:xfrm>
          <a:prstGeom prst="line">
            <a:avLst/>
          </a:prstGeom>
          <a:noFill/>
          <a:ln w="12700" cap="rnd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486" name="AutoShape 126"/>
          <p:cNvSpPr>
            <a:spLocks noChangeArrowheads="1"/>
          </p:cNvSpPr>
          <p:nvPr/>
        </p:nvSpPr>
        <p:spPr bwMode="auto">
          <a:xfrm>
            <a:off x="395288" y="1000108"/>
            <a:ext cx="1890696" cy="1223963"/>
          </a:xfrm>
          <a:prstGeom prst="wedgeEllipseCallout">
            <a:avLst>
              <a:gd name="adj1" fmla="val -49817"/>
              <a:gd name="adj2" fmla="val 7205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27" name="Овал 126"/>
          <p:cNvSpPr/>
          <p:nvPr/>
        </p:nvSpPr>
        <p:spPr bwMode="auto">
          <a:xfrm>
            <a:off x="2714612" y="4321132"/>
            <a:ext cx="108000" cy="10800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Овал 127"/>
          <p:cNvSpPr/>
          <p:nvPr/>
        </p:nvSpPr>
        <p:spPr bwMode="auto">
          <a:xfrm>
            <a:off x="2714612" y="5357826"/>
            <a:ext cx="108000" cy="10800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8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8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5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8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5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9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01"/>
                  </p:tgtEl>
                </p:cond>
              </p:nextCondLst>
            </p:seq>
          </p:childTnLst>
        </p:cTn>
      </p:par>
    </p:tnLst>
    <p:bldLst>
      <p:bldP spid="15494" grpId="0" animBg="1"/>
      <p:bldP spid="15501" grpId="0" animBg="1"/>
      <p:bldP spid="15502" grpId="0"/>
      <p:bldP spid="127" grpId="0" animBg="1"/>
      <p:bldP spid="1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150018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94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2428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95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3357563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3</a:t>
            </a:r>
          </a:p>
        </p:txBody>
      </p:sp>
      <p:sp>
        <p:nvSpPr>
          <p:cNvPr id="96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421481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21518" name="TextBox 97"/>
          <p:cNvSpPr txBox="1">
            <a:spLocks noChangeArrowheads="1"/>
          </p:cNvSpPr>
          <p:nvPr/>
        </p:nvSpPr>
        <p:spPr bwMode="auto">
          <a:xfrm>
            <a:off x="1428750" y="1571625"/>
            <a:ext cx="1214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</a:t>
            </a:r>
            <a:r>
              <a:rPr lang="ru-RU" sz="2000" dirty="0"/>
              <a:t>6;7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21519" name="TextBox 98"/>
          <p:cNvSpPr txBox="1">
            <a:spLocks noChangeArrowheads="1"/>
          </p:cNvSpPr>
          <p:nvPr/>
        </p:nvSpPr>
        <p:spPr bwMode="auto">
          <a:xfrm>
            <a:off x="1428750" y="2500313"/>
            <a:ext cx="184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[-5</a:t>
            </a:r>
            <a:r>
              <a:rPr lang="ru-RU" sz="2000" dirty="0"/>
              <a:t>;</a:t>
            </a:r>
            <a:r>
              <a:rPr lang="en-US" sz="2000" dirty="0"/>
              <a:t>-3] U</a:t>
            </a:r>
            <a:r>
              <a:rPr lang="ru-RU" sz="2000" dirty="0"/>
              <a:t> </a:t>
            </a:r>
            <a:r>
              <a:rPr lang="en-US" sz="2000" dirty="0"/>
              <a:t>[</a:t>
            </a:r>
            <a:r>
              <a:rPr lang="ru-RU" sz="2000" dirty="0"/>
              <a:t>2;6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21520" name="TextBox 99"/>
          <p:cNvSpPr txBox="1">
            <a:spLocks noChangeArrowheads="1"/>
          </p:cNvSpPr>
          <p:nvPr/>
        </p:nvSpPr>
        <p:spPr bwMode="auto">
          <a:xfrm>
            <a:off x="1500188" y="3429000"/>
            <a:ext cx="1428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[-3</a:t>
            </a:r>
            <a:r>
              <a:rPr lang="ru-RU" sz="2000" dirty="0"/>
              <a:t>;7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21521" name="TextBox 100"/>
          <p:cNvSpPr txBox="1">
            <a:spLocks noChangeArrowheads="1"/>
          </p:cNvSpPr>
          <p:nvPr/>
        </p:nvSpPr>
        <p:spPr bwMode="auto">
          <a:xfrm>
            <a:off x="1500188" y="42862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[-3</a:t>
            </a:r>
            <a:r>
              <a:rPr lang="ru-RU" sz="2000" dirty="0"/>
              <a:t>;2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108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2938" y="5357813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21525" name="AutoShape 7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1527" name="TextBox 47"/>
          <p:cNvSpPr txBox="1">
            <a:spLocks noChangeArrowheads="1"/>
          </p:cNvSpPr>
          <p:nvPr/>
        </p:nvSpPr>
        <p:spPr bwMode="auto">
          <a:xfrm>
            <a:off x="8286750" y="342900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grpSp>
        <p:nvGrpSpPr>
          <p:cNvPr id="21528" name="Группа 77"/>
          <p:cNvGrpSpPr>
            <a:grpSpLocks/>
          </p:cNvGrpSpPr>
          <p:nvPr/>
        </p:nvGrpSpPr>
        <p:grpSpPr bwMode="auto">
          <a:xfrm>
            <a:off x="4556125" y="1500188"/>
            <a:ext cx="4087813" cy="3671887"/>
            <a:chOff x="3771435" y="1500174"/>
            <a:chExt cx="3729523" cy="3671438"/>
          </a:xfrm>
        </p:grpSpPr>
        <p:grpSp>
          <p:nvGrpSpPr>
            <p:cNvPr id="21555" name="Группа 57"/>
            <p:cNvGrpSpPr>
              <a:grpSpLocks noChangeAspect="1"/>
            </p:cNvGrpSpPr>
            <p:nvPr/>
          </p:nvGrpSpPr>
          <p:grpSpPr bwMode="auto">
            <a:xfrm>
              <a:off x="3771435" y="1571612"/>
              <a:ext cx="3664352" cy="3600000"/>
              <a:chOff x="1348000" y="3092451"/>
              <a:chExt cx="2308544" cy="2286000"/>
            </a:xfrm>
          </p:grpSpPr>
          <p:grpSp>
            <p:nvGrpSpPr>
              <p:cNvPr id="21558" name="Группа 55"/>
              <p:cNvGrpSpPr>
                <a:grpSpLocks/>
              </p:cNvGrpSpPr>
              <p:nvPr/>
            </p:nvGrpSpPr>
            <p:grpSpPr bwMode="auto">
              <a:xfrm>
                <a:off x="1357291" y="3092451"/>
                <a:ext cx="2299253" cy="2286000"/>
                <a:chOff x="1357260" y="3092451"/>
                <a:chExt cx="3894399" cy="2286000"/>
              </a:xfrm>
            </p:grpSpPr>
            <p:sp>
              <p:nvSpPr>
                <p:cNvPr id="2157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7" name="Line 25"/>
                <p:cNvSpPr>
                  <a:spLocks noChangeShapeType="1"/>
                </p:cNvSpPr>
                <p:nvPr/>
              </p:nvSpPr>
              <p:spPr bwMode="auto">
                <a:xfrm>
                  <a:off x="1362283" y="3244851"/>
                  <a:ext cx="3889376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8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9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91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1559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21560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1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2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3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4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5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6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7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8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9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0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1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2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3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4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75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1556" name="Line 6"/>
            <p:cNvSpPr>
              <a:spLocks noChangeShapeType="1"/>
            </p:cNvSpPr>
            <p:nvPr/>
          </p:nvSpPr>
          <p:spPr bwMode="auto">
            <a:xfrm>
              <a:off x="3792958" y="3500438"/>
              <a:ext cx="3708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7" name="Line 25"/>
            <p:cNvSpPr>
              <a:spLocks noChangeShapeType="1"/>
            </p:cNvSpPr>
            <p:nvPr/>
          </p:nvSpPr>
          <p:spPr bwMode="auto">
            <a:xfrm flipV="1">
              <a:off x="5480641" y="1500174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29" name="Text Box 42"/>
          <p:cNvSpPr txBox="1">
            <a:spLocks noChangeArrowheads="1"/>
          </p:cNvSpPr>
          <p:nvPr/>
        </p:nvSpPr>
        <p:spPr bwMode="auto">
          <a:xfrm>
            <a:off x="6138863" y="3457575"/>
            <a:ext cx="361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21530" name="Text Box 45"/>
          <p:cNvSpPr txBox="1">
            <a:spLocks noChangeArrowheads="1"/>
          </p:cNvSpPr>
          <p:nvPr/>
        </p:nvSpPr>
        <p:spPr bwMode="auto">
          <a:xfrm>
            <a:off x="6713538" y="3457575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</a:t>
            </a:r>
          </a:p>
        </p:txBody>
      </p:sp>
      <p:sp>
        <p:nvSpPr>
          <p:cNvPr id="21531" name="TextBox 54"/>
          <p:cNvSpPr txBox="1">
            <a:spLocks noChangeArrowheads="1"/>
          </p:cNvSpPr>
          <p:nvPr/>
        </p:nvSpPr>
        <p:spPr bwMode="auto">
          <a:xfrm>
            <a:off x="7929588" y="34290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1532" name="Text Box 48"/>
          <p:cNvSpPr txBox="1">
            <a:spLocks noChangeArrowheads="1"/>
          </p:cNvSpPr>
          <p:nvPr/>
        </p:nvSpPr>
        <p:spPr bwMode="auto">
          <a:xfrm>
            <a:off x="4786313" y="3487738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-5</a:t>
            </a:r>
            <a:endParaRPr lang="ru-RU"/>
          </a:p>
        </p:txBody>
      </p:sp>
      <p:sp>
        <p:nvSpPr>
          <p:cNvPr id="21533" name="Freeform 50"/>
          <p:cNvSpPr>
            <a:spLocks/>
          </p:cNvSpPr>
          <p:nvPr/>
        </p:nvSpPr>
        <p:spPr bwMode="auto">
          <a:xfrm>
            <a:off x="6929438" y="1785938"/>
            <a:ext cx="1071562" cy="2232000"/>
          </a:xfrm>
          <a:custGeom>
            <a:avLst/>
            <a:gdLst>
              <a:gd name="T0" fmla="*/ 0 w 980"/>
              <a:gd name="T1" fmla="*/ 0 h 1565"/>
              <a:gd name="T2" fmla="*/ 2147483647 w 980"/>
              <a:gd name="T3" fmla="*/ 2147483647 h 1565"/>
              <a:gd name="T4" fmla="*/ 0 60000 65536"/>
              <a:gd name="T5" fmla="*/ 0 60000 65536"/>
              <a:gd name="T6" fmla="*/ 0 w 980"/>
              <a:gd name="T7" fmla="*/ 0 h 1565"/>
              <a:gd name="T8" fmla="*/ 980 w 980"/>
              <a:gd name="T9" fmla="*/ 1565 h 15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1565">
                <a:moveTo>
                  <a:pt x="0" y="0"/>
                </a:moveTo>
                <a:lnTo>
                  <a:pt x="980" y="1565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4" name="Line 52"/>
          <p:cNvSpPr>
            <a:spLocks noChangeShapeType="1"/>
          </p:cNvSpPr>
          <p:nvPr/>
        </p:nvSpPr>
        <p:spPr bwMode="auto">
          <a:xfrm flipH="1" flipV="1">
            <a:off x="5143500" y="2786063"/>
            <a:ext cx="500063" cy="2143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5" name="TextBox 96"/>
          <p:cNvSpPr txBox="1">
            <a:spLocks noChangeArrowheads="1"/>
          </p:cNvSpPr>
          <p:nvPr/>
        </p:nvSpPr>
        <p:spPr bwMode="auto">
          <a:xfrm>
            <a:off x="6143638" y="1714488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21536" name="TextBox 101"/>
          <p:cNvSpPr txBox="1">
            <a:spLocks noChangeArrowheads="1"/>
          </p:cNvSpPr>
          <p:nvPr/>
        </p:nvSpPr>
        <p:spPr bwMode="auto">
          <a:xfrm>
            <a:off x="5286375" y="34575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-3</a:t>
            </a:r>
          </a:p>
        </p:txBody>
      </p:sp>
      <p:sp>
        <p:nvSpPr>
          <p:cNvPr id="21537" name="TextBox 102"/>
          <p:cNvSpPr txBox="1">
            <a:spLocks noChangeArrowheads="1"/>
          </p:cNvSpPr>
          <p:nvPr/>
        </p:nvSpPr>
        <p:spPr bwMode="auto">
          <a:xfrm>
            <a:off x="6000750" y="47148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-6</a:t>
            </a: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 rot="16200000" flipV="1">
            <a:off x="6137275" y="2708276"/>
            <a:ext cx="1584325" cy="0"/>
          </a:xfrm>
          <a:prstGeom prst="line">
            <a:avLst/>
          </a:prstGeom>
          <a:ln w="19050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9" name="Freeform 74"/>
          <p:cNvSpPr>
            <a:spLocks/>
          </p:cNvSpPr>
          <p:nvPr/>
        </p:nvSpPr>
        <p:spPr bwMode="auto">
          <a:xfrm>
            <a:off x="5643563" y="1785938"/>
            <a:ext cx="1285875" cy="3143250"/>
          </a:xfrm>
          <a:custGeom>
            <a:avLst/>
            <a:gdLst>
              <a:gd name="T0" fmla="*/ 0 w 726"/>
              <a:gd name="T1" fmla="*/ 2147483647 h 907"/>
              <a:gd name="T2" fmla="*/ 505070852 w 726"/>
              <a:gd name="T3" fmla="*/ 2147483647 h 907"/>
              <a:gd name="T4" fmla="*/ 586635328 w 726"/>
              <a:gd name="T5" fmla="*/ 2147483647 h 907"/>
              <a:gd name="T6" fmla="*/ 890934179 w 726"/>
              <a:gd name="T7" fmla="*/ 2147483647 h 907"/>
              <a:gd name="T8" fmla="*/ 1662657513 w 726"/>
              <a:gd name="T9" fmla="*/ 1573323127 h 907"/>
              <a:gd name="T10" fmla="*/ 2147483647 w 726"/>
              <a:gd name="T11" fmla="*/ 0 h 9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6"/>
              <a:gd name="T19" fmla="*/ 0 h 907"/>
              <a:gd name="T20" fmla="*/ 726 w 726"/>
              <a:gd name="T21" fmla="*/ 907 h 90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6" h="907">
                <a:moveTo>
                  <a:pt x="0" y="907"/>
                </a:moveTo>
                <a:cubicBezTo>
                  <a:pt x="27" y="816"/>
                  <a:pt x="161" y="363"/>
                  <a:pt x="161" y="363"/>
                </a:cubicBezTo>
                <a:cubicBezTo>
                  <a:pt x="161" y="363"/>
                  <a:pt x="187" y="292"/>
                  <a:pt x="187" y="292"/>
                </a:cubicBezTo>
                <a:cubicBezTo>
                  <a:pt x="187" y="292"/>
                  <a:pt x="227" y="222"/>
                  <a:pt x="284" y="195"/>
                </a:cubicBezTo>
                <a:cubicBezTo>
                  <a:pt x="341" y="168"/>
                  <a:pt x="456" y="163"/>
                  <a:pt x="530" y="131"/>
                </a:cubicBezTo>
                <a:cubicBezTo>
                  <a:pt x="604" y="99"/>
                  <a:pt x="685" y="27"/>
                  <a:pt x="726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rot="16200000" flipH="1" flipV="1">
            <a:off x="4928907" y="4179094"/>
            <a:ext cx="1357312" cy="0"/>
          </a:xfrm>
          <a:prstGeom prst="line">
            <a:avLst/>
          </a:prstGeom>
          <a:ln w="19050" cmpd="sng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reeform 74"/>
          <p:cNvSpPr>
            <a:spLocks/>
          </p:cNvSpPr>
          <p:nvPr/>
        </p:nvSpPr>
        <p:spPr bwMode="auto">
          <a:xfrm>
            <a:off x="5643563" y="1785938"/>
            <a:ext cx="1285875" cy="3143250"/>
          </a:xfrm>
          <a:custGeom>
            <a:avLst/>
            <a:gdLst>
              <a:gd name="T0" fmla="*/ 0 w 726"/>
              <a:gd name="T1" fmla="*/ 2147483647 h 907"/>
              <a:gd name="T2" fmla="*/ 505072623 w 726"/>
              <a:gd name="T3" fmla="*/ 2147483647 h 907"/>
              <a:gd name="T4" fmla="*/ 586637099 w 726"/>
              <a:gd name="T5" fmla="*/ 2147483647 h 907"/>
              <a:gd name="T6" fmla="*/ 890934179 w 726"/>
              <a:gd name="T7" fmla="*/ 2147483647 h 907"/>
              <a:gd name="T8" fmla="*/ 1662659284 w 726"/>
              <a:gd name="T9" fmla="*/ 1573323127 h 907"/>
              <a:gd name="T10" fmla="*/ 2147483647 w 726"/>
              <a:gd name="T11" fmla="*/ 0 h 9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6"/>
              <a:gd name="T19" fmla="*/ 0 h 907"/>
              <a:gd name="T20" fmla="*/ 726 w 726"/>
              <a:gd name="T21" fmla="*/ 907 h 90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6" h="907">
                <a:moveTo>
                  <a:pt x="0" y="907"/>
                </a:moveTo>
                <a:cubicBezTo>
                  <a:pt x="27" y="816"/>
                  <a:pt x="161" y="363"/>
                  <a:pt x="161" y="363"/>
                </a:cubicBezTo>
                <a:cubicBezTo>
                  <a:pt x="161" y="363"/>
                  <a:pt x="187" y="292"/>
                  <a:pt x="187" y="292"/>
                </a:cubicBezTo>
                <a:cubicBezTo>
                  <a:pt x="187" y="292"/>
                  <a:pt x="227" y="222"/>
                  <a:pt x="284" y="195"/>
                </a:cubicBezTo>
                <a:cubicBezTo>
                  <a:pt x="341" y="168"/>
                  <a:pt x="456" y="163"/>
                  <a:pt x="530" y="131"/>
                </a:cubicBezTo>
                <a:cubicBezTo>
                  <a:pt x="604" y="99"/>
                  <a:pt x="685" y="27"/>
                  <a:pt x="726" y="0"/>
                </a:cubicBezTo>
              </a:path>
            </a:pathLst>
          </a:custGeom>
          <a:noFill/>
          <a:ln w="38100" cap="flat" cmpd="sng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" name="AutoShape 61"/>
          <p:cNvSpPr>
            <a:spLocks noChangeArrowheads="1"/>
          </p:cNvSpPr>
          <p:nvPr/>
        </p:nvSpPr>
        <p:spPr bwMode="auto">
          <a:xfrm>
            <a:off x="1643042" y="1357298"/>
            <a:ext cx="2071702" cy="1358900"/>
          </a:xfrm>
          <a:prstGeom prst="wedgeEllipseCallout">
            <a:avLst>
              <a:gd name="adj1" fmla="val -74740"/>
              <a:gd name="adj2" fmla="val 41823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106" name="AutoShape 64"/>
          <p:cNvSpPr>
            <a:spLocks noChangeArrowheads="1"/>
          </p:cNvSpPr>
          <p:nvPr/>
        </p:nvSpPr>
        <p:spPr bwMode="auto">
          <a:xfrm>
            <a:off x="1571604" y="2357430"/>
            <a:ext cx="1954204" cy="1295400"/>
          </a:xfrm>
          <a:prstGeom prst="wedgeEllipseCallout">
            <a:avLst>
              <a:gd name="adj1" fmla="val -73628"/>
              <a:gd name="adj2" fmla="val 31006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1548" name="Line 22"/>
          <p:cNvSpPr>
            <a:spLocks noChangeShapeType="1"/>
          </p:cNvSpPr>
          <p:nvPr/>
        </p:nvSpPr>
        <p:spPr bwMode="auto">
          <a:xfrm rot="-5400000">
            <a:off x="6411913" y="4875213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9" name="Line 22"/>
          <p:cNvSpPr>
            <a:spLocks noChangeShapeType="1"/>
          </p:cNvSpPr>
          <p:nvPr/>
        </p:nvSpPr>
        <p:spPr bwMode="auto">
          <a:xfrm rot="10800000">
            <a:off x="5108063" y="3428950"/>
            <a:ext cx="0" cy="10800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0" name="Line 22"/>
          <p:cNvSpPr>
            <a:spLocks noChangeShapeType="1"/>
          </p:cNvSpPr>
          <p:nvPr/>
        </p:nvSpPr>
        <p:spPr bwMode="auto">
          <a:xfrm rot="10800000">
            <a:off x="8001000" y="34290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1" name="Line 22"/>
          <p:cNvSpPr>
            <a:spLocks noChangeShapeType="1"/>
          </p:cNvSpPr>
          <p:nvPr/>
        </p:nvSpPr>
        <p:spPr bwMode="auto">
          <a:xfrm>
            <a:off x="5607563" y="34290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2" name="Line 22"/>
          <p:cNvSpPr>
            <a:spLocks noChangeShapeType="1"/>
          </p:cNvSpPr>
          <p:nvPr/>
        </p:nvSpPr>
        <p:spPr bwMode="auto">
          <a:xfrm rot="10800000">
            <a:off x="6929438" y="3429000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53" name="Line 25"/>
          <p:cNvSpPr>
            <a:spLocks noChangeShapeType="1"/>
          </p:cNvSpPr>
          <p:nvPr/>
        </p:nvSpPr>
        <p:spPr bwMode="auto">
          <a:xfrm>
            <a:off x="6392863" y="1811338"/>
            <a:ext cx="10795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8" name="Line 66"/>
          <p:cNvSpPr>
            <a:spLocks noChangeShapeType="1"/>
          </p:cNvSpPr>
          <p:nvPr/>
        </p:nvSpPr>
        <p:spPr bwMode="auto">
          <a:xfrm>
            <a:off x="5643563" y="3500438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" name="Овал 79"/>
          <p:cNvSpPr/>
          <p:nvPr/>
        </p:nvSpPr>
        <p:spPr bwMode="auto">
          <a:xfrm>
            <a:off x="7929586" y="3929066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Овал 78"/>
          <p:cNvSpPr/>
          <p:nvPr/>
        </p:nvSpPr>
        <p:spPr bwMode="auto">
          <a:xfrm>
            <a:off x="5072066" y="2714620"/>
            <a:ext cx="108000" cy="108000"/>
          </a:xfrm>
          <a:prstGeom prst="ellipse">
            <a:avLst/>
          </a:prstGeom>
          <a:solidFill>
            <a:srgbClr val="E0F9FC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Line 25"/>
          <p:cNvSpPr>
            <a:spLocks noChangeShapeType="1"/>
          </p:cNvSpPr>
          <p:nvPr/>
        </p:nvSpPr>
        <p:spPr bwMode="auto">
          <a:xfrm>
            <a:off x="6357950" y="2786058"/>
            <a:ext cx="10795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" name="Line 25"/>
          <p:cNvSpPr>
            <a:spLocks noChangeShapeType="1"/>
          </p:cNvSpPr>
          <p:nvPr/>
        </p:nvSpPr>
        <p:spPr bwMode="auto">
          <a:xfrm rot="10800000">
            <a:off x="6357950" y="3965066"/>
            <a:ext cx="10795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3" name="TextBox 102"/>
          <p:cNvSpPr txBox="1">
            <a:spLocks noChangeArrowheads="1"/>
          </p:cNvSpPr>
          <p:nvPr/>
        </p:nvSpPr>
        <p:spPr bwMode="auto">
          <a:xfrm>
            <a:off x="6072198" y="3929066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/>
              <a:t>-2</a:t>
            </a:r>
            <a:endParaRPr lang="ru-RU" dirty="0"/>
          </a:p>
        </p:txBody>
      </p:sp>
      <p:sp>
        <p:nvSpPr>
          <p:cNvPr id="84" name="TextBox 102"/>
          <p:cNvSpPr txBox="1">
            <a:spLocks noChangeArrowheads="1"/>
          </p:cNvSpPr>
          <p:nvPr/>
        </p:nvSpPr>
        <p:spPr bwMode="auto">
          <a:xfrm>
            <a:off x="6143636" y="2714620"/>
            <a:ext cx="35719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4" name="AutoShape 52"/>
          <p:cNvSpPr>
            <a:spLocks noChangeArrowheads="1"/>
          </p:cNvSpPr>
          <p:nvPr/>
        </p:nvSpPr>
        <p:spPr bwMode="auto">
          <a:xfrm>
            <a:off x="1500166" y="500042"/>
            <a:ext cx="2097080" cy="1347788"/>
          </a:xfrm>
          <a:prstGeom prst="wedgeEllipseCallout">
            <a:avLst>
              <a:gd name="adj1" fmla="val -67632"/>
              <a:gd name="adj2" fmla="val 37514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</a:t>
            </a:r>
            <a:r>
              <a:rPr lang="en-US" sz="2000" b="1" dirty="0">
                <a:latin typeface="Arial Unicode MS" pitchFamily="34" charset="-128"/>
              </a:rPr>
              <a:t> </a:t>
            </a:r>
            <a:r>
              <a:rPr lang="ru-RU" sz="2000" b="1" dirty="0">
                <a:latin typeface="Arial Unicode MS" pitchFamily="34" charset="-128"/>
              </a:rPr>
              <a:t>!</a:t>
            </a:r>
          </a:p>
        </p:txBody>
      </p:sp>
      <p:sp>
        <p:nvSpPr>
          <p:cNvPr id="5132" name="TextBox 87"/>
          <p:cNvSpPr txBox="1">
            <a:spLocks noChangeArrowheads="1"/>
          </p:cNvSpPr>
          <p:nvPr/>
        </p:nvSpPr>
        <p:spPr bwMode="auto">
          <a:xfrm>
            <a:off x="357188" y="214313"/>
            <a:ext cx="85359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 4.  </a:t>
            </a:r>
            <a:r>
              <a:rPr lang="ru-RU" sz="2000" dirty="0">
                <a:latin typeface="+mn-lt"/>
              </a:rPr>
              <a:t>На рисунке изображен график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f(x)</a:t>
            </a:r>
            <a:r>
              <a:rPr lang="ru-RU" sz="2000" i="1" dirty="0" smtClean="0">
                <a:latin typeface="+mn-lt"/>
              </a:rPr>
              <a:t>,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заданной на промежутке </a:t>
            </a:r>
            <a:r>
              <a:rPr lang="en-US" sz="2000" dirty="0" smtClean="0">
                <a:latin typeface="+mn-lt"/>
              </a:rPr>
              <a:t>(-</a:t>
            </a:r>
            <a:r>
              <a:rPr lang="en-US" sz="2000" dirty="0">
                <a:latin typeface="+mn-lt"/>
              </a:rPr>
              <a:t>5</a:t>
            </a:r>
            <a:r>
              <a:rPr lang="ru-RU" sz="2000" dirty="0" smtClean="0">
                <a:latin typeface="+mn-lt"/>
              </a:rPr>
              <a:t>;6</a:t>
            </a:r>
            <a:r>
              <a:rPr lang="en-US" sz="2000" dirty="0" smtClean="0">
                <a:latin typeface="+mn-lt"/>
              </a:rPr>
              <a:t>)</a:t>
            </a:r>
            <a:r>
              <a:rPr lang="ru-RU" sz="2000" dirty="0" smtClean="0">
                <a:latin typeface="+mn-lt"/>
              </a:rPr>
              <a:t>. </a:t>
            </a:r>
            <a:r>
              <a:rPr lang="ru-RU" sz="2000" dirty="0">
                <a:latin typeface="+mn-lt"/>
              </a:rPr>
              <a:t>Укажите промежутки, где функция возрастает.</a:t>
            </a:r>
          </a:p>
        </p:txBody>
      </p:sp>
      <p:sp>
        <p:nvSpPr>
          <p:cNvPr id="21526" name="Text Box 44"/>
          <p:cNvSpPr txBox="1">
            <a:spLocks noChangeArrowheads="1"/>
          </p:cNvSpPr>
          <p:nvPr/>
        </p:nvSpPr>
        <p:spPr bwMode="auto">
          <a:xfrm>
            <a:off x="6143625" y="1357298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107" name="AutoShape 58"/>
          <p:cNvSpPr>
            <a:spLocks noChangeArrowheads="1"/>
          </p:cNvSpPr>
          <p:nvPr/>
        </p:nvSpPr>
        <p:spPr bwMode="auto">
          <a:xfrm>
            <a:off x="1476374" y="3143248"/>
            <a:ext cx="1881179" cy="1223963"/>
          </a:xfrm>
          <a:prstGeom prst="wedgeEllipseCallout">
            <a:avLst>
              <a:gd name="adj1" fmla="val -70491"/>
              <a:gd name="adj2" fmla="val 42737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108" grpId="0" animBg="1"/>
      <p:bldP spid="97" grpId="0" animBg="1"/>
      <p:bldP spid="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Группа 48"/>
          <p:cNvGrpSpPr>
            <a:grpSpLocks/>
          </p:cNvGrpSpPr>
          <p:nvPr/>
        </p:nvGrpSpPr>
        <p:grpSpPr bwMode="auto">
          <a:xfrm>
            <a:off x="4500563" y="1285875"/>
            <a:ext cx="4087812" cy="3671888"/>
            <a:chOff x="3771436" y="1500174"/>
            <a:chExt cx="3729522" cy="3671438"/>
          </a:xfrm>
        </p:grpSpPr>
        <p:grpSp>
          <p:nvGrpSpPr>
            <p:cNvPr id="22564" name="Группа 57"/>
            <p:cNvGrpSpPr>
              <a:grpSpLocks noChangeAspect="1"/>
            </p:cNvGrpSpPr>
            <p:nvPr/>
          </p:nvGrpSpPr>
          <p:grpSpPr bwMode="auto">
            <a:xfrm>
              <a:off x="3771436" y="1571612"/>
              <a:ext cx="3659671" cy="3600000"/>
              <a:chOff x="1348000" y="3092451"/>
              <a:chExt cx="2305595" cy="2286000"/>
            </a:xfrm>
          </p:grpSpPr>
          <p:grpSp>
            <p:nvGrpSpPr>
              <p:cNvPr id="22567" name="Группа 55"/>
              <p:cNvGrpSpPr>
                <a:grpSpLocks/>
              </p:cNvGrpSpPr>
              <p:nvPr/>
            </p:nvGrpSpPr>
            <p:grpSpPr bwMode="auto">
              <a:xfrm>
                <a:off x="1357290" y="3092451"/>
                <a:ext cx="2296305" cy="2286000"/>
                <a:chOff x="1357260" y="3092451"/>
                <a:chExt cx="3889405" cy="2286000"/>
              </a:xfrm>
            </p:grpSpPr>
            <p:sp>
              <p:nvSpPr>
                <p:cNvPr id="2258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092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244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397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549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702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0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3854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1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006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2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159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3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311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4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464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5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616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6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7688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7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49212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8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0736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9" name="Line 25"/>
                <p:cNvSpPr>
                  <a:spLocks noChangeShapeType="1"/>
                </p:cNvSpPr>
                <p:nvPr/>
              </p:nvSpPr>
              <p:spPr bwMode="auto">
                <a:xfrm>
                  <a:off x="1357290" y="52260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0" name="Line 25"/>
                <p:cNvSpPr>
                  <a:spLocks noChangeShapeType="1"/>
                </p:cNvSpPr>
                <p:nvPr/>
              </p:nvSpPr>
              <p:spPr bwMode="auto">
                <a:xfrm>
                  <a:off x="1357260" y="5378451"/>
                  <a:ext cx="3889375" cy="0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8" name="Группа 56"/>
              <p:cNvGrpSpPr>
                <a:grpSpLocks noChangeAspect="1"/>
              </p:cNvGrpSpPr>
              <p:nvPr/>
            </p:nvGrpSpPr>
            <p:grpSpPr bwMode="auto">
              <a:xfrm>
                <a:off x="1348000" y="3106766"/>
                <a:ext cx="2286000" cy="2268000"/>
                <a:chOff x="1357290" y="3106759"/>
                <a:chExt cx="2286000" cy="3465513"/>
              </a:xfrm>
            </p:grpSpPr>
            <p:sp>
              <p:nvSpPr>
                <p:cNvPr id="22569" name="Line 22"/>
                <p:cNvSpPr>
                  <a:spLocks noChangeShapeType="1"/>
                </p:cNvSpPr>
                <p:nvPr/>
              </p:nvSpPr>
              <p:spPr bwMode="auto">
                <a:xfrm>
                  <a:off x="1357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0" name="Line 22"/>
                <p:cNvSpPr>
                  <a:spLocks noChangeShapeType="1"/>
                </p:cNvSpPr>
                <p:nvPr/>
              </p:nvSpPr>
              <p:spPr bwMode="auto">
                <a:xfrm>
                  <a:off x="1509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1" name="Line 22"/>
                <p:cNvSpPr>
                  <a:spLocks noChangeShapeType="1"/>
                </p:cNvSpPr>
                <p:nvPr/>
              </p:nvSpPr>
              <p:spPr bwMode="auto">
                <a:xfrm>
                  <a:off x="1662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2" name="Line 22"/>
                <p:cNvSpPr>
                  <a:spLocks noChangeShapeType="1"/>
                </p:cNvSpPr>
                <p:nvPr/>
              </p:nvSpPr>
              <p:spPr bwMode="auto">
                <a:xfrm>
                  <a:off x="1814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3" name="Line 22"/>
                <p:cNvSpPr>
                  <a:spLocks noChangeShapeType="1"/>
                </p:cNvSpPr>
                <p:nvPr/>
              </p:nvSpPr>
              <p:spPr bwMode="auto">
                <a:xfrm>
                  <a:off x="1966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4" name="Line 22"/>
                <p:cNvSpPr>
                  <a:spLocks noChangeShapeType="1"/>
                </p:cNvSpPr>
                <p:nvPr/>
              </p:nvSpPr>
              <p:spPr bwMode="auto">
                <a:xfrm>
                  <a:off x="2119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5" name="Line 22"/>
                <p:cNvSpPr>
                  <a:spLocks noChangeShapeType="1"/>
                </p:cNvSpPr>
                <p:nvPr/>
              </p:nvSpPr>
              <p:spPr bwMode="auto">
                <a:xfrm>
                  <a:off x="2271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6" name="Line 22"/>
                <p:cNvSpPr>
                  <a:spLocks noChangeShapeType="1"/>
                </p:cNvSpPr>
                <p:nvPr/>
              </p:nvSpPr>
              <p:spPr bwMode="auto">
                <a:xfrm>
                  <a:off x="2424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7" name="Line 22"/>
                <p:cNvSpPr>
                  <a:spLocks noChangeShapeType="1"/>
                </p:cNvSpPr>
                <p:nvPr/>
              </p:nvSpPr>
              <p:spPr bwMode="auto">
                <a:xfrm>
                  <a:off x="2576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8" name="Line 22"/>
                <p:cNvSpPr>
                  <a:spLocks noChangeShapeType="1"/>
                </p:cNvSpPr>
                <p:nvPr/>
              </p:nvSpPr>
              <p:spPr bwMode="auto">
                <a:xfrm>
                  <a:off x="2728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79" name="Line 22"/>
                <p:cNvSpPr>
                  <a:spLocks noChangeShapeType="1"/>
                </p:cNvSpPr>
                <p:nvPr/>
              </p:nvSpPr>
              <p:spPr bwMode="auto">
                <a:xfrm>
                  <a:off x="2881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0" name="Line 22"/>
                <p:cNvSpPr>
                  <a:spLocks noChangeShapeType="1"/>
                </p:cNvSpPr>
                <p:nvPr/>
              </p:nvSpPr>
              <p:spPr bwMode="auto">
                <a:xfrm>
                  <a:off x="30336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1" name="Line 22"/>
                <p:cNvSpPr>
                  <a:spLocks noChangeShapeType="1"/>
                </p:cNvSpPr>
                <p:nvPr/>
              </p:nvSpPr>
              <p:spPr bwMode="auto">
                <a:xfrm>
                  <a:off x="31860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2" name="Line 22"/>
                <p:cNvSpPr>
                  <a:spLocks noChangeShapeType="1"/>
                </p:cNvSpPr>
                <p:nvPr/>
              </p:nvSpPr>
              <p:spPr bwMode="auto">
                <a:xfrm>
                  <a:off x="33384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3" name="Line 22"/>
                <p:cNvSpPr>
                  <a:spLocks noChangeShapeType="1"/>
                </p:cNvSpPr>
                <p:nvPr/>
              </p:nvSpPr>
              <p:spPr bwMode="auto">
                <a:xfrm>
                  <a:off x="34908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84" name="Line 22"/>
                <p:cNvSpPr>
                  <a:spLocks noChangeShapeType="1"/>
                </p:cNvSpPr>
                <p:nvPr/>
              </p:nvSpPr>
              <p:spPr bwMode="auto">
                <a:xfrm>
                  <a:off x="3643290" y="3106759"/>
                  <a:ext cx="0" cy="3465513"/>
                </a:xfrm>
                <a:prstGeom prst="line">
                  <a:avLst/>
                </a:prstGeom>
                <a:noFill/>
                <a:ln w="12700" cap="rnd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2565" name="Line 6"/>
            <p:cNvSpPr>
              <a:spLocks noChangeShapeType="1"/>
            </p:cNvSpPr>
            <p:nvPr/>
          </p:nvSpPr>
          <p:spPr bwMode="auto">
            <a:xfrm>
              <a:off x="3792958" y="3500438"/>
              <a:ext cx="3708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6" name="Line 25"/>
            <p:cNvSpPr>
              <a:spLocks noChangeShapeType="1"/>
            </p:cNvSpPr>
            <p:nvPr/>
          </p:nvSpPr>
          <p:spPr bwMode="auto">
            <a:xfrm flipV="1">
              <a:off x="5480641" y="1500174"/>
              <a:ext cx="0" cy="3636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0" name="Text Box 29"/>
          <p:cNvSpPr txBox="1">
            <a:spLocks noChangeArrowheads="1"/>
          </p:cNvSpPr>
          <p:nvPr/>
        </p:nvSpPr>
        <p:spPr bwMode="auto">
          <a:xfrm>
            <a:off x="6072188" y="1214438"/>
            <a:ext cx="358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  <p:sp>
        <p:nvSpPr>
          <p:cNvPr id="22531" name="Text Box 53"/>
          <p:cNvSpPr txBox="1">
            <a:spLocks noChangeArrowheads="1"/>
          </p:cNvSpPr>
          <p:nvPr/>
        </p:nvSpPr>
        <p:spPr bwMode="auto">
          <a:xfrm>
            <a:off x="8358188" y="3214688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4870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2050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34871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9241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2</a:t>
            </a:r>
          </a:p>
        </p:txBody>
      </p:sp>
      <p:sp>
        <p:nvSpPr>
          <p:cNvPr id="34872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3716338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34873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4370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22544" name="Text Box 58"/>
          <p:cNvSpPr txBox="1">
            <a:spLocks noChangeArrowheads="1"/>
          </p:cNvSpPr>
          <p:nvPr/>
        </p:nvSpPr>
        <p:spPr bwMode="auto">
          <a:xfrm>
            <a:off x="1116013" y="2276475"/>
            <a:ext cx="7921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1</a:t>
            </a:r>
          </a:p>
        </p:txBody>
      </p:sp>
      <p:sp>
        <p:nvSpPr>
          <p:cNvPr id="22545" name="Text Box 59"/>
          <p:cNvSpPr txBox="1">
            <a:spLocks noChangeArrowheads="1"/>
          </p:cNvSpPr>
          <p:nvPr/>
        </p:nvSpPr>
        <p:spPr bwMode="auto">
          <a:xfrm>
            <a:off x="1187450" y="2997200"/>
            <a:ext cx="6492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2</a:t>
            </a:r>
          </a:p>
        </p:txBody>
      </p:sp>
      <p:sp>
        <p:nvSpPr>
          <p:cNvPr id="22546" name="Text Box 60"/>
          <p:cNvSpPr txBox="1">
            <a:spLocks noChangeArrowheads="1"/>
          </p:cNvSpPr>
          <p:nvPr/>
        </p:nvSpPr>
        <p:spPr bwMode="auto">
          <a:xfrm>
            <a:off x="1187450" y="3789363"/>
            <a:ext cx="6492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4</a:t>
            </a:r>
          </a:p>
        </p:txBody>
      </p:sp>
      <p:sp>
        <p:nvSpPr>
          <p:cNvPr id="22547" name="Text Box 61"/>
          <p:cNvSpPr txBox="1">
            <a:spLocks noChangeArrowheads="1"/>
          </p:cNvSpPr>
          <p:nvPr/>
        </p:nvSpPr>
        <p:spPr bwMode="auto">
          <a:xfrm>
            <a:off x="1208069" y="4508500"/>
            <a:ext cx="720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0</a:t>
            </a:r>
          </a:p>
        </p:txBody>
      </p:sp>
      <p:sp>
        <p:nvSpPr>
          <p:cNvPr id="34878" name="AutoShape 62"/>
          <p:cNvSpPr>
            <a:spLocks noChangeArrowheads="1"/>
          </p:cNvSpPr>
          <p:nvPr/>
        </p:nvSpPr>
        <p:spPr bwMode="auto">
          <a:xfrm>
            <a:off x="1474789" y="1071546"/>
            <a:ext cx="1954203" cy="1223962"/>
          </a:xfrm>
          <a:prstGeom prst="wedgeEllipseCallout">
            <a:avLst>
              <a:gd name="adj1" fmla="val -70723"/>
              <a:gd name="adj2" fmla="val 37809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4879" name="AutoShape 63"/>
          <p:cNvSpPr>
            <a:spLocks noChangeArrowheads="1"/>
          </p:cNvSpPr>
          <p:nvPr/>
        </p:nvSpPr>
        <p:spPr bwMode="auto">
          <a:xfrm>
            <a:off x="1546226" y="1857364"/>
            <a:ext cx="1882766" cy="1223962"/>
          </a:xfrm>
          <a:prstGeom prst="wedgeEllipseCallout">
            <a:avLst>
              <a:gd name="adj1" fmla="val -73148"/>
              <a:gd name="adj2" fmla="val 44035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4880" name="AutoShape 64"/>
          <p:cNvSpPr>
            <a:spLocks noChangeArrowheads="1"/>
          </p:cNvSpPr>
          <p:nvPr/>
        </p:nvSpPr>
        <p:spPr bwMode="auto">
          <a:xfrm>
            <a:off x="1690688" y="2643182"/>
            <a:ext cx="1881180" cy="1223963"/>
          </a:xfrm>
          <a:prstGeom prst="wedgeEllipseCallout">
            <a:avLst>
              <a:gd name="adj1" fmla="val -78498"/>
              <a:gd name="adj2" fmla="val 37030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34881" name="AutoShape 65"/>
          <p:cNvSpPr>
            <a:spLocks noChangeArrowheads="1"/>
          </p:cNvSpPr>
          <p:nvPr/>
        </p:nvSpPr>
        <p:spPr bwMode="auto">
          <a:xfrm>
            <a:off x="1619251" y="3357563"/>
            <a:ext cx="1952617" cy="1223962"/>
          </a:xfrm>
          <a:prstGeom prst="wedgeEllipseCallout">
            <a:avLst>
              <a:gd name="adj1" fmla="val -70925"/>
              <a:gd name="adj2" fmla="val 36642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4882" name="AutoShape 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825" y="5589588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34883" name="Text Box 67"/>
          <p:cNvSpPr txBox="1">
            <a:spLocks noChangeArrowheads="1"/>
          </p:cNvSpPr>
          <p:nvPr/>
        </p:nvSpPr>
        <p:spPr bwMode="auto">
          <a:xfrm>
            <a:off x="2428875" y="5516563"/>
            <a:ext cx="65722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/>
              <a:t>Нуль функции – значение </a:t>
            </a:r>
            <a:r>
              <a:rPr lang="ru-RU" sz="2000" b="1" dirty="0" err="1"/>
              <a:t>х</a:t>
            </a:r>
            <a:r>
              <a:rPr lang="ru-RU" sz="2000" dirty="0"/>
              <a:t>, при котором </a:t>
            </a:r>
            <a:r>
              <a:rPr lang="en-US" sz="2000" b="1" dirty="0"/>
              <a:t>y</a:t>
            </a:r>
            <a:r>
              <a:rPr lang="ru-RU" sz="2000" b="1" dirty="0"/>
              <a:t> </a:t>
            </a:r>
            <a:r>
              <a:rPr lang="en-US" sz="2000" b="1" dirty="0"/>
              <a:t>=</a:t>
            </a:r>
            <a:r>
              <a:rPr lang="ru-RU" sz="2000" b="1" dirty="0"/>
              <a:t> </a:t>
            </a:r>
            <a:r>
              <a:rPr lang="en-US" sz="2000" b="1" dirty="0"/>
              <a:t>0</a:t>
            </a:r>
            <a:r>
              <a:rPr lang="en-US" sz="2000" dirty="0"/>
              <a:t>.</a:t>
            </a:r>
            <a:r>
              <a:rPr lang="ru-RU" sz="2000" dirty="0"/>
              <a:t> На </a:t>
            </a:r>
            <a:r>
              <a:rPr lang="ru-RU" sz="2000" dirty="0" smtClean="0"/>
              <a:t>рисунке – это </a:t>
            </a:r>
            <a:r>
              <a:rPr lang="ru-RU" sz="2000" dirty="0"/>
              <a:t>точки пересечения графика с осью Ох.</a:t>
            </a:r>
          </a:p>
        </p:txBody>
      </p:sp>
      <p:sp>
        <p:nvSpPr>
          <p:cNvPr id="22556" name="Text Box 73"/>
          <p:cNvSpPr txBox="1">
            <a:spLocks noChangeArrowheads="1"/>
          </p:cNvSpPr>
          <p:nvPr/>
        </p:nvSpPr>
        <p:spPr bwMode="auto">
          <a:xfrm>
            <a:off x="285750" y="214313"/>
            <a:ext cx="85725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rgbClr val="C00000"/>
                </a:solidFill>
              </a:rPr>
              <a:t>№ 5. </a:t>
            </a:r>
            <a:r>
              <a:rPr lang="ru-RU" sz="2000" dirty="0">
                <a:latin typeface="+mn-lt"/>
              </a:rPr>
              <a:t>На рисунке изображен график функции </a:t>
            </a:r>
            <a:r>
              <a:rPr lang="en-US" sz="2000" dirty="0" smtClean="0">
                <a:latin typeface="+mn-lt"/>
              </a:rPr>
              <a:t>y = f(x</a:t>
            </a:r>
            <a:r>
              <a:rPr lang="en-US" sz="2000" dirty="0">
                <a:latin typeface="+mn-lt"/>
              </a:rPr>
              <a:t>).</a:t>
            </a:r>
            <a:r>
              <a:rPr lang="ru-RU" sz="2000" dirty="0">
                <a:latin typeface="+mn-lt"/>
              </a:rPr>
              <a:t> Укажите количество нулей функции.</a:t>
            </a:r>
          </a:p>
        </p:txBody>
      </p:sp>
      <p:sp>
        <p:nvSpPr>
          <p:cNvPr id="22557" name="Text Box 74"/>
          <p:cNvSpPr txBox="1">
            <a:spLocks noChangeArrowheads="1"/>
          </p:cNvSpPr>
          <p:nvPr/>
        </p:nvSpPr>
        <p:spPr bwMode="auto">
          <a:xfrm>
            <a:off x="6140450" y="3214688"/>
            <a:ext cx="217488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22558" name="AutoShape 7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2559" name="Полилиния 86"/>
          <p:cNvSpPr>
            <a:spLocks/>
          </p:cNvSpPr>
          <p:nvPr/>
        </p:nvSpPr>
        <p:spPr bwMode="auto">
          <a:xfrm>
            <a:off x="4857752" y="1714500"/>
            <a:ext cx="3332162" cy="2609850"/>
          </a:xfrm>
          <a:custGeom>
            <a:avLst/>
            <a:gdLst>
              <a:gd name="T0" fmla="*/ 0 w 3267855"/>
              <a:gd name="T1" fmla="*/ 539393 h 2518347"/>
              <a:gd name="T2" fmla="*/ 841613 w 3267855"/>
              <a:gd name="T3" fmla="*/ 2374940 h 2518347"/>
              <a:gd name="T4" fmla="*/ 1917012 w 3267855"/>
              <a:gd name="T5" fmla="*/ 40252 h 2518347"/>
              <a:gd name="T6" fmla="*/ 2493674 w 3267855"/>
              <a:gd name="T7" fmla="*/ 2616458 h 2518347"/>
              <a:gd name="T8" fmla="*/ 3397627 w 3267855"/>
              <a:gd name="T9" fmla="*/ 571596 h 2518347"/>
              <a:gd name="T10" fmla="*/ 3397627 w 3267855"/>
              <a:gd name="T11" fmla="*/ 571596 h 2518347"/>
              <a:gd name="T12" fmla="*/ 3397627 w 3267855"/>
              <a:gd name="T13" fmla="*/ 571596 h 25183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67855"/>
              <a:gd name="T22" fmla="*/ 0 h 2518347"/>
              <a:gd name="T23" fmla="*/ 3267855 w 3267855"/>
              <a:gd name="T24" fmla="*/ 2518347 h 251834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67855" h="2518347">
                <a:moveTo>
                  <a:pt x="0" y="502170"/>
                </a:moveTo>
                <a:cubicBezTo>
                  <a:pt x="251085" y="1395334"/>
                  <a:pt x="502170" y="2288498"/>
                  <a:pt x="809468" y="2211049"/>
                </a:cubicBezTo>
                <a:cubicBezTo>
                  <a:pt x="1116766" y="2133600"/>
                  <a:pt x="1578964" y="0"/>
                  <a:pt x="1843790" y="37475"/>
                </a:cubicBezTo>
                <a:cubicBezTo>
                  <a:pt x="2108616" y="74950"/>
                  <a:pt x="2161082" y="2353455"/>
                  <a:pt x="2398426" y="2435901"/>
                </a:cubicBezTo>
                <a:cubicBezTo>
                  <a:pt x="2635770" y="2518347"/>
                  <a:pt x="3267855" y="532151"/>
                  <a:pt x="3267855" y="532151"/>
                </a:cubicBez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" name="Овал 63"/>
          <p:cNvSpPr/>
          <p:nvPr/>
        </p:nvSpPr>
        <p:spPr bwMode="auto">
          <a:xfrm>
            <a:off x="7786710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Овал 64"/>
          <p:cNvSpPr/>
          <p:nvPr/>
        </p:nvSpPr>
        <p:spPr bwMode="auto">
          <a:xfrm>
            <a:off x="7000892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Овал 66"/>
          <p:cNvSpPr/>
          <p:nvPr/>
        </p:nvSpPr>
        <p:spPr bwMode="auto">
          <a:xfrm>
            <a:off x="5106942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Овал 65"/>
          <p:cNvSpPr/>
          <p:nvPr/>
        </p:nvSpPr>
        <p:spPr bwMode="auto">
          <a:xfrm>
            <a:off x="6035636" y="3214686"/>
            <a:ext cx="108000" cy="108000"/>
          </a:xfrm>
          <a:prstGeom prst="ellipse">
            <a:avLst/>
          </a:prstGeom>
          <a:solidFill>
            <a:srgbClr val="FF000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8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4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7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4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7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4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7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48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7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48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82"/>
                  </p:tgtEl>
                </p:cond>
              </p:nextCondLst>
            </p:seq>
          </p:childTnLst>
        </p:cTn>
      </p:par>
    </p:tnLst>
    <p:bldLst>
      <p:bldP spid="34882" grpId="0" animBg="1"/>
      <p:bldP spid="34883" grpId="0"/>
      <p:bldP spid="64" grpId="0" animBg="1"/>
      <p:bldP spid="65" grpId="0" animBg="1"/>
      <p:bldP spid="67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Группа 228"/>
          <p:cNvGrpSpPr>
            <a:grpSpLocks/>
          </p:cNvGrpSpPr>
          <p:nvPr/>
        </p:nvGrpSpPr>
        <p:grpSpPr bwMode="auto">
          <a:xfrm>
            <a:off x="5429250" y="714375"/>
            <a:ext cx="2857500" cy="2643188"/>
            <a:chOff x="4555836" y="1278214"/>
            <a:chExt cx="3516623" cy="3312249"/>
          </a:xfrm>
        </p:grpSpPr>
        <p:grpSp>
          <p:nvGrpSpPr>
            <p:cNvPr id="23697" name="Группа 89"/>
            <p:cNvGrpSpPr>
              <a:grpSpLocks/>
            </p:cNvGrpSpPr>
            <p:nvPr/>
          </p:nvGrpSpPr>
          <p:grpSpPr bwMode="auto">
            <a:xfrm>
              <a:off x="4555836" y="1470463"/>
              <a:ext cx="3373750" cy="3120000"/>
              <a:chOff x="4555836" y="1571612"/>
              <a:chExt cx="3452213" cy="3120000"/>
            </a:xfrm>
          </p:grpSpPr>
          <p:sp>
            <p:nvSpPr>
              <p:cNvPr id="236" name="Line 25"/>
              <p:cNvSpPr>
                <a:spLocks noChangeShapeType="1"/>
              </p:cNvSpPr>
              <p:nvPr/>
            </p:nvSpPr>
            <p:spPr bwMode="auto">
              <a:xfrm>
                <a:off x="4571829" y="157233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5" name="Line 25"/>
              <p:cNvSpPr>
                <a:spLocks noChangeShapeType="1"/>
              </p:cNvSpPr>
              <p:nvPr/>
            </p:nvSpPr>
            <p:spPr bwMode="auto">
              <a:xfrm>
                <a:off x="4571829" y="1813039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6" name="Line 25"/>
              <p:cNvSpPr>
                <a:spLocks noChangeShapeType="1"/>
              </p:cNvSpPr>
              <p:nvPr/>
            </p:nvSpPr>
            <p:spPr bwMode="auto">
              <a:xfrm>
                <a:off x="4571829" y="205176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7" name="Line 25"/>
              <p:cNvSpPr>
                <a:spLocks noChangeShapeType="1"/>
              </p:cNvSpPr>
              <p:nvPr/>
            </p:nvSpPr>
            <p:spPr bwMode="auto">
              <a:xfrm>
                <a:off x="4571829" y="229247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8" name="Line 25"/>
              <p:cNvSpPr>
                <a:spLocks noChangeShapeType="1"/>
              </p:cNvSpPr>
              <p:nvPr/>
            </p:nvSpPr>
            <p:spPr bwMode="auto">
              <a:xfrm>
                <a:off x="4571829" y="253119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9" name="Line 25"/>
              <p:cNvSpPr>
                <a:spLocks noChangeShapeType="1"/>
              </p:cNvSpPr>
              <p:nvPr/>
            </p:nvSpPr>
            <p:spPr bwMode="auto">
              <a:xfrm>
                <a:off x="4571829" y="277190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0" name="Line 25"/>
              <p:cNvSpPr>
                <a:spLocks noChangeShapeType="1"/>
              </p:cNvSpPr>
              <p:nvPr/>
            </p:nvSpPr>
            <p:spPr bwMode="auto">
              <a:xfrm>
                <a:off x="4571829" y="301261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1" name="Line 25"/>
              <p:cNvSpPr>
                <a:spLocks noChangeShapeType="1"/>
              </p:cNvSpPr>
              <p:nvPr/>
            </p:nvSpPr>
            <p:spPr bwMode="auto">
              <a:xfrm>
                <a:off x="4571829" y="325133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2" name="Line 25"/>
              <p:cNvSpPr>
                <a:spLocks noChangeShapeType="1"/>
              </p:cNvSpPr>
              <p:nvPr/>
            </p:nvSpPr>
            <p:spPr bwMode="auto">
              <a:xfrm>
                <a:off x="4571829" y="349204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3" name="Line 25"/>
              <p:cNvSpPr>
                <a:spLocks noChangeShapeType="1"/>
              </p:cNvSpPr>
              <p:nvPr/>
            </p:nvSpPr>
            <p:spPr bwMode="auto">
              <a:xfrm>
                <a:off x="4571829" y="373275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4" name="Line 25"/>
              <p:cNvSpPr>
                <a:spLocks noChangeShapeType="1"/>
              </p:cNvSpPr>
              <p:nvPr/>
            </p:nvSpPr>
            <p:spPr bwMode="auto">
              <a:xfrm>
                <a:off x="4571829" y="397147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5" name="Line 25"/>
              <p:cNvSpPr>
                <a:spLocks noChangeShapeType="1"/>
              </p:cNvSpPr>
              <p:nvPr/>
            </p:nvSpPr>
            <p:spPr bwMode="auto">
              <a:xfrm>
                <a:off x="4571829" y="421218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6" name="Line 25"/>
              <p:cNvSpPr>
                <a:spLocks noChangeShapeType="1"/>
              </p:cNvSpPr>
              <p:nvPr/>
            </p:nvSpPr>
            <p:spPr bwMode="auto">
              <a:xfrm>
                <a:off x="4571829" y="445090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7" name="Line 25"/>
              <p:cNvSpPr>
                <a:spLocks noChangeShapeType="1"/>
              </p:cNvSpPr>
              <p:nvPr/>
            </p:nvSpPr>
            <p:spPr bwMode="auto">
              <a:xfrm>
                <a:off x="4571829" y="469161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8" name="Line 22"/>
              <p:cNvSpPr>
                <a:spLocks noChangeShapeType="1"/>
              </p:cNvSpPr>
              <p:nvPr/>
            </p:nvSpPr>
            <p:spPr bwMode="auto">
              <a:xfrm>
                <a:off x="4555836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59" name="Line 22"/>
              <p:cNvSpPr>
                <a:spLocks noChangeShapeType="1"/>
              </p:cNvSpPr>
              <p:nvPr/>
            </p:nvSpPr>
            <p:spPr bwMode="auto">
              <a:xfrm>
                <a:off x="482171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0" name="Line 22"/>
              <p:cNvSpPr>
                <a:spLocks noChangeShapeType="1"/>
              </p:cNvSpPr>
              <p:nvPr/>
            </p:nvSpPr>
            <p:spPr bwMode="auto">
              <a:xfrm>
                <a:off x="508560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1" name="Line 22"/>
              <p:cNvSpPr>
                <a:spLocks noChangeShapeType="1"/>
              </p:cNvSpPr>
              <p:nvPr/>
            </p:nvSpPr>
            <p:spPr bwMode="auto">
              <a:xfrm>
                <a:off x="5351484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2" name="Line 22"/>
              <p:cNvSpPr>
                <a:spLocks noChangeShapeType="1"/>
              </p:cNvSpPr>
              <p:nvPr/>
            </p:nvSpPr>
            <p:spPr bwMode="auto">
              <a:xfrm>
                <a:off x="561736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3" name="Line 22"/>
              <p:cNvSpPr>
                <a:spLocks noChangeShapeType="1"/>
              </p:cNvSpPr>
              <p:nvPr/>
            </p:nvSpPr>
            <p:spPr bwMode="auto">
              <a:xfrm>
                <a:off x="588125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4" name="Line 22"/>
              <p:cNvSpPr>
                <a:spLocks noChangeShapeType="1"/>
              </p:cNvSpPr>
              <p:nvPr/>
            </p:nvSpPr>
            <p:spPr bwMode="auto">
              <a:xfrm>
                <a:off x="614713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5" name="Line 22"/>
              <p:cNvSpPr>
                <a:spLocks noChangeShapeType="1"/>
              </p:cNvSpPr>
              <p:nvPr/>
            </p:nvSpPr>
            <p:spPr bwMode="auto">
              <a:xfrm>
                <a:off x="6413015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6" name="Line 22"/>
              <p:cNvSpPr>
                <a:spLocks noChangeShapeType="1"/>
              </p:cNvSpPr>
              <p:nvPr/>
            </p:nvSpPr>
            <p:spPr bwMode="auto">
              <a:xfrm>
                <a:off x="667689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7" name="Line 22"/>
              <p:cNvSpPr>
                <a:spLocks noChangeShapeType="1"/>
              </p:cNvSpPr>
              <p:nvPr/>
            </p:nvSpPr>
            <p:spPr bwMode="auto">
              <a:xfrm>
                <a:off x="694278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8" name="Line 22"/>
              <p:cNvSpPr>
                <a:spLocks noChangeShapeType="1"/>
              </p:cNvSpPr>
              <p:nvPr/>
            </p:nvSpPr>
            <p:spPr bwMode="auto">
              <a:xfrm>
                <a:off x="7208663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9" name="Line 22"/>
              <p:cNvSpPr>
                <a:spLocks noChangeShapeType="1"/>
              </p:cNvSpPr>
              <p:nvPr/>
            </p:nvSpPr>
            <p:spPr bwMode="auto">
              <a:xfrm>
                <a:off x="747254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70" name="Line 22"/>
              <p:cNvSpPr>
                <a:spLocks noChangeShapeType="1"/>
              </p:cNvSpPr>
              <p:nvPr/>
            </p:nvSpPr>
            <p:spPr bwMode="auto">
              <a:xfrm>
                <a:off x="7738428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71" name="Line 22"/>
              <p:cNvSpPr>
                <a:spLocks noChangeShapeType="1"/>
              </p:cNvSpPr>
              <p:nvPr/>
            </p:nvSpPr>
            <p:spPr bwMode="auto">
              <a:xfrm>
                <a:off x="8002312" y="1572330"/>
                <a:ext cx="0" cy="3111325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3698" name="Line 6"/>
            <p:cNvSpPr>
              <a:spLocks noChangeShapeType="1"/>
            </p:cNvSpPr>
            <p:nvPr/>
          </p:nvSpPr>
          <p:spPr bwMode="auto">
            <a:xfrm>
              <a:off x="4578775" y="3150337"/>
              <a:ext cx="3420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99" name="Line 25"/>
            <p:cNvSpPr>
              <a:spLocks noChangeShapeType="1"/>
            </p:cNvSpPr>
            <p:nvPr/>
          </p:nvSpPr>
          <p:spPr bwMode="auto">
            <a:xfrm flipV="1">
              <a:off x="6357950" y="1508074"/>
              <a:ext cx="0" cy="3071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00" name="TextBox 47"/>
            <p:cNvSpPr txBox="1">
              <a:spLocks noChangeArrowheads="1"/>
            </p:cNvSpPr>
            <p:nvPr/>
          </p:nvSpPr>
          <p:spPr bwMode="auto">
            <a:xfrm>
              <a:off x="7715272" y="3065683"/>
              <a:ext cx="3571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х</a:t>
              </a:r>
            </a:p>
          </p:txBody>
        </p:sp>
        <p:sp>
          <p:nvSpPr>
            <p:cNvPr id="23701" name="TextBox 46"/>
            <p:cNvSpPr txBox="1">
              <a:spLocks noChangeArrowheads="1"/>
            </p:cNvSpPr>
            <p:nvPr/>
          </p:nvSpPr>
          <p:spPr bwMode="auto">
            <a:xfrm>
              <a:off x="6072198" y="1278214"/>
              <a:ext cx="285762" cy="369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у</a:t>
              </a:r>
            </a:p>
          </p:txBody>
        </p:sp>
        <p:sp>
          <p:nvSpPr>
            <p:cNvPr id="23702" name="TextBox 47"/>
            <p:cNvSpPr txBox="1">
              <a:spLocks noChangeArrowheads="1"/>
            </p:cNvSpPr>
            <p:nvPr/>
          </p:nvSpPr>
          <p:spPr bwMode="auto">
            <a:xfrm>
              <a:off x="5979231" y="3065683"/>
              <a:ext cx="357187" cy="46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0</a:t>
              </a:r>
            </a:p>
          </p:txBody>
        </p:sp>
      </p:grpSp>
      <p:sp>
        <p:nvSpPr>
          <p:cNvPr id="23554" name="Line 22"/>
          <p:cNvSpPr>
            <a:spLocks noChangeShapeType="1"/>
          </p:cNvSpPr>
          <p:nvPr/>
        </p:nvSpPr>
        <p:spPr bwMode="auto">
          <a:xfrm rot="16200000">
            <a:off x="6894016" y="2357430"/>
            <a:ext cx="0" cy="7200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3555" name="Группа 307"/>
          <p:cNvGrpSpPr>
            <a:grpSpLocks/>
          </p:cNvGrpSpPr>
          <p:nvPr/>
        </p:nvGrpSpPr>
        <p:grpSpPr bwMode="auto">
          <a:xfrm>
            <a:off x="5429250" y="3429000"/>
            <a:ext cx="2857500" cy="2643188"/>
            <a:chOff x="4555836" y="1278214"/>
            <a:chExt cx="3516623" cy="3312249"/>
          </a:xfrm>
        </p:grpSpPr>
        <p:grpSp>
          <p:nvGrpSpPr>
            <p:cNvPr id="23663" name="Группа 89"/>
            <p:cNvGrpSpPr>
              <a:grpSpLocks/>
            </p:cNvGrpSpPr>
            <p:nvPr/>
          </p:nvGrpSpPr>
          <p:grpSpPr bwMode="auto">
            <a:xfrm>
              <a:off x="4555836" y="1470463"/>
              <a:ext cx="3373750" cy="3120000"/>
              <a:chOff x="4555836" y="1571612"/>
              <a:chExt cx="3452213" cy="3120000"/>
            </a:xfrm>
          </p:grpSpPr>
          <p:sp>
            <p:nvSpPr>
              <p:cNvPr id="315" name="Line 25"/>
              <p:cNvSpPr>
                <a:spLocks noChangeShapeType="1"/>
              </p:cNvSpPr>
              <p:nvPr/>
            </p:nvSpPr>
            <p:spPr bwMode="auto">
              <a:xfrm>
                <a:off x="4571829" y="157233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6" name="Line 25"/>
              <p:cNvSpPr>
                <a:spLocks noChangeShapeType="1"/>
              </p:cNvSpPr>
              <p:nvPr/>
            </p:nvSpPr>
            <p:spPr bwMode="auto">
              <a:xfrm>
                <a:off x="4571829" y="1813039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7" name="Line 25"/>
              <p:cNvSpPr>
                <a:spLocks noChangeShapeType="1"/>
              </p:cNvSpPr>
              <p:nvPr/>
            </p:nvSpPr>
            <p:spPr bwMode="auto">
              <a:xfrm>
                <a:off x="4571829" y="205176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8" name="Line 25"/>
              <p:cNvSpPr>
                <a:spLocks noChangeShapeType="1"/>
              </p:cNvSpPr>
              <p:nvPr/>
            </p:nvSpPr>
            <p:spPr bwMode="auto">
              <a:xfrm>
                <a:off x="4571829" y="229247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9" name="Line 25"/>
              <p:cNvSpPr>
                <a:spLocks noChangeShapeType="1"/>
              </p:cNvSpPr>
              <p:nvPr/>
            </p:nvSpPr>
            <p:spPr bwMode="auto">
              <a:xfrm>
                <a:off x="4571829" y="253119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0" name="Line 25"/>
              <p:cNvSpPr>
                <a:spLocks noChangeShapeType="1"/>
              </p:cNvSpPr>
              <p:nvPr/>
            </p:nvSpPr>
            <p:spPr bwMode="auto">
              <a:xfrm>
                <a:off x="4571829" y="277190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1" name="Line 25"/>
              <p:cNvSpPr>
                <a:spLocks noChangeShapeType="1"/>
              </p:cNvSpPr>
              <p:nvPr/>
            </p:nvSpPr>
            <p:spPr bwMode="auto">
              <a:xfrm>
                <a:off x="4571829" y="301261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2" name="Line 25"/>
              <p:cNvSpPr>
                <a:spLocks noChangeShapeType="1"/>
              </p:cNvSpPr>
              <p:nvPr/>
            </p:nvSpPr>
            <p:spPr bwMode="auto">
              <a:xfrm>
                <a:off x="4571829" y="325133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3" name="Line 25"/>
              <p:cNvSpPr>
                <a:spLocks noChangeShapeType="1"/>
              </p:cNvSpPr>
              <p:nvPr/>
            </p:nvSpPr>
            <p:spPr bwMode="auto">
              <a:xfrm>
                <a:off x="4571829" y="349204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4" name="Line 25"/>
              <p:cNvSpPr>
                <a:spLocks noChangeShapeType="1"/>
              </p:cNvSpPr>
              <p:nvPr/>
            </p:nvSpPr>
            <p:spPr bwMode="auto">
              <a:xfrm>
                <a:off x="4571829" y="373275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5" name="Line 25"/>
              <p:cNvSpPr>
                <a:spLocks noChangeShapeType="1"/>
              </p:cNvSpPr>
              <p:nvPr/>
            </p:nvSpPr>
            <p:spPr bwMode="auto">
              <a:xfrm>
                <a:off x="4571829" y="397147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6" name="Line 25"/>
              <p:cNvSpPr>
                <a:spLocks noChangeShapeType="1"/>
              </p:cNvSpPr>
              <p:nvPr/>
            </p:nvSpPr>
            <p:spPr bwMode="auto">
              <a:xfrm>
                <a:off x="4571829" y="421218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7" name="Line 25"/>
              <p:cNvSpPr>
                <a:spLocks noChangeShapeType="1"/>
              </p:cNvSpPr>
              <p:nvPr/>
            </p:nvSpPr>
            <p:spPr bwMode="auto">
              <a:xfrm>
                <a:off x="4571829" y="445090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8" name="Line 25"/>
              <p:cNvSpPr>
                <a:spLocks noChangeShapeType="1"/>
              </p:cNvSpPr>
              <p:nvPr/>
            </p:nvSpPr>
            <p:spPr bwMode="auto">
              <a:xfrm>
                <a:off x="4571829" y="469161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9" name="Line 22"/>
              <p:cNvSpPr>
                <a:spLocks noChangeShapeType="1"/>
              </p:cNvSpPr>
              <p:nvPr/>
            </p:nvSpPr>
            <p:spPr bwMode="auto">
              <a:xfrm>
                <a:off x="4555836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0" name="Line 22"/>
              <p:cNvSpPr>
                <a:spLocks noChangeShapeType="1"/>
              </p:cNvSpPr>
              <p:nvPr/>
            </p:nvSpPr>
            <p:spPr bwMode="auto">
              <a:xfrm>
                <a:off x="482171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1" name="Line 22"/>
              <p:cNvSpPr>
                <a:spLocks noChangeShapeType="1"/>
              </p:cNvSpPr>
              <p:nvPr/>
            </p:nvSpPr>
            <p:spPr bwMode="auto">
              <a:xfrm>
                <a:off x="508560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2" name="Line 22"/>
              <p:cNvSpPr>
                <a:spLocks noChangeShapeType="1"/>
              </p:cNvSpPr>
              <p:nvPr/>
            </p:nvSpPr>
            <p:spPr bwMode="auto">
              <a:xfrm>
                <a:off x="5351484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3" name="Line 22"/>
              <p:cNvSpPr>
                <a:spLocks noChangeShapeType="1"/>
              </p:cNvSpPr>
              <p:nvPr/>
            </p:nvSpPr>
            <p:spPr bwMode="auto">
              <a:xfrm>
                <a:off x="561736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4" name="Line 22"/>
              <p:cNvSpPr>
                <a:spLocks noChangeShapeType="1"/>
              </p:cNvSpPr>
              <p:nvPr/>
            </p:nvSpPr>
            <p:spPr bwMode="auto">
              <a:xfrm>
                <a:off x="588125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5" name="Line 22"/>
              <p:cNvSpPr>
                <a:spLocks noChangeShapeType="1"/>
              </p:cNvSpPr>
              <p:nvPr/>
            </p:nvSpPr>
            <p:spPr bwMode="auto">
              <a:xfrm>
                <a:off x="614713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6" name="Line 22"/>
              <p:cNvSpPr>
                <a:spLocks noChangeShapeType="1"/>
              </p:cNvSpPr>
              <p:nvPr/>
            </p:nvSpPr>
            <p:spPr bwMode="auto">
              <a:xfrm>
                <a:off x="6413015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7" name="Line 22"/>
              <p:cNvSpPr>
                <a:spLocks noChangeShapeType="1"/>
              </p:cNvSpPr>
              <p:nvPr/>
            </p:nvSpPr>
            <p:spPr bwMode="auto">
              <a:xfrm>
                <a:off x="667689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8" name="Line 22"/>
              <p:cNvSpPr>
                <a:spLocks noChangeShapeType="1"/>
              </p:cNvSpPr>
              <p:nvPr/>
            </p:nvSpPr>
            <p:spPr bwMode="auto">
              <a:xfrm>
                <a:off x="694278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9" name="Line 22"/>
              <p:cNvSpPr>
                <a:spLocks noChangeShapeType="1"/>
              </p:cNvSpPr>
              <p:nvPr/>
            </p:nvSpPr>
            <p:spPr bwMode="auto">
              <a:xfrm>
                <a:off x="7208663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0" name="Line 22"/>
              <p:cNvSpPr>
                <a:spLocks noChangeShapeType="1"/>
              </p:cNvSpPr>
              <p:nvPr/>
            </p:nvSpPr>
            <p:spPr bwMode="auto">
              <a:xfrm>
                <a:off x="747254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1" name="Line 22"/>
              <p:cNvSpPr>
                <a:spLocks noChangeShapeType="1"/>
              </p:cNvSpPr>
              <p:nvPr/>
            </p:nvSpPr>
            <p:spPr bwMode="auto">
              <a:xfrm>
                <a:off x="7738428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2" name="Line 22"/>
              <p:cNvSpPr>
                <a:spLocks noChangeShapeType="1"/>
              </p:cNvSpPr>
              <p:nvPr/>
            </p:nvSpPr>
            <p:spPr bwMode="auto">
              <a:xfrm>
                <a:off x="8002312" y="1572330"/>
                <a:ext cx="0" cy="3111325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310" name="Line 6"/>
            <p:cNvSpPr>
              <a:spLocks noChangeShapeType="1"/>
            </p:cNvSpPr>
            <p:nvPr/>
          </p:nvSpPr>
          <p:spPr bwMode="auto">
            <a:xfrm>
              <a:off x="4579280" y="3150182"/>
              <a:ext cx="34189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1" name="Line 25"/>
            <p:cNvSpPr>
              <a:spLocks noChangeShapeType="1"/>
            </p:cNvSpPr>
            <p:nvPr/>
          </p:nvSpPr>
          <p:spPr bwMode="auto">
            <a:xfrm flipV="1">
              <a:off x="6357128" y="1508977"/>
              <a:ext cx="0" cy="30715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666" name="TextBox 47"/>
            <p:cNvSpPr txBox="1">
              <a:spLocks noChangeArrowheads="1"/>
            </p:cNvSpPr>
            <p:nvPr/>
          </p:nvSpPr>
          <p:spPr bwMode="auto">
            <a:xfrm>
              <a:off x="7715272" y="3065683"/>
              <a:ext cx="3571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х</a:t>
              </a:r>
            </a:p>
          </p:txBody>
        </p:sp>
        <p:sp>
          <p:nvSpPr>
            <p:cNvPr id="23667" name="TextBox 46"/>
            <p:cNvSpPr txBox="1">
              <a:spLocks noChangeArrowheads="1"/>
            </p:cNvSpPr>
            <p:nvPr/>
          </p:nvSpPr>
          <p:spPr bwMode="auto">
            <a:xfrm>
              <a:off x="6072198" y="1278214"/>
              <a:ext cx="285762" cy="369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у</a:t>
              </a:r>
            </a:p>
          </p:txBody>
        </p:sp>
        <p:sp>
          <p:nvSpPr>
            <p:cNvPr id="23668" name="TextBox 47"/>
            <p:cNvSpPr txBox="1">
              <a:spLocks noChangeArrowheads="1"/>
            </p:cNvSpPr>
            <p:nvPr/>
          </p:nvSpPr>
          <p:spPr bwMode="auto">
            <a:xfrm>
              <a:off x="5979231" y="3065683"/>
              <a:ext cx="357187" cy="46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0</a:t>
              </a:r>
            </a:p>
          </p:txBody>
        </p:sp>
      </p:grpSp>
      <p:grpSp>
        <p:nvGrpSpPr>
          <p:cNvPr id="23556" name="Группа 272"/>
          <p:cNvGrpSpPr>
            <a:grpSpLocks/>
          </p:cNvGrpSpPr>
          <p:nvPr/>
        </p:nvGrpSpPr>
        <p:grpSpPr bwMode="auto">
          <a:xfrm>
            <a:off x="1000125" y="3429000"/>
            <a:ext cx="2857500" cy="2643188"/>
            <a:chOff x="4555836" y="1278214"/>
            <a:chExt cx="3516623" cy="3312249"/>
          </a:xfrm>
        </p:grpSpPr>
        <p:grpSp>
          <p:nvGrpSpPr>
            <p:cNvPr id="23629" name="Группа 89"/>
            <p:cNvGrpSpPr>
              <a:grpSpLocks/>
            </p:cNvGrpSpPr>
            <p:nvPr/>
          </p:nvGrpSpPr>
          <p:grpSpPr bwMode="auto">
            <a:xfrm>
              <a:off x="4555836" y="1470463"/>
              <a:ext cx="3373750" cy="3120000"/>
              <a:chOff x="4555836" y="1571612"/>
              <a:chExt cx="3452213" cy="3120000"/>
            </a:xfrm>
          </p:grpSpPr>
          <p:sp>
            <p:nvSpPr>
              <p:cNvPr id="280" name="Line 25"/>
              <p:cNvSpPr>
                <a:spLocks noChangeShapeType="1"/>
              </p:cNvSpPr>
              <p:nvPr/>
            </p:nvSpPr>
            <p:spPr bwMode="auto">
              <a:xfrm>
                <a:off x="4571829" y="157233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1" name="Line 25"/>
              <p:cNvSpPr>
                <a:spLocks noChangeShapeType="1"/>
              </p:cNvSpPr>
              <p:nvPr/>
            </p:nvSpPr>
            <p:spPr bwMode="auto">
              <a:xfrm>
                <a:off x="4571829" y="1813039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2" name="Line 25"/>
              <p:cNvSpPr>
                <a:spLocks noChangeShapeType="1"/>
              </p:cNvSpPr>
              <p:nvPr/>
            </p:nvSpPr>
            <p:spPr bwMode="auto">
              <a:xfrm>
                <a:off x="4571829" y="205176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3" name="Line 25"/>
              <p:cNvSpPr>
                <a:spLocks noChangeShapeType="1"/>
              </p:cNvSpPr>
              <p:nvPr/>
            </p:nvSpPr>
            <p:spPr bwMode="auto">
              <a:xfrm>
                <a:off x="4571829" y="229247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4" name="Line 25"/>
              <p:cNvSpPr>
                <a:spLocks noChangeShapeType="1"/>
              </p:cNvSpPr>
              <p:nvPr/>
            </p:nvSpPr>
            <p:spPr bwMode="auto">
              <a:xfrm>
                <a:off x="4571829" y="253119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5" name="Line 25"/>
              <p:cNvSpPr>
                <a:spLocks noChangeShapeType="1"/>
              </p:cNvSpPr>
              <p:nvPr/>
            </p:nvSpPr>
            <p:spPr bwMode="auto">
              <a:xfrm>
                <a:off x="4571829" y="277190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6" name="Line 25"/>
              <p:cNvSpPr>
                <a:spLocks noChangeShapeType="1"/>
              </p:cNvSpPr>
              <p:nvPr/>
            </p:nvSpPr>
            <p:spPr bwMode="auto">
              <a:xfrm>
                <a:off x="4571829" y="301261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7" name="Line 25"/>
              <p:cNvSpPr>
                <a:spLocks noChangeShapeType="1"/>
              </p:cNvSpPr>
              <p:nvPr/>
            </p:nvSpPr>
            <p:spPr bwMode="auto">
              <a:xfrm>
                <a:off x="4571829" y="325133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8" name="Line 25"/>
              <p:cNvSpPr>
                <a:spLocks noChangeShapeType="1"/>
              </p:cNvSpPr>
              <p:nvPr/>
            </p:nvSpPr>
            <p:spPr bwMode="auto">
              <a:xfrm>
                <a:off x="4571829" y="349204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9" name="Line 25"/>
              <p:cNvSpPr>
                <a:spLocks noChangeShapeType="1"/>
              </p:cNvSpPr>
              <p:nvPr/>
            </p:nvSpPr>
            <p:spPr bwMode="auto">
              <a:xfrm>
                <a:off x="4571829" y="373275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0" name="Line 25"/>
              <p:cNvSpPr>
                <a:spLocks noChangeShapeType="1"/>
              </p:cNvSpPr>
              <p:nvPr/>
            </p:nvSpPr>
            <p:spPr bwMode="auto">
              <a:xfrm>
                <a:off x="4571829" y="397147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1" name="Line 25"/>
              <p:cNvSpPr>
                <a:spLocks noChangeShapeType="1"/>
              </p:cNvSpPr>
              <p:nvPr/>
            </p:nvSpPr>
            <p:spPr bwMode="auto">
              <a:xfrm>
                <a:off x="4571829" y="421218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2" name="Line 25"/>
              <p:cNvSpPr>
                <a:spLocks noChangeShapeType="1"/>
              </p:cNvSpPr>
              <p:nvPr/>
            </p:nvSpPr>
            <p:spPr bwMode="auto">
              <a:xfrm>
                <a:off x="4571829" y="445090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3" name="Line 25"/>
              <p:cNvSpPr>
                <a:spLocks noChangeShapeType="1"/>
              </p:cNvSpPr>
              <p:nvPr/>
            </p:nvSpPr>
            <p:spPr bwMode="auto">
              <a:xfrm>
                <a:off x="4571829" y="469161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4" name="Line 22"/>
              <p:cNvSpPr>
                <a:spLocks noChangeShapeType="1"/>
              </p:cNvSpPr>
              <p:nvPr/>
            </p:nvSpPr>
            <p:spPr bwMode="auto">
              <a:xfrm>
                <a:off x="4555836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5" name="Line 22"/>
              <p:cNvSpPr>
                <a:spLocks noChangeShapeType="1"/>
              </p:cNvSpPr>
              <p:nvPr/>
            </p:nvSpPr>
            <p:spPr bwMode="auto">
              <a:xfrm>
                <a:off x="482171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6" name="Line 22"/>
              <p:cNvSpPr>
                <a:spLocks noChangeShapeType="1"/>
              </p:cNvSpPr>
              <p:nvPr/>
            </p:nvSpPr>
            <p:spPr bwMode="auto">
              <a:xfrm>
                <a:off x="508560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7" name="Line 22"/>
              <p:cNvSpPr>
                <a:spLocks noChangeShapeType="1"/>
              </p:cNvSpPr>
              <p:nvPr/>
            </p:nvSpPr>
            <p:spPr bwMode="auto">
              <a:xfrm>
                <a:off x="5351484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8" name="Line 22"/>
              <p:cNvSpPr>
                <a:spLocks noChangeShapeType="1"/>
              </p:cNvSpPr>
              <p:nvPr/>
            </p:nvSpPr>
            <p:spPr bwMode="auto">
              <a:xfrm>
                <a:off x="561736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9" name="Line 22"/>
              <p:cNvSpPr>
                <a:spLocks noChangeShapeType="1"/>
              </p:cNvSpPr>
              <p:nvPr/>
            </p:nvSpPr>
            <p:spPr bwMode="auto">
              <a:xfrm>
                <a:off x="588125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0" name="Line 22"/>
              <p:cNvSpPr>
                <a:spLocks noChangeShapeType="1"/>
              </p:cNvSpPr>
              <p:nvPr/>
            </p:nvSpPr>
            <p:spPr bwMode="auto">
              <a:xfrm>
                <a:off x="614713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1" name="Line 22"/>
              <p:cNvSpPr>
                <a:spLocks noChangeShapeType="1"/>
              </p:cNvSpPr>
              <p:nvPr/>
            </p:nvSpPr>
            <p:spPr bwMode="auto">
              <a:xfrm>
                <a:off x="6413015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2" name="Line 22"/>
              <p:cNvSpPr>
                <a:spLocks noChangeShapeType="1"/>
              </p:cNvSpPr>
              <p:nvPr/>
            </p:nvSpPr>
            <p:spPr bwMode="auto">
              <a:xfrm>
                <a:off x="667689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3" name="Line 22"/>
              <p:cNvSpPr>
                <a:spLocks noChangeShapeType="1"/>
              </p:cNvSpPr>
              <p:nvPr/>
            </p:nvSpPr>
            <p:spPr bwMode="auto">
              <a:xfrm>
                <a:off x="694278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4" name="Line 22"/>
              <p:cNvSpPr>
                <a:spLocks noChangeShapeType="1"/>
              </p:cNvSpPr>
              <p:nvPr/>
            </p:nvSpPr>
            <p:spPr bwMode="auto">
              <a:xfrm>
                <a:off x="7208663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5" name="Line 22"/>
              <p:cNvSpPr>
                <a:spLocks noChangeShapeType="1"/>
              </p:cNvSpPr>
              <p:nvPr/>
            </p:nvSpPr>
            <p:spPr bwMode="auto">
              <a:xfrm>
                <a:off x="747254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6" name="Line 22"/>
              <p:cNvSpPr>
                <a:spLocks noChangeShapeType="1"/>
              </p:cNvSpPr>
              <p:nvPr/>
            </p:nvSpPr>
            <p:spPr bwMode="auto">
              <a:xfrm>
                <a:off x="7738428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7" name="Line 22"/>
              <p:cNvSpPr>
                <a:spLocks noChangeShapeType="1"/>
              </p:cNvSpPr>
              <p:nvPr/>
            </p:nvSpPr>
            <p:spPr bwMode="auto">
              <a:xfrm>
                <a:off x="8002312" y="1572330"/>
                <a:ext cx="0" cy="3111325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3630" name="Line 6"/>
            <p:cNvSpPr>
              <a:spLocks noChangeShapeType="1"/>
            </p:cNvSpPr>
            <p:nvPr/>
          </p:nvSpPr>
          <p:spPr bwMode="auto">
            <a:xfrm>
              <a:off x="4578775" y="3150337"/>
              <a:ext cx="3420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31" name="Line 25"/>
            <p:cNvSpPr>
              <a:spLocks noChangeShapeType="1"/>
            </p:cNvSpPr>
            <p:nvPr/>
          </p:nvSpPr>
          <p:spPr bwMode="auto">
            <a:xfrm flipV="1">
              <a:off x="6357950" y="1508074"/>
              <a:ext cx="0" cy="3071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32" name="TextBox 47"/>
            <p:cNvSpPr txBox="1">
              <a:spLocks noChangeArrowheads="1"/>
            </p:cNvSpPr>
            <p:nvPr/>
          </p:nvSpPr>
          <p:spPr bwMode="auto">
            <a:xfrm>
              <a:off x="7715272" y="3065683"/>
              <a:ext cx="3571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х</a:t>
              </a:r>
            </a:p>
          </p:txBody>
        </p:sp>
        <p:sp>
          <p:nvSpPr>
            <p:cNvPr id="23633" name="TextBox 46"/>
            <p:cNvSpPr txBox="1">
              <a:spLocks noChangeArrowheads="1"/>
            </p:cNvSpPr>
            <p:nvPr/>
          </p:nvSpPr>
          <p:spPr bwMode="auto">
            <a:xfrm>
              <a:off x="6072198" y="1278214"/>
              <a:ext cx="285762" cy="369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у</a:t>
              </a:r>
            </a:p>
          </p:txBody>
        </p:sp>
        <p:sp>
          <p:nvSpPr>
            <p:cNvPr id="23634" name="TextBox 47"/>
            <p:cNvSpPr txBox="1">
              <a:spLocks noChangeArrowheads="1"/>
            </p:cNvSpPr>
            <p:nvPr/>
          </p:nvSpPr>
          <p:spPr bwMode="auto">
            <a:xfrm>
              <a:off x="6308623" y="3065683"/>
              <a:ext cx="357187" cy="46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0</a:t>
              </a:r>
            </a:p>
          </p:txBody>
        </p:sp>
      </p:grpSp>
      <p:sp>
        <p:nvSpPr>
          <p:cNvPr id="23557" name="Line 22"/>
          <p:cNvSpPr>
            <a:spLocks noChangeShapeType="1"/>
          </p:cNvSpPr>
          <p:nvPr/>
        </p:nvSpPr>
        <p:spPr bwMode="auto">
          <a:xfrm rot="5400000">
            <a:off x="2464860" y="4713800"/>
            <a:ext cx="0" cy="7200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8" name="Line 22"/>
          <p:cNvSpPr>
            <a:spLocks noChangeShapeType="1"/>
          </p:cNvSpPr>
          <p:nvPr/>
        </p:nvSpPr>
        <p:spPr bwMode="auto">
          <a:xfrm rot="5400000">
            <a:off x="6894016" y="4713800"/>
            <a:ext cx="0" cy="7200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3559" name="Группа 188"/>
          <p:cNvGrpSpPr>
            <a:grpSpLocks/>
          </p:cNvGrpSpPr>
          <p:nvPr/>
        </p:nvGrpSpPr>
        <p:grpSpPr bwMode="auto">
          <a:xfrm>
            <a:off x="1000125" y="714375"/>
            <a:ext cx="2857500" cy="2643188"/>
            <a:chOff x="4555836" y="1278214"/>
            <a:chExt cx="3516623" cy="3312249"/>
          </a:xfrm>
        </p:grpSpPr>
        <p:grpSp>
          <p:nvGrpSpPr>
            <p:cNvPr id="23595" name="Группа 89"/>
            <p:cNvGrpSpPr>
              <a:grpSpLocks/>
            </p:cNvGrpSpPr>
            <p:nvPr/>
          </p:nvGrpSpPr>
          <p:grpSpPr bwMode="auto">
            <a:xfrm>
              <a:off x="4555836" y="1470463"/>
              <a:ext cx="3373750" cy="3120000"/>
              <a:chOff x="4555836" y="1571612"/>
              <a:chExt cx="3452213" cy="3120000"/>
            </a:xfrm>
          </p:grpSpPr>
          <p:sp>
            <p:nvSpPr>
              <p:cNvPr id="201" name="Line 25"/>
              <p:cNvSpPr>
                <a:spLocks noChangeShapeType="1"/>
              </p:cNvSpPr>
              <p:nvPr/>
            </p:nvSpPr>
            <p:spPr bwMode="auto">
              <a:xfrm>
                <a:off x="4571829" y="157233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2" name="Line 25"/>
              <p:cNvSpPr>
                <a:spLocks noChangeShapeType="1"/>
              </p:cNvSpPr>
              <p:nvPr/>
            </p:nvSpPr>
            <p:spPr bwMode="auto">
              <a:xfrm>
                <a:off x="4571829" y="1813039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3" name="Line 25"/>
              <p:cNvSpPr>
                <a:spLocks noChangeShapeType="1"/>
              </p:cNvSpPr>
              <p:nvPr/>
            </p:nvSpPr>
            <p:spPr bwMode="auto">
              <a:xfrm>
                <a:off x="4571829" y="205176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4" name="Line 25"/>
              <p:cNvSpPr>
                <a:spLocks noChangeShapeType="1"/>
              </p:cNvSpPr>
              <p:nvPr/>
            </p:nvSpPr>
            <p:spPr bwMode="auto">
              <a:xfrm>
                <a:off x="4571829" y="229247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5" name="Line 25"/>
              <p:cNvSpPr>
                <a:spLocks noChangeShapeType="1"/>
              </p:cNvSpPr>
              <p:nvPr/>
            </p:nvSpPr>
            <p:spPr bwMode="auto">
              <a:xfrm>
                <a:off x="4571829" y="253119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6" name="Line 25"/>
              <p:cNvSpPr>
                <a:spLocks noChangeShapeType="1"/>
              </p:cNvSpPr>
              <p:nvPr/>
            </p:nvSpPr>
            <p:spPr bwMode="auto">
              <a:xfrm>
                <a:off x="4571829" y="2771900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7" name="Line 25"/>
              <p:cNvSpPr>
                <a:spLocks noChangeShapeType="1"/>
              </p:cNvSpPr>
              <p:nvPr/>
            </p:nvSpPr>
            <p:spPr bwMode="auto">
              <a:xfrm>
                <a:off x="4571829" y="301261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8" name="Line 25"/>
              <p:cNvSpPr>
                <a:spLocks noChangeShapeType="1"/>
              </p:cNvSpPr>
              <p:nvPr/>
            </p:nvSpPr>
            <p:spPr bwMode="auto">
              <a:xfrm>
                <a:off x="4571829" y="325133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9" name="Line 25"/>
              <p:cNvSpPr>
                <a:spLocks noChangeShapeType="1"/>
              </p:cNvSpPr>
              <p:nvPr/>
            </p:nvSpPr>
            <p:spPr bwMode="auto">
              <a:xfrm>
                <a:off x="4571829" y="349204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0" name="Line 25"/>
              <p:cNvSpPr>
                <a:spLocks noChangeShapeType="1"/>
              </p:cNvSpPr>
              <p:nvPr/>
            </p:nvSpPr>
            <p:spPr bwMode="auto">
              <a:xfrm>
                <a:off x="4571829" y="373275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1" name="Line 25"/>
              <p:cNvSpPr>
                <a:spLocks noChangeShapeType="1"/>
              </p:cNvSpPr>
              <p:nvPr/>
            </p:nvSpPr>
            <p:spPr bwMode="auto">
              <a:xfrm>
                <a:off x="4571829" y="397147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2" name="Line 25"/>
              <p:cNvSpPr>
                <a:spLocks noChangeShapeType="1"/>
              </p:cNvSpPr>
              <p:nvPr/>
            </p:nvSpPr>
            <p:spPr bwMode="auto">
              <a:xfrm>
                <a:off x="4571829" y="421218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3" name="Line 25"/>
              <p:cNvSpPr>
                <a:spLocks noChangeShapeType="1"/>
              </p:cNvSpPr>
              <p:nvPr/>
            </p:nvSpPr>
            <p:spPr bwMode="auto">
              <a:xfrm>
                <a:off x="4571829" y="4450901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4" name="Line 25"/>
              <p:cNvSpPr>
                <a:spLocks noChangeShapeType="1"/>
              </p:cNvSpPr>
              <p:nvPr/>
            </p:nvSpPr>
            <p:spPr bwMode="auto">
              <a:xfrm>
                <a:off x="4571829" y="4691612"/>
                <a:ext cx="3436481" cy="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5" name="Line 22"/>
              <p:cNvSpPr>
                <a:spLocks noChangeShapeType="1"/>
              </p:cNvSpPr>
              <p:nvPr/>
            </p:nvSpPr>
            <p:spPr bwMode="auto">
              <a:xfrm>
                <a:off x="4555836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6" name="Line 22"/>
              <p:cNvSpPr>
                <a:spLocks noChangeShapeType="1"/>
              </p:cNvSpPr>
              <p:nvPr/>
            </p:nvSpPr>
            <p:spPr bwMode="auto">
              <a:xfrm>
                <a:off x="482171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7" name="Line 22"/>
              <p:cNvSpPr>
                <a:spLocks noChangeShapeType="1"/>
              </p:cNvSpPr>
              <p:nvPr/>
            </p:nvSpPr>
            <p:spPr bwMode="auto">
              <a:xfrm>
                <a:off x="508560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8" name="Line 22"/>
              <p:cNvSpPr>
                <a:spLocks noChangeShapeType="1"/>
              </p:cNvSpPr>
              <p:nvPr/>
            </p:nvSpPr>
            <p:spPr bwMode="auto">
              <a:xfrm>
                <a:off x="5351484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9" name="Line 22"/>
              <p:cNvSpPr>
                <a:spLocks noChangeShapeType="1"/>
              </p:cNvSpPr>
              <p:nvPr/>
            </p:nvSpPr>
            <p:spPr bwMode="auto">
              <a:xfrm>
                <a:off x="561736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0" name="Line 22"/>
              <p:cNvSpPr>
                <a:spLocks noChangeShapeType="1"/>
              </p:cNvSpPr>
              <p:nvPr/>
            </p:nvSpPr>
            <p:spPr bwMode="auto">
              <a:xfrm>
                <a:off x="588125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1" name="Line 22"/>
              <p:cNvSpPr>
                <a:spLocks noChangeShapeType="1"/>
              </p:cNvSpPr>
              <p:nvPr/>
            </p:nvSpPr>
            <p:spPr bwMode="auto">
              <a:xfrm>
                <a:off x="6147132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2" name="Line 22"/>
              <p:cNvSpPr>
                <a:spLocks noChangeShapeType="1"/>
              </p:cNvSpPr>
              <p:nvPr/>
            </p:nvSpPr>
            <p:spPr bwMode="auto">
              <a:xfrm>
                <a:off x="6413015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3" name="Line 22"/>
              <p:cNvSpPr>
                <a:spLocks noChangeShapeType="1"/>
              </p:cNvSpPr>
              <p:nvPr/>
            </p:nvSpPr>
            <p:spPr bwMode="auto">
              <a:xfrm>
                <a:off x="6676899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4" name="Line 22"/>
              <p:cNvSpPr>
                <a:spLocks noChangeShapeType="1"/>
              </p:cNvSpPr>
              <p:nvPr/>
            </p:nvSpPr>
            <p:spPr bwMode="auto">
              <a:xfrm>
                <a:off x="6942780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5" name="Line 22"/>
              <p:cNvSpPr>
                <a:spLocks noChangeShapeType="1"/>
              </p:cNvSpPr>
              <p:nvPr/>
            </p:nvSpPr>
            <p:spPr bwMode="auto">
              <a:xfrm>
                <a:off x="7208663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6" name="Line 22"/>
              <p:cNvSpPr>
                <a:spLocks noChangeShapeType="1"/>
              </p:cNvSpPr>
              <p:nvPr/>
            </p:nvSpPr>
            <p:spPr bwMode="auto">
              <a:xfrm>
                <a:off x="7472547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7" name="Line 22"/>
              <p:cNvSpPr>
                <a:spLocks noChangeShapeType="1"/>
              </p:cNvSpPr>
              <p:nvPr/>
            </p:nvSpPr>
            <p:spPr bwMode="auto">
              <a:xfrm>
                <a:off x="7738428" y="1594212"/>
                <a:ext cx="0" cy="3095410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8" name="Line 22"/>
              <p:cNvSpPr>
                <a:spLocks noChangeShapeType="1"/>
              </p:cNvSpPr>
              <p:nvPr/>
            </p:nvSpPr>
            <p:spPr bwMode="auto">
              <a:xfrm>
                <a:off x="8002312" y="1572330"/>
                <a:ext cx="0" cy="3111325"/>
              </a:xfrm>
              <a:prstGeom prst="line">
                <a:avLst/>
              </a:prstGeom>
              <a:noFill/>
              <a:ln w="12700" cap="rnd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3596" name="Line 6"/>
            <p:cNvSpPr>
              <a:spLocks noChangeShapeType="1"/>
            </p:cNvSpPr>
            <p:nvPr/>
          </p:nvSpPr>
          <p:spPr bwMode="auto">
            <a:xfrm>
              <a:off x="4578775" y="3150337"/>
              <a:ext cx="3420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97" name="Line 25"/>
            <p:cNvSpPr>
              <a:spLocks noChangeShapeType="1"/>
            </p:cNvSpPr>
            <p:nvPr/>
          </p:nvSpPr>
          <p:spPr bwMode="auto">
            <a:xfrm flipV="1">
              <a:off x="6357950" y="1508074"/>
              <a:ext cx="0" cy="3071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98" name="TextBox 47"/>
            <p:cNvSpPr txBox="1">
              <a:spLocks noChangeArrowheads="1"/>
            </p:cNvSpPr>
            <p:nvPr/>
          </p:nvSpPr>
          <p:spPr bwMode="auto">
            <a:xfrm>
              <a:off x="7715272" y="3065683"/>
              <a:ext cx="35718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х</a:t>
              </a:r>
            </a:p>
          </p:txBody>
        </p:sp>
        <p:sp>
          <p:nvSpPr>
            <p:cNvPr id="23599" name="TextBox 46"/>
            <p:cNvSpPr txBox="1">
              <a:spLocks noChangeArrowheads="1"/>
            </p:cNvSpPr>
            <p:nvPr/>
          </p:nvSpPr>
          <p:spPr bwMode="auto">
            <a:xfrm>
              <a:off x="6072198" y="1278214"/>
              <a:ext cx="285762" cy="369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i="1"/>
                <a:t>у</a:t>
              </a:r>
            </a:p>
          </p:txBody>
        </p:sp>
        <p:sp>
          <p:nvSpPr>
            <p:cNvPr id="23600" name="TextBox 47"/>
            <p:cNvSpPr txBox="1">
              <a:spLocks noChangeArrowheads="1"/>
            </p:cNvSpPr>
            <p:nvPr/>
          </p:nvSpPr>
          <p:spPr bwMode="auto">
            <a:xfrm>
              <a:off x="5979231" y="3065683"/>
              <a:ext cx="357187" cy="462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0</a:t>
              </a:r>
            </a:p>
          </p:txBody>
        </p:sp>
      </p:grpSp>
      <p:sp>
        <p:nvSpPr>
          <p:cNvPr id="23560" name="Line 22"/>
          <p:cNvSpPr>
            <a:spLocks noChangeShapeType="1"/>
          </p:cNvSpPr>
          <p:nvPr/>
        </p:nvSpPr>
        <p:spPr bwMode="auto">
          <a:xfrm rot="5400000">
            <a:off x="2464860" y="2356868"/>
            <a:ext cx="0" cy="72000"/>
          </a:xfrm>
          <a:prstGeom prst="line">
            <a:avLst/>
          </a:prstGeom>
          <a:noFill/>
          <a:ln w="190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79388" y="115888"/>
            <a:ext cx="846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C00000"/>
                </a:solidFill>
              </a:rPr>
              <a:t>№6.   </a:t>
            </a:r>
            <a:r>
              <a:rPr lang="ru-RU" sz="2000" dirty="0">
                <a:latin typeface="+mn-lt"/>
              </a:rPr>
              <a:t>На одном из следующих рисунков изображен график </a:t>
            </a:r>
            <a:r>
              <a:rPr lang="ru-RU" sz="2000" dirty="0" smtClean="0">
                <a:latin typeface="+mn-lt"/>
              </a:rPr>
              <a:t>функции</a:t>
            </a:r>
          </a:p>
          <a:p>
            <a:pPr>
              <a:defRPr/>
            </a:pPr>
            <a:r>
              <a:rPr lang="ru-RU" sz="2000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en-US" sz="2000" dirty="0" smtClean="0"/>
              <a:t> -</a:t>
            </a:r>
            <a:r>
              <a:rPr lang="en-US" sz="2000" i="1" dirty="0" smtClean="0">
                <a:latin typeface="+mn-lt"/>
              </a:rPr>
              <a:t>3x+1</a:t>
            </a:r>
            <a:r>
              <a:rPr lang="ru-RU" sz="2000" dirty="0" smtClean="0">
                <a:latin typeface="+mn-lt"/>
              </a:rPr>
              <a:t>. Укажите этот рисунок.</a:t>
            </a:r>
            <a:endParaRPr lang="ru-RU" sz="2000" dirty="0">
              <a:latin typeface="+mn-lt"/>
            </a:endParaRPr>
          </a:p>
        </p:txBody>
      </p:sp>
      <p:sp>
        <p:nvSpPr>
          <p:cNvPr id="237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4282" y="214312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1</a:t>
            </a:r>
          </a:p>
        </p:txBody>
      </p:sp>
      <p:sp>
        <p:nvSpPr>
          <p:cNvPr id="238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501063" y="2214563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2</a:t>
            </a:r>
          </a:p>
        </p:txBody>
      </p:sp>
      <p:sp>
        <p:nvSpPr>
          <p:cNvPr id="239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5720" y="4786313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240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29625" y="4714875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18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5720" y="6237288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</a:t>
            </a:r>
            <a:r>
              <a:rPr lang="ru-RU" sz="2000" b="1" dirty="0" smtClean="0"/>
              <a:t>(</a:t>
            </a:r>
            <a:r>
              <a:rPr lang="en-US" sz="2000" b="1" smtClean="0"/>
              <a:t>1</a:t>
            </a:r>
            <a:r>
              <a:rPr lang="ru-RU" sz="2000" b="1" smtClean="0"/>
              <a:t>)</a:t>
            </a:r>
            <a:endParaRPr lang="ru-RU" sz="2000" b="1" dirty="0"/>
          </a:p>
        </p:txBody>
      </p:sp>
      <p:sp>
        <p:nvSpPr>
          <p:cNvPr id="188" name="TextBox 187"/>
          <p:cNvSpPr txBox="1">
            <a:spLocks noChangeArrowheads="1"/>
          </p:cNvSpPr>
          <p:nvPr/>
        </p:nvSpPr>
        <p:spPr bwMode="auto">
          <a:xfrm>
            <a:off x="2571750" y="6215063"/>
            <a:ext cx="4071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y </a:t>
            </a:r>
            <a:r>
              <a:rPr lang="ru-RU" sz="2000" dirty="0" smtClean="0"/>
              <a:t>=</a:t>
            </a:r>
            <a:r>
              <a:rPr lang="en-US" sz="2000" dirty="0" smtClean="0"/>
              <a:t> k</a:t>
            </a:r>
            <a:r>
              <a:rPr lang="ru-RU" sz="2000" dirty="0" err="1" smtClean="0"/>
              <a:t>х</a:t>
            </a:r>
            <a:r>
              <a:rPr lang="en-US" sz="2000" dirty="0" smtClean="0"/>
              <a:t> </a:t>
            </a:r>
            <a:r>
              <a:rPr lang="ru-RU" sz="2000" dirty="0" smtClean="0"/>
              <a:t>+</a:t>
            </a:r>
            <a:r>
              <a:rPr lang="en-US" sz="2000" dirty="0" smtClean="0"/>
              <a:t> m</a:t>
            </a:r>
            <a:r>
              <a:rPr lang="ru-RU" sz="2000" dirty="0"/>
              <a:t>; </a:t>
            </a:r>
            <a:r>
              <a:rPr lang="en-US" sz="2000" dirty="0" smtClean="0"/>
              <a:t> k = -3,</a:t>
            </a:r>
            <a:r>
              <a:rPr lang="ru-RU" sz="2000" dirty="0" smtClean="0"/>
              <a:t> </a:t>
            </a:r>
            <a:r>
              <a:rPr lang="en-US" sz="2000" dirty="0" smtClean="0"/>
              <a:t>k &lt; 0,</a:t>
            </a:r>
            <a:r>
              <a:rPr lang="ru-RU" sz="2000" dirty="0" smtClean="0"/>
              <a:t> </a:t>
            </a:r>
            <a:r>
              <a:rPr lang="en-US" sz="2000" dirty="0" smtClean="0"/>
              <a:t>m</a:t>
            </a:r>
            <a:r>
              <a:rPr lang="ru-RU" sz="2000" dirty="0" smtClean="0"/>
              <a:t> </a:t>
            </a:r>
            <a:r>
              <a:rPr lang="en-US" sz="2000" dirty="0" smtClean="0"/>
              <a:t>=</a:t>
            </a:r>
            <a:r>
              <a:rPr lang="ru-RU" sz="2000" dirty="0" smtClean="0"/>
              <a:t> </a:t>
            </a:r>
            <a:r>
              <a:rPr lang="en-US" sz="2000" dirty="0" smtClean="0"/>
              <a:t>1  </a:t>
            </a:r>
            <a:endParaRPr lang="ru-RU" sz="2000" dirty="0"/>
          </a:p>
        </p:txBody>
      </p:sp>
      <p:sp>
        <p:nvSpPr>
          <p:cNvPr id="23578" name="AutoShape 18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3579" name="Freeform 50"/>
          <p:cNvSpPr>
            <a:spLocks/>
          </p:cNvSpPr>
          <p:nvPr/>
        </p:nvSpPr>
        <p:spPr bwMode="auto">
          <a:xfrm rot="3858828">
            <a:off x="6169025" y="1138238"/>
            <a:ext cx="1754188" cy="1795462"/>
          </a:xfrm>
          <a:custGeom>
            <a:avLst/>
            <a:gdLst>
              <a:gd name="T0" fmla="*/ 0 w 980"/>
              <a:gd name="T1" fmla="*/ 0 h 1565"/>
              <a:gd name="T2" fmla="*/ 2147483647 w 980"/>
              <a:gd name="T3" fmla="*/ 2147483647 h 1565"/>
              <a:gd name="T4" fmla="*/ 0 60000 65536"/>
              <a:gd name="T5" fmla="*/ 0 60000 65536"/>
              <a:gd name="T6" fmla="*/ 0 w 980"/>
              <a:gd name="T7" fmla="*/ 0 h 1565"/>
              <a:gd name="T8" fmla="*/ 980 w 980"/>
              <a:gd name="T9" fmla="*/ 1565 h 15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1565">
                <a:moveTo>
                  <a:pt x="0" y="0"/>
                </a:moveTo>
                <a:lnTo>
                  <a:pt x="980" y="1565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80" name="Freeform 50"/>
          <p:cNvSpPr>
            <a:spLocks/>
          </p:cNvSpPr>
          <p:nvPr/>
        </p:nvSpPr>
        <p:spPr bwMode="auto">
          <a:xfrm rot="3858828">
            <a:off x="1551782" y="3996531"/>
            <a:ext cx="1754188" cy="1793875"/>
          </a:xfrm>
          <a:custGeom>
            <a:avLst/>
            <a:gdLst>
              <a:gd name="T0" fmla="*/ 0 w 980"/>
              <a:gd name="T1" fmla="*/ 0 h 1565"/>
              <a:gd name="T2" fmla="*/ 2147483647 w 980"/>
              <a:gd name="T3" fmla="*/ 2147483647 h 1565"/>
              <a:gd name="T4" fmla="*/ 0 60000 65536"/>
              <a:gd name="T5" fmla="*/ 0 60000 65536"/>
              <a:gd name="T6" fmla="*/ 0 w 980"/>
              <a:gd name="T7" fmla="*/ 0 h 1565"/>
              <a:gd name="T8" fmla="*/ 980 w 980"/>
              <a:gd name="T9" fmla="*/ 1565 h 15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1565">
                <a:moveTo>
                  <a:pt x="0" y="0"/>
                </a:moveTo>
                <a:lnTo>
                  <a:pt x="980" y="1565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7" name="Дуга 346"/>
          <p:cNvSpPr/>
          <p:nvPr/>
        </p:nvSpPr>
        <p:spPr bwMode="auto">
          <a:xfrm>
            <a:off x="6500813" y="4500563"/>
            <a:ext cx="857250" cy="857250"/>
          </a:xfrm>
          <a:prstGeom prst="arc">
            <a:avLst>
              <a:gd name="adj1" fmla="val 15424122"/>
              <a:gd name="adj2" fmla="val 2151591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83" name="Freeform 50"/>
          <p:cNvSpPr>
            <a:spLocks/>
          </p:cNvSpPr>
          <p:nvPr/>
        </p:nvSpPr>
        <p:spPr bwMode="auto">
          <a:xfrm rot="17741172" flipH="1">
            <a:off x="6150770" y="4123531"/>
            <a:ext cx="1655762" cy="1692275"/>
          </a:xfrm>
          <a:custGeom>
            <a:avLst/>
            <a:gdLst>
              <a:gd name="T0" fmla="*/ 0 w 980"/>
              <a:gd name="T1" fmla="*/ 0 h 1565"/>
              <a:gd name="T2" fmla="*/ 2147483647 w 980"/>
              <a:gd name="T3" fmla="*/ 2147483647 h 1565"/>
              <a:gd name="T4" fmla="*/ 0 60000 65536"/>
              <a:gd name="T5" fmla="*/ 0 60000 65536"/>
              <a:gd name="T6" fmla="*/ 0 w 980"/>
              <a:gd name="T7" fmla="*/ 0 h 1565"/>
              <a:gd name="T8" fmla="*/ 980 w 980"/>
              <a:gd name="T9" fmla="*/ 1565 h 15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1565">
                <a:moveTo>
                  <a:pt x="0" y="0"/>
                </a:moveTo>
                <a:lnTo>
                  <a:pt x="980" y="1565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84" name="Freeform 50"/>
          <p:cNvSpPr>
            <a:spLocks/>
          </p:cNvSpPr>
          <p:nvPr/>
        </p:nvSpPr>
        <p:spPr bwMode="auto">
          <a:xfrm rot="17741172" flipH="1">
            <a:off x="1480344" y="1210469"/>
            <a:ext cx="1754187" cy="1793875"/>
          </a:xfrm>
          <a:custGeom>
            <a:avLst/>
            <a:gdLst>
              <a:gd name="T0" fmla="*/ 0 w 980"/>
              <a:gd name="T1" fmla="*/ 0 h 1565"/>
              <a:gd name="T2" fmla="*/ 2147483647 w 980"/>
              <a:gd name="T3" fmla="*/ 2147483647 h 1565"/>
              <a:gd name="T4" fmla="*/ 0 60000 65536"/>
              <a:gd name="T5" fmla="*/ 0 60000 65536"/>
              <a:gd name="T6" fmla="*/ 0 w 980"/>
              <a:gd name="T7" fmla="*/ 0 h 1565"/>
              <a:gd name="T8" fmla="*/ 980 w 980"/>
              <a:gd name="T9" fmla="*/ 1565 h 15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0" h="1565">
                <a:moveTo>
                  <a:pt x="0" y="0"/>
                </a:moveTo>
                <a:lnTo>
                  <a:pt x="980" y="1565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" name="Oval 50"/>
          <p:cNvSpPr>
            <a:spLocks noChangeArrowheads="1"/>
          </p:cNvSpPr>
          <p:nvPr/>
        </p:nvSpPr>
        <p:spPr bwMode="auto">
          <a:xfrm>
            <a:off x="6856429" y="4714875"/>
            <a:ext cx="73025" cy="71438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244" name="AutoShape 58"/>
          <p:cNvSpPr>
            <a:spLocks noChangeArrowheads="1"/>
          </p:cNvSpPr>
          <p:nvPr/>
        </p:nvSpPr>
        <p:spPr bwMode="auto">
          <a:xfrm>
            <a:off x="6929438" y="3071813"/>
            <a:ext cx="1857404" cy="1223962"/>
          </a:xfrm>
          <a:prstGeom prst="wedgeEllipseCallout">
            <a:avLst>
              <a:gd name="adj1" fmla="val 41052"/>
              <a:gd name="adj2" fmla="val 83644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241" name="AutoShape 52"/>
          <p:cNvSpPr>
            <a:spLocks noChangeArrowheads="1"/>
          </p:cNvSpPr>
          <p:nvPr/>
        </p:nvSpPr>
        <p:spPr bwMode="auto">
          <a:xfrm>
            <a:off x="900113" y="620713"/>
            <a:ext cx="1928812" cy="1295400"/>
          </a:xfrm>
          <a:prstGeom prst="wedgeEllipseCallout">
            <a:avLst>
              <a:gd name="adj1" fmla="val -73622"/>
              <a:gd name="adj2" fmla="val 47915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42" name="AutoShape 61"/>
          <p:cNvSpPr>
            <a:spLocks noChangeArrowheads="1"/>
          </p:cNvSpPr>
          <p:nvPr/>
        </p:nvSpPr>
        <p:spPr bwMode="auto">
          <a:xfrm>
            <a:off x="971550" y="3286124"/>
            <a:ext cx="1881188" cy="1358900"/>
          </a:xfrm>
          <a:prstGeom prst="wedgeEllipseCallout">
            <a:avLst>
              <a:gd name="adj1" fmla="val -70470"/>
              <a:gd name="adj2" fmla="val 44245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43" name="AutoShape 64"/>
          <p:cNvSpPr>
            <a:spLocks noChangeArrowheads="1"/>
          </p:cNvSpPr>
          <p:nvPr/>
        </p:nvSpPr>
        <p:spPr bwMode="auto">
          <a:xfrm>
            <a:off x="6588125" y="692150"/>
            <a:ext cx="1912965" cy="1295400"/>
          </a:xfrm>
          <a:prstGeom prst="wedgeEllipseCallout">
            <a:avLst>
              <a:gd name="adj1" fmla="val 48091"/>
              <a:gd name="adj2" fmla="val 79900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23591" name="TextBox 47"/>
          <p:cNvSpPr txBox="1">
            <a:spLocks noChangeArrowheads="1"/>
          </p:cNvSpPr>
          <p:nvPr/>
        </p:nvSpPr>
        <p:spPr bwMode="auto">
          <a:xfrm>
            <a:off x="2143111" y="234473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dirty="0"/>
              <a:t>-1</a:t>
            </a:r>
          </a:p>
        </p:txBody>
      </p:sp>
      <p:sp>
        <p:nvSpPr>
          <p:cNvPr id="23592" name="TextBox 47"/>
          <p:cNvSpPr txBox="1">
            <a:spLocks noChangeArrowheads="1"/>
          </p:cNvSpPr>
          <p:nvPr/>
        </p:nvSpPr>
        <p:spPr bwMode="auto">
          <a:xfrm>
            <a:off x="6500827" y="2344732"/>
            <a:ext cx="50006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i="1" dirty="0"/>
              <a:t>-1</a:t>
            </a:r>
          </a:p>
        </p:txBody>
      </p:sp>
      <p:sp>
        <p:nvSpPr>
          <p:cNvPr id="23593" name="TextBox 47"/>
          <p:cNvSpPr txBox="1">
            <a:spLocks noChangeArrowheads="1"/>
          </p:cNvSpPr>
          <p:nvPr/>
        </p:nvSpPr>
        <p:spPr bwMode="auto">
          <a:xfrm>
            <a:off x="2214550" y="4487872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dirty="0"/>
              <a:t>1</a:t>
            </a:r>
          </a:p>
        </p:txBody>
      </p:sp>
      <p:sp>
        <p:nvSpPr>
          <p:cNvPr id="23594" name="TextBox 47"/>
          <p:cNvSpPr txBox="1">
            <a:spLocks noChangeArrowheads="1"/>
          </p:cNvSpPr>
          <p:nvPr/>
        </p:nvSpPr>
        <p:spPr bwMode="auto">
          <a:xfrm>
            <a:off x="6572265" y="4487872"/>
            <a:ext cx="571504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i="1" dirty="0"/>
              <a:t>1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7358082" y="4357694"/>
            <a:ext cx="785818" cy="400110"/>
          </a:xfrm>
          <a:prstGeom prst="rect">
            <a:avLst/>
          </a:prstGeom>
          <a:solidFill>
            <a:srgbClr val="E5F7FB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 &lt; 0</a:t>
            </a:r>
            <a:endParaRPr lang="ru-RU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</p:childTnLst>
        </p:cTn>
      </p:par>
    </p:tnLst>
    <p:bldLst>
      <p:bldP spid="186" grpId="0" animBg="1"/>
      <p:bldP spid="188" grpId="0"/>
      <p:bldP spid="1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reeform 26"/>
          <p:cNvSpPr>
            <a:spLocks/>
          </p:cNvSpPr>
          <p:nvPr/>
        </p:nvSpPr>
        <p:spPr bwMode="auto">
          <a:xfrm>
            <a:off x="7143750" y="1143000"/>
            <a:ext cx="6350" cy="4279900"/>
          </a:xfrm>
          <a:custGeom>
            <a:avLst/>
            <a:gdLst>
              <a:gd name="T0" fmla="*/ 8872536 w 4"/>
              <a:gd name="T1" fmla="*/ 0 h 3168"/>
              <a:gd name="T2" fmla="*/ 0 w 4"/>
              <a:gd name="T3" fmla="*/ 2147483647 h 3168"/>
              <a:gd name="T4" fmla="*/ 0 60000 65536"/>
              <a:gd name="T5" fmla="*/ 0 60000 65536"/>
              <a:gd name="T6" fmla="*/ 0 w 4"/>
              <a:gd name="T7" fmla="*/ 0 h 3168"/>
              <a:gd name="T8" fmla="*/ 4 w 4"/>
              <a:gd name="T9" fmla="*/ 3168 h 3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8">
                <a:moveTo>
                  <a:pt x="4" y="0"/>
                </a:moveTo>
                <a:lnTo>
                  <a:pt x="0" y="3168"/>
                </a:lnTo>
              </a:path>
            </a:pathLst>
          </a:custGeom>
          <a:noFill/>
          <a:ln w="12700" cap="flat" cmpd="sng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4578" name="Group 4"/>
          <p:cNvGrpSpPr>
            <a:grpSpLocks/>
          </p:cNvGrpSpPr>
          <p:nvPr/>
        </p:nvGrpSpPr>
        <p:grpSpPr bwMode="auto">
          <a:xfrm>
            <a:off x="3635375" y="1125538"/>
            <a:ext cx="4392613" cy="4321175"/>
            <a:chOff x="2412" y="464"/>
            <a:chExt cx="3144" cy="3199"/>
          </a:xfrm>
        </p:grpSpPr>
        <p:sp>
          <p:nvSpPr>
            <p:cNvPr id="24635" name="Freeform 34"/>
            <p:cNvSpPr>
              <a:spLocks/>
            </p:cNvSpPr>
            <p:nvPr/>
          </p:nvSpPr>
          <p:spPr bwMode="auto">
            <a:xfrm>
              <a:off x="3392" y="484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36" name="Freeform 5"/>
            <p:cNvSpPr>
              <a:spLocks/>
            </p:cNvSpPr>
            <p:nvPr/>
          </p:nvSpPr>
          <p:spPr bwMode="auto">
            <a:xfrm>
              <a:off x="2424" y="472"/>
              <a:ext cx="2" cy="3172"/>
            </a:xfrm>
            <a:custGeom>
              <a:avLst/>
              <a:gdLst>
                <a:gd name="T0" fmla="*/ 0 w 2"/>
                <a:gd name="T1" fmla="*/ 0 h 3172"/>
                <a:gd name="T2" fmla="*/ 2 w 2"/>
                <a:gd name="T3" fmla="*/ 3172 h 3172"/>
                <a:gd name="T4" fmla="*/ 0 60000 65536"/>
                <a:gd name="T5" fmla="*/ 0 60000 65536"/>
                <a:gd name="T6" fmla="*/ 0 w 2"/>
                <a:gd name="T7" fmla="*/ 0 h 3172"/>
                <a:gd name="T8" fmla="*/ 2 w 2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3172">
                  <a:moveTo>
                    <a:pt x="0" y="0"/>
                  </a:moveTo>
                  <a:lnTo>
                    <a:pt x="2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37" name="Freeform 6"/>
            <p:cNvSpPr>
              <a:spLocks/>
            </p:cNvSpPr>
            <p:nvPr/>
          </p:nvSpPr>
          <p:spPr bwMode="auto">
            <a:xfrm>
              <a:off x="2472" y="1706"/>
              <a:ext cx="3060" cy="2"/>
            </a:xfrm>
            <a:custGeom>
              <a:avLst/>
              <a:gdLst>
                <a:gd name="T0" fmla="*/ 0 w 3060"/>
                <a:gd name="T1" fmla="*/ 0 h 2"/>
                <a:gd name="T2" fmla="*/ 3060 w 3060"/>
                <a:gd name="T3" fmla="*/ 2 h 2"/>
                <a:gd name="T4" fmla="*/ 0 60000 65536"/>
                <a:gd name="T5" fmla="*/ 0 60000 65536"/>
                <a:gd name="T6" fmla="*/ 0 w 3060"/>
                <a:gd name="T7" fmla="*/ 0 h 2"/>
                <a:gd name="T8" fmla="*/ 3060 w 3060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60" h="2">
                  <a:moveTo>
                    <a:pt x="0" y="0"/>
                  </a:moveTo>
                  <a:lnTo>
                    <a:pt x="3060" y="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38" name="Freeform 7"/>
            <p:cNvSpPr>
              <a:spLocks/>
            </p:cNvSpPr>
            <p:nvPr/>
          </p:nvSpPr>
          <p:spPr bwMode="auto">
            <a:xfrm>
              <a:off x="2436" y="3468"/>
              <a:ext cx="3088" cy="1"/>
            </a:xfrm>
            <a:custGeom>
              <a:avLst/>
              <a:gdLst>
                <a:gd name="T0" fmla="*/ 0 w 3088"/>
                <a:gd name="T1" fmla="*/ 0 h 1"/>
                <a:gd name="T2" fmla="*/ 3088 w 3088"/>
                <a:gd name="T3" fmla="*/ 0 h 1"/>
                <a:gd name="T4" fmla="*/ 0 60000 65536"/>
                <a:gd name="T5" fmla="*/ 0 60000 65536"/>
                <a:gd name="T6" fmla="*/ 0 w 3088"/>
                <a:gd name="T7" fmla="*/ 0 h 1"/>
                <a:gd name="T8" fmla="*/ 3088 w 308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">
                  <a:moveTo>
                    <a:pt x="0" y="0"/>
                  </a:moveTo>
                  <a:lnTo>
                    <a:pt x="308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39" name="Freeform 8"/>
            <p:cNvSpPr>
              <a:spLocks/>
            </p:cNvSpPr>
            <p:nvPr/>
          </p:nvSpPr>
          <p:spPr bwMode="auto">
            <a:xfrm>
              <a:off x="2426" y="3292"/>
              <a:ext cx="3094" cy="2"/>
            </a:xfrm>
            <a:custGeom>
              <a:avLst/>
              <a:gdLst>
                <a:gd name="T0" fmla="*/ 0 w 3094"/>
                <a:gd name="T1" fmla="*/ 2 h 2"/>
                <a:gd name="T2" fmla="*/ 3094 w 3094"/>
                <a:gd name="T3" fmla="*/ 0 h 2"/>
                <a:gd name="T4" fmla="*/ 0 60000 65536"/>
                <a:gd name="T5" fmla="*/ 0 60000 65536"/>
                <a:gd name="T6" fmla="*/ 0 w 3094"/>
                <a:gd name="T7" fmla="*/ 0 h 2"/>
                <a:gd name="T8" fmla="*/ 3094 w 309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4" h="2">
                  <a:moveTo>
                    <a:pt x="0" y="2"/>
                  </a:moveTo>
                  <a:lnTo>
                    <a:pt x="309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0" name="Line 9"/>
            <p:cNvSpPr>
              <a:spLocks noChangeShapeType="1"/>
            </p:cNvSpPr>
            <p:nvPr/>
          </p:nvSpPr>
          <p:spPr bwMode="auto">
            <a:xfrm>
              <a:off x="2426" y="3113"/>
              <a:ext cx="313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1" name="Freeform 10"/>
            <p:cNvSpPr>
              <a:spLocks/>
            </p:cNvSpPr>
            <p:nvPr/>
          </p:nvSpPr>
          <p:spPr bwMode="auto">
            <a:xfrm>
              <a:off x="2418" y="2940"/>
              <a:ext cx="3096" cy="1"/>
            </a:xfrm>
            <a:custGeom>
              <a:avLst/>
              <a:gdLst>
                <a:gd name="T0" fmla="*/ 0 w 3096"/>
                <a:gd name="T1" fmla="*/ 0 h 1"/>
                <a:gd name="T2" fmla="*/ 3096 w 3096"/>
                <a:gd name="T3" fmla="*/ 0 h 1"/>
                <a:gd name="T4" fmla="*/ 0 60000 65536"/>
                <a:gd name="T5" fmla="*/ 0 60000 65536"/>
                <a:gd name="T6" fmla="*/ 0 w 3096"/>
                <a:gd name="T7" fmla="*/ 0 h 1"/>
                <a:gd name="T8" fmla="*/ 3096 w 309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6" h="1">
                  <a:moveTo>
                    <a:pt x="0" y="0"/>
                  </a:moveTo>
                  <a:lnTo>
                    <a:pt x="309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2" name="Freeform 11"/>
            <p:cNvSpPr>
              <a:spLocks/>
            </p:cNvSpPr>
            <p:nvPr/>
          </p:nvSpPr>
          <p:spPr bwMode="auto">
            <a:xfrm>
              <a:off x="2424" y="2764"/>
              <a:ext cx="3092" cy="1"/>
            </a:xfrm>
            <a:custGeom>
              <a:avLst/>
              <a:gdLst>
                <a:gd name="T0" fmla="*/ 0 w 3092"/>
                <a:gd name="T1" fmla="*/ 0 h 1"/>
                <a:gd name="T2" fmla="*/ 3092 w 3092"/>
                <a:gd name="T3" fmla="*/ 0 h 1"/>
                <a:gd name="T4" fmla="*/ 0 60000 65536"/>
                <a:gd name="T5" fmla="*/ 0 60000 65536"/>
                <a:gd name="T6" fmla="*/ 0 w 3092"/>
                <a:gd name="T7" fmla="*/ 0 h 1"/>
                <a:gd name="T8" fmla="*/ 3092 w 30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1">
                  <a:moveTo>
                    <a:pt x="0" y="0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3" name="Freeform 12"/>
            <p:cNvSpPr>
              <a:spLocks/>
            </p:cNvSpPr>
            <p:nvPr/>
          </p:nvSpPr>
          <p:spPr bwMode="auto">
            <a:xfrm>
              <a:off x="2420" y="2584"/>
              <a:ext cx="3100" cy="4"/>
            </a:xfrm>
            <a:custGeom>
              <a:avLst/>
              <a:gdLst>
                <a:gd name="T0" fmla="*/ 0 w 3100"/>
                <a:gd name="T1" fmla="*/ 4 h 4"/>
                <a:gd name="T2" fmla="*/ 3100 w 3100"/>
                <a:gd name="T3" fmla="*/ 0 h 4"/>
                <a:gd name="T4" fmla="*/ 0 60000 65536"/>
                <a:gd name="T5" fmla="*/ 0 60000 65536"/>
                <a:gd name="T6" fmla="*/ 0 w 3100"/>
                <a:gd name="T7" fmla="*/ 0 h 4"/>
                <a:gd name="T8" fmla="*/ 3100 w 3100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4">
                  <a:moveTo>
                    <a:pt x="0" y="4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4" name="Freeform 13"/>
            <p:cNvSpPr>
              <a:spLocks/>
            </p:cNvSpPr>
            <p:nvPr/>
          </p:nvSpPr>
          <p:spPr bwMode="auto">
            <a:xfrm>
              <a:off x="2420" y="2408"/>
              <a:ext cx="3108" cy="8"/>
            </a:xfrm>
            <a:custGeom>
              <a:avLst/>
              <a:gdLst>
                <a:gd name="T0" fmla="*/ 0 w 3108"/>
                <a:gd name="T1" fmla="*/ 8 h 8"/>
                <a:gd name="T2" fmla="*/ 3108 w 3108"/>
                <a:gd name="T3" fmla="*/ 0 h 8"/>
                <a:gd name="T4" fmla="*/ 0 60000 65536"/>
                <a:gd name="T5" fmla="*/ 0 60000 65536"/>
                <a:gd name="T6" fmla="*/ 0 w 3108"/>
                <a:gd name="T7" fmla="*/ 0 h 8"/>
                <a:gd name="T8" fmla="*/ 3108 w 310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8">
                  <a:moveTo>
                    <a:pt x="0" y="8"/>
                  </a:moveTo>
                  <a:lnTo>
                    <a:pt x="3108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5" name="Freeform 14"/>
            <p:cNvSpPr>
              <a:spLocks/>
            </p:cNvSpPr>
            <p:nvPr/>
          </p:nvSpPr>
          <p:spPr bwMode="auto">
            <a:xfrm>
              <a:off x="2412" y="2232"/>
              <a:ext cx="3116" cy="4"/>
            </a:xfrm>
            <a:custGeom>
              <a:avLst/>
              <a:gdLst>
                <a:gd name="T0" fmla="*/ 0 w 3116"/>
                <a:gd name="T1" fmla="*/ 0 h 4"/>
                <a:gd name="T2" fmla="*/ 3116 w 3116"/>
                <a:gd name="T3" fmla="*/ 4 h 4"/>
                <a:gd name="T4" fmla="*/ 0 60000 65536"/>
                <a:gd name="T5" fmla="*/ 0 60000 65536"/>
                <a:gd name="T6" fmla="*/ 0 w 3116"/>
                <a:gd name="T7" fmla="*/ 0 h 4"/>
                <a:gd name="T8" fmla="*/ 3116 w 3116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4">
                  <a:moveTo>
                    <a:pt x="0" y="0"/>
                  </a:moveTo>
                  <a:lnTo>
                    <a:pt x="3116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6" name="Freeform 15"/>
            <p:cNvSpPr>
              <a:spLocks/>
            </p:cNvSpPr>
            <p:nvPr/>
          </p:nvSpPr>
          <p:spPr bwMode="auto">
            <a:xfrm>
              <a:off x="2472" y="1884"/>
              <a:ext cx="3052" cy="4"/>
            </a:xfrm>
            <a:custGeom>
              <a:avLst/>
              <a:gdLst>
                <a:gd name="T0" fmla="*/ 0 w 3052"/>
                <a:gd name="T1" fmla="*/ 4 h 4"/>
                <a:gd name="T2" fmla="*/ 3052 w 3052"/>
                <a:gd name="T3" fmla="*/ 0 h 4"/>
                <a:gd name="T4" fmla="*/ 0 60000 65536"/>
                <a:gd name="T5" fmla="*/ 0 60000 65536"/>
                <a:gd name="T6" fmla="*/ 0 w 3052"/>
                <a:gd name="T7" fmla="*/ 0 h 4"/>
                <a:gd name="T8" fmla="*/ 3052 w 305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52" h="4">
                  <a:moveTo>
                    <a:pt x="0" y="4"/>
                  </a:moveTo>
                  <a:lnTo>
                    <a:pt x="305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7" name="Freeform 16"/>
            <p:cNvSpPr>
              <a:spLocks/>
            </p:cNvSpPr>
            <p:nvPr/>
          </p:nvSpPr>
          <p:spPr bwMode="auto">
            <a:xfrm>
              <a:off x="2428" y="1532"/>
              <a:ext cx="3100" cy="1"/>
            </a:xfrm>
            <a:custGeom>
              <a:avLst/>
              <a:gdLst>
                <a:gd name="T0" fmla="*/ 0 w 3100"/>
                <a:gd name="T1" fmla="*/ 0 h 1"/>
                <a:gd name="T2" fmla="*/ 3100 w 3100"/>
                <a:gd name="T3" fmla="*/ 0 h 1"/>
                <a:gd name="T4" fmla="*/ 0 60000 65536"/>
                <a:gd name="T5" fmla="*/ 0 60000 65536"/>
                <a:gd name="T6" fmla="*/ 0 w 3100"/>
                <a:gd name="T7" fmla="*/ 0 h 1"/>
                <a:gd name="T8" fmla="*/ 3100 w 310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0" h="1">
                  <a:moveTo>
                    <a:pt x="0" y="0"/>
                  </a:moveTo>
                  <a:lnTo>
                    <a:pt x="3100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8" name="Freeform 17"/>
            <p:cNvSpPr>
              <a:spLocks/>
            </p:cNvSpPr>
            <p:nvPr/>
          </p:nvSpPr>
          <p:spPr bwMode="auto">
            <a:xfrm>
              <a:off x="2416" y="1356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49" name="Freeform 18"/>
            <p:cNvSpPr>
              <a:spLocks/>
            </p:cNvSpPr>
            <p:nvPr/>
          </p:nvSpPr>
          <p:spPr bwMode="auto">
            <a:xfrm>
              <a:off x="2420" y="1180"/>
              <a:ext cx="3108" cy="4"/>
            </a:xfrm>
            <a:custGeom>
              <a:avLst/>
              <a:gdLst>
                <a:gd name="T0" fmla="*/ 0 w 3108"/>
                <a:gd name="T1" fmla="*/ 0 h 4"/>
                <a:gd name="T2" fmla="*/ 3108 w 3108"/>
                <a:gd name="T3" fmla="*/ 4 h 4"/>
                <a:gd name="T4" fmla="*/ 0 60000 65536"/>
                <a:gd name="T5" fmla="*/ 0 60000 65536"/>
                <a:gd name="T6" fmla="*/ 0 w 3108"/>
                <a:gd name="T7" fmla="*/ 0 h 4"/>
                <a:gd name="T8" fmla="*/ 3108 w 3108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8" h="4">
                  <a:moveTo>
                    <a:pt x="0" y="0"/>
                  </a:moveTo>
                  <a:lnTo>
                    <a:pt x="3108" y="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0" name="Freeform 19"/>
            <p:cNvSpPr>
              <a:spLocks/>
            </p:cNvSpPr>
            <p:nvPr/>
          </p:nvSpPr>
          <p:spPr bwMode="auto">
            <a:xfrm>
              <a:off x="2416" y="1008"/>
              <a:ext cx="3112" cy="4"/>
            </a:xfrm>
            <a:custGeom>
              <a:avLst/>
              <a:gdLst>
                <a:gd name="T0" fmla="*/ 0 w 3112"/>
                <a:gd name="T1" fmla="*/ 4 h 4"/>
                <a:gd name="T2" fmla="*/ 3112 w 3112"/>
                <a:gd name="T3" fmla="*/ 0 h 4"/>
                <a:gd name="T4" fmla="*/ 0 60000 65536"/>
                <a:gd name="T5" fmla="*/ 0 60000 65536"/>
                <a:gd name="T6" fmla="*/ 0 w 3112"/>
                <a:gd name="T7" fmla="*/ 0 h 4"/>
                <a:gd name="T8" fmla="*/ 3112 w 3112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2" h="4">
                  <a:moveTo>
                    <a:pt x="0" y="4"/>
                  </a:moveTo>
                  <a:lnTo>
                    <a:pt x="311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1" name="Freeform 20"/>
            <p:cNvSpPr>
              <a:spLocks/>
            </p:cNvSpPr>
            <p:nvPr/>
          </p:nvSpPr>
          <p:spPr bwMode="auto">
            <a:xfrm>
              <a:off x="2424" y="832"/>
              <a:ext cx="3104" cy="1"/>
            </a:xfrm>
            <a:custGeom>
              <a:avLst/>
              <a:gdLst>
                <a:gd name="T0" fmla="*/ 0 w 3104"/>
                <a:gd name="T1" fmla="*/ 0 h 1"/>
                <a:gd name="T2" fmla="*/ 3104 w 3104"/>
                <a:gd name="T3" fmla="*/ 0 h 1"/>
                <a:gd name="T4" fmla="*/ 0 60000 65536"/>
                <a:gd name="T5" fmla="*/ 0 60000 65536"/>
                <a:gd name="T6" fmla="*/ 0 w 3104"/>
                <a:gd name="T7" fmla="*/ 0 h 1"/>
                <a:gd name="T8" fmla="*/ 3104 w 310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04" h="1">
                  <a:moveTo>
                    <a:pt x="0" y="0"/>
                  </a:moveTo>
                  <a:lnTo>
                    <a:pt x="3104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2" name="Freeform 21"/>
            <p:cNvSpPr>
              <a:spLocks/>
            </p:cNvSpPr>
            <p:nvPr/>
          </p:nvSpPr>
          <p:spPr bwMode="auto">
            <a:xfrm>
              <a:off x="2432" y="656"/>
              <a:ext cx="3092" cy="8"/>
            </a:xfrm>
            <a:custGeom>
              <a:avLst/>
              <a:gdLst>
                <a:gd name="T0" fmla="*/ 0 w 3092"/>
                <a:gd name="T1" fmla="*/ 8 h 8"/>
                <a:gd name="T2" fmla="*/ 3092 w 3092"/>
                <a:gd name="T3" fmla="*/ 0 h 8"/>
                <a:gd name="T4" fmla="*/ 0 60000 65536"/>
                <a:gd name="T5" fmla="*/ 0 60000 65536"/>
                <a:gd name="T6" fmla="*/ 0 w 3092"/>
                <a:gd name="T7" fmla="*/ 0 h 8"/>
                <a:gd name="T8" fmla="*/ 3092 w 3092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2" h="8">
                  <a:moveTo>
                    <a:pt x="0" y="8"/>
                  </a:moveTo>
                  <a:lnTo>
                    <a:pt x="3092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3" name="Freeform 22"/>
            <p:cNvSpPr>
              <a:spLocks/>
            </p:cNvSpPr>
            <p:nvPr/>
          </p:nvSpPr>
          <p:spPr bwMode="auto">
            <a:xfrm>
              <a:off x="2440" y="472"/>
              <a:ext cx="3088" cy="12"/>
            </a:xfrm>
            <a:custGeom>
              <a:avLst/>
              <a:gdLst>
                <a:gd name="T0" fmla="*/ 0 w 3088"/>
                <a:gd name="T1" fmla="*/ 0 h 12"/>
                <a:gd name="T2" fmla="*/ 3088 w 3088"/>
                <a:gd name="T3" fmla="*/ 12 h 12"/>
                <a:gd name="T4" fmla="*/ 0 60000 65536"/>
                <a:gd name="T5" fmla="*/ 0 60000 65536"/>
                <a:gd name="T6" fmla="*/ 0 w 3088"/>
                <a:gd name="T7" fmla="*/ 0 h 12"/>
                <a:gd name="T8" fmla="*/ 3088 w 3088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88" h="12">
                  <a:moveTo>
                    <a:pt x="0" y="0"/>
                  </a:moveTo>
                  <a:lnTo>
                    <a:pt x="3088" y="1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4" name="Freeform 23"/>
            <p:cNvSpPr>
              <a:spLocks/>
            </p:cNvSpPr>
            <p:nvPr/>
          </p:nvSpPr>
          <p:spPr bwMode="auto">
            <a:xfrm>
              <a:off x="2416" y="3644"/>
              <a:ext cx="3116" cy="1"/>
            </a:xfrm>
            <a:custGeom>
              <a:avLst/>
              <a:gdLst>
                <a:gd name="T0" fmla="*/ 0 w 3116"/>
                <a:gd name="T1" fmla="*/ 0 h 1"/>
                <a:gd name="T2" fmla="*/ 3116 w 3116"/>
                <a:gd name="T3" fmla="*/ 0 h 1"/>
                <a:gd name="T4" fmla="*/ 0 60000 65536"/>
                <a:gd name="T5" fmla="*/ 0 60000 65536"/>
                <a:gd name="T6" fmla="*/ 0 w 3116"/>
                <a:gd name="T7" fmla="*/ 0 h 1"/>
                <a:gd name="T8" fmla="*/ 3116 w 311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16" h="1">
                  <a:moveTo>
                    <a:pt x="0" y="0"/>
                  </a:moveTo>
                  <a:lnTo>
                    <a:pt x="3116" y="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5" name="Freeform 24"/>
            <p:cNvSpPr>
              <a:spLocks/>
            </p:cNvSpPr>
            <p:nvPr/>
          </p:nvSpPr>
          <p:spPr bwMode="auto">
            <a:xfrm>
              <a:off x="5528" y="488"/>
              <a:ext cx="1" cy="3136"/>
            </a:xfrm>
            <a:custGeom>
              <a:avLst/>
              <a:gdLst>
                <a:gd name="T0" fmla="*/ 0 w 1"/>
                <a:gd name="T1" fmla="*/ 0 h 3136"/>
                <a:gd name="T2" fmla="*/ 0 w 1"/>
                <a:gd name="T3" fmla="*/ 3136 h 3136"/>
                <a:gd name="T4" fmla="*/ 0 60000 65536"/>
                <a:gd name="T5" fmla="*/ 0 60000 65536"/>
                <a:gd name="T6" fmla="*/ 0 w 1"/>
                <a:gd name="T7" fmla="*/ 0 h 3136"/>
                <a:gd name="T8" fmla="*/ 1 w 1"/>
                <a:gd name="T9" fmla="*/ 3136 h 3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36">
                  <a:moveTo>
                    <a:pt x="0" y="0"/>
                  </a:moveTo>
                  <a:lnTo>
                    <a:pt x="0" y="3136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6" name="Freeform 25"/>
            <p:cNvSpPr>
              <a:spLocks/>
            </p:cNvSpPr>
            <p:nvPr/>
          </p:nvSpPr>
          <p:spPr bwMode="auto">
            <a:xfrm>
              <a:off x="5332" y="480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7" name="Freeform 26"/>
            <p:cNvSpPr>
              <a:spLocks/>
            </p:cNvSpPr>
            <p:nvPr/>
          </p:nvSpPr>
          <p:spPr bwMode="auto">
            <a:xfrm>
              <a:off x="5136" y="480"/>
              <a:ext cx="4" cy="3168"/>
            </a:xfrm>
            <a:custGeom>
              <a:avLst/>
              <a:gdLst>
                <a:gd name="T0" fmla="*/ 4 w 4"/>
                <a:gd name="T1" fmla="*/ 0 h 3168"/>
                <a:gd name="T2" fmla="*/ 0 w 4"/>
                <a:gd name="T3" fmla="*/ 3168 h 3168"/>
                <a:gd name="T4" fmla="*/ 0 60000 65536"/>
                <a:gd name="T5" fmla="*/ 0 60000 65536"/>
                <a:gd name="T6" fmla="*/ 0 w 4"/>
                <a:gd name="T7" fmla="*/ 0 h 3168"/>
                <a:gd name="T8" fmla="*/ 4 w 4"/>
                <a:gd name="T9" fmla="*/ 3168 h 31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8">
                  <a:moveTo>
                    <a:pt x="4" y="0"/>
                  </a:moveTo>
                  <a:lnTo>
                    <a:pt x="0" y="3168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8" name="Freeform 28"/>
            <p:cNvSpPr>
              <a:spLocks/>
            </p:cNvSpPr>
            <p:nvPr/>
          </p:nvSpPr>
          <p:spPr bwMode="auto">
            <a:xfrm>
              <a:off x="4748" y="476"/>
              <a:ext cx="4" cy="3172"/>
            </a:xfrm>
            <a:custGeom>
              <a:avLst/>
              <a:gdLst>
                <a:gd name="T0" fmla="*/ 4 w 4"/>
                <a:gd name="T1" fmla="*/ 0 h 3172"/>
                <a:gd name="T2" fmla="*/ 0 w 4"/>
                <a:gd name="T3" fmla="*/ 3172 h 3172"/>
                <a:gd name="T4" fmla="*/ 0 60000 65536"/>
                <a:gd name="T5" fmla="*/ 0 60000 65536"/>
                <a:gd name="T6" fmla="*/ 0 w 4"/>
                <a:gd name="T7" fmla="*/ 0 h 3172"/>
                <a:gd name="T8" fmla="*/ 4 w 4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72">
                  <a:moveTo>
                    <a:pt x="4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59" name="Freeform 29"/>
            <p:cNvSpPr>
              <a:spLocks/>
            </p:cNvSpPr>
            <p:nvPr/>
          </p:nvSpPr>
          <p:spPr bwMode="auto">
            <a:xfrm>
              <a:off x="4544" y="472"/>
              <a:ext cx="14" cy="3191"/>
            </a:xfrm>
            <a:custGeom>
              <a:avLst/>
              <a:gdLst>
                <a:gd name="T0" fmla="*/ 0 w 14"/>
                <a:gd name="T1" fmla="*/ 0 h 3191"/>
                <a:gd name="T2" fmla="*/ 14 w 14"/>
                <a:gd name="T3" fmla="*/ 3191 h 3191"/>
                <a:gd name="T4" fmla="*/ 0 60000 65536"/>
                <a:gd name="T5" fmla="*/ 0 60000 65536"/>
                <a:gd name="T6" fmla="*/ 0 w 14"/>
                <a:gd name="T7" fmla="*/ 0 h 3191"/>
                <a:gd name="T8" fmla="*/ 14 w 14"/>
                <a:gd name="T9" fmla="*/ 3191 h 319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191">
                  <a:moveTo>
                    <a:pt x="0" y="0"/>
                  </a:moveTo>
                  <a:lnTo>
                    <a:pt x="14" y="3191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0" name="Freeform 30"/>
            <p:cNvSpPr>
              <a:spLocks/>
            </p:cNvSpPr>
            <p:nvPr/>
          </p:nvSpPr>
          <p:spPr bwMode="auto">
            <a:xfrm>
              <a:off x="4360" y="488"/>
              <a:ext cx="4" cy="3160"/>
            </a:xfrm>
            <a:custGeom>
              <a:avLst/>
              <a:gdLst>
                <a:gd name="T0" fmla="*/ 4 w 4"/>
                <a:gd name="T1" fmla="*/ 0 h 3160"/>
                <a:gd name="T2" fmla="*/ 0 w 4"/>
                <a:gd name="T3" fmla="*/ 3160 h 3160"/>
                <a:gd name="T4" fmla="*/ 0 60000 65536"/>
                <a:gd name="T5" fmla="*/ 0 60000 65536"/>
                <a:gd name="T6" fmla="*/ 0 w 4"/>
                <a:gd name="T7" fmla="*/ 0 h 3160"/>
                <a:gd name="T8" fmla="*/ 4 w 4"/>
                <a:gd name="T9" fmla="*/ 3160 h 3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0">
                  <a:moveTo>
                    <a:pt x="4" y="0"/>
                  </a:moveTo>
                  <a:lnTo>
                    <a:pt x="0" y="3160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1" name="Freeform 31"/>
            <p:cNvSpPr>
              <a:spLocks/>
            </p:cNvSpPr>
            <p:nvPr/>
          </p:nvSpPr>
          <p:spPr bwMode="auto">
            <a:xfrm>
              <a:off x="4168" y="488"/>
              <a:ext cx="1" cy="3152"/>
            </a:xfrm>
            <a:custGeom>
              <a:avLst/>
              <a:gdLst>
                <a:gd name="T0" fmla="*/ 0 w 1"/>
                <a:gd name="T1" fmla="*/ 0 h 3152"/>
                <a:gd name="T2" fmla="*/ 0 w 1"/>
                <a:gd name="T3" fmla="*/ 3152 h 3152"/>
                <a:gd name="T4" fmla="*/ 0 60000 65536"/>
                <a:gd name="T5" fmla="*/ 0 60000 65536"/>
                <a:gd name="T6" fmla="*/ 0 w 1"/>
                <a:gd name="T7" fmla="*/ 0 h 3152"/>
                <a:gd name="T8" fmla="*/ 1 w 1"/>
                <a:gd name="T9" fmla="*/ 3152 h 31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52">
                  <a:moveTo>
                    <a:pt x="0" y="0"/>
                  </a:moveTo>
                  <a:lnTo>
                    <a:pt x="0" y="315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2" name="Freeform 32"/>
            <p:cNvSpPr>
              <a:spLocks/>
            </p:cNvSpPr>
            <p:nvPr/>
          </p:nvSpPr>
          <p:spPr bwMode="auto">
            <a:xfrm>
              <a:off x="3776" y="464"/>
              <a:ext cx="11" cy="3199"/>
            </a:xfrm>
            <a:custGeom>
              <a:avLst/>
              <a:gdLst>
                <a:gd name="T0" fmla="*/ 0 w 11"/>
                <a:gd name="T1" fmla="*/ 0 h 3199"/>
                <a:gd name="T2" fmla="*/ 11 w 11"/>
                <a:gd name="T3" fmla="*/ 3199 h 3199"/>
                <a:gd name="T4" fmla="*/ 0 60000 65536"/>
                <a:gd name="T5" fmla="*/ 0 60000 65536"/>
                <a:gd name="T6" fmla="*/ 0 w 11"/>
                <a:gd name="T7" fmla="*/ 0 h 3199"/>
                <a:gd name="T8" fmla="*/ 11 w 11"/>
                <a:gd name="T9" fmla="*/ 3199 h 31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3199">
                  <a:moveTo>
                    <a:pt x="0" y="0"/>
                  </a:moveTo>
                  <a:lnTo>
                    <a:pt x="11" y="3199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3" name="Freeform 33"/>
            <p:cNvSpPr>
              <a:spLocks/>
            </p:cNvSpPr>
            <p:nvPr/>
          </p:nvSpPr>
          <p:spPr bwMode="auto">
            <a:xfrm>
              <a:off x="3584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4" name="Freeform 35"/>
            <p:cNvSpPr>
              <a:spLocks/>
            </p:cNvSpPr>
            <p:nvPr/>
          </p:nvSpPr>
          <p:spPr bwMode="auto">
            <a:xfrm>
              <a:off x="3192" y="480"/>
              <a:ext cx="8" cy="3164"/>
            </a:xfrm>
            <a:custGeom>
              <a:avLst/>
              <a:gdLst>
                <a:gd name="T0" fmla="*/ 0 w 8"/>
                <a:gd name="T1" fmla="*/ 0 h 3164"/>
                <a:gd name="T2" fmla="*/ 8 w 8"/>
                <a:gd name="T3" fmla="*/ 3164 h 3164"/>
                <a:gd name="T4" fmla="*/ 0 60000 65536"/>
                <a:gd name="T5" fmla="*/ 0 60000 65536"/>
                <a:gd name="T6" fmla="*/ 0 w 8"/>
                <a:gd name="T7" fmla="*/ 0 h 3164"/>
                <a:gd name="T8" fmla="*/ 8 w 8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" h="3164">
                  <a:moveTo>
                    <a:pt x="0" y="0"/>
                  </a:moveTo>
                  <a:lnTo>
                    <a:pt x="8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5" name="Freeform 36"/>
            <p:cNvSpPr>
              <a:spLocks/>
            </p:cNvSpPr>
            <p:nvPr/>
          </p:nvSpPr>
          <p:spPr bwMode="auto">
            <a:xfrm>
              <a:off x="3004" y="480"/>
              <a:ext cx="4" cy="3164"/>
            </a:xfrm>
            <a:custGeom>
              <a:avLst/>
              <a:gdLst>
                <a:gd name="T0" fmla="*/ 4 w 4"/>
                <a:gd name="T1" fmla="*/ 0 h 3164"/>
                <a:gd name="T2" fmla="*/ 0 w 4"/>
                <a:gd name="T3" fmla="*/ 3164 h 3164"/>
                <a:gd name="T4" fmla="*/ 0 60000 65536"/>
                <a:gd name="T5" fmla="*/ 0 60000 65536"/>
                <a:gd name="T6" fmla="*/ 0 w 4"/>
                <a:gd name="T7" fmla="*/ 0 h 3164"/>
                <a:gd name="T8" fmla="*/ 4 w 4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3164">
                  <a:moveTo>
                    <a:pt x="4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6" name="Freeform 37"/>
            <p:cNvSpPr>
              <a:spLocks/>
            </p:cNvSpPr>
            <p:nvPr/>
          </p:nvSpPr>
          <p:spPr bwMode="auto">
            <a:xfrm>
              <a:off x="2812" y="480"/>
              <a:ext cx="1" cy="3172"/>
            </a:xfrm>
            <a:custGeom>
              <a:avLst/>
              <a:gdLst>
                <a:gd name="T0" fmla="*/ 0 w 1"/>
                <a:gd name="T1" fmla="*/ 0 h 3172"/>
                <a:gd name="T2" fmla="*/ 0 w 1"/>
                <a:gd name="T3" fmla="*/ 3172 h 3172"/>
                <a:gd name="T4" fmla="*/ 0 60000 65536"/>
                <a:gd name="T5" fmla="*/ 0 60000 65536"/>
                <a:gd name="T6" fmla="*/ 0 w 1"/>
                <a:gd name="T7" fmla="*/ 0 h 3172"/>
                <a:gd name="T8" fmla="*/ 1 w 1"/>
                <a:gd name="T9" fmla="*/ 3172 h 31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72">
                  <a:moveTo>
                    <a:pt x="0" y="0"/>
                  </a:moveTo>
                  <a:lnTo>
                    <a:pt x="0" y="3172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67" name="Freeform 38"/>
            <p:cNvSpPr>
              <a:spLocks/>
            </p:cNvSpPr>
            <p:nvPr/>
          </p:nvSpPr>
          <p:spPr bwMode="auto">
            <a:xfrm>
              <a:off x="2616" y="480"/>
              <a:ext cx="1" cy="3164"/>
            </a:xfrm>
            <a:custGeom>
              <a:avLst/>
              <a:gdLst>
                <a:gd name="T0" fmla="*/ 0 w 1"/>
                <a:gd name="T1" fmla="*/ 0 h 3164"/>
                <a:gd name="T2" fmla="*/ 0 w 1"/>
                <a:gd name="T3" fmla="*/ 3164 h 3164"/>
                <a:gd name="T4" fmla="*/ 0 60000 65536"/>
                <a:gd name="T5" fmla="*/ 0 60000 65536"/>
                <a:gd name="T6" fmla="*/ 0 w 1"/>
                <a:gd name="T7" fmla="*/ 0 h 3164"/>
                <a:gd name="T8" fmla="*/ 1 w 1"/>
                <a:gd name="T9" fmla="*/ 3164 h 3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164">
                  <a:moveTo>
                    <a:pt x="0" y="0"/>
                  </a:moveTo>
                  <a:lnTo>
                    <a:pt x="0" y="3164"/>
                  </a:lnTo>
                </a:path>
              </a:pathLst>
            </a:custGeom>
            <a:noFill/>
            <a:ln w="12700" cap="flat" cmpd="sng">
              <a:solidFill>
                <a:srgbClr val="4D4D4D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579" name="Line 39"/>
          <p:cNvSpPr>
            <a:spLocks noChangeShapeType="1"/>
          </p:cNvSpPr>
          <p:nvPr/>
        </p:nvSpPr>
        <p:spPr bwMode="auto">
          <a:xfrm flipV="1">
            <a:off x="5795963" y="1052513"/>
            <a:ext cx="0" cy="4392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Line 40"/>
          <p:cNvSpPr>
            <a:spLocks noChangeShapeType="1"/>
          </p:cNvSpPr>
          <p:nvPr/>
        </p:nvSpPr>
        <p:spPr bwMode="auto">
          <a:xfrm>
            <a:off x="3635375" y="3284538"/>
            <a:ext cx="4465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Text Box 41"/>
          <p:cNvSpPr txBox="1">
            <a:spLocks noChangeArrowheads="1"/>
          </p:cNvSpPr>
          <p:nvPr/>
        </p:nvSpPr>
        <p:spPr bwMode="auto">
          <a:xfrm>
            <a:off x="5638800" y="3214688"/>
            <a:ext cx="57626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24582" name="Text Box 42"/>
          <p:cNvSpPr txBox="1">
            <a:spLocks noChangeArrowheads="1"/>
          </p:cNvSpPr>
          <p:nvPr/>
        </p:nvSpPr>
        <p:spPr bwMode="auto">
          <a:xfrm>
            <a:off x="5214942" y="3214686"/>
            <a:ext cx="5048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-1</a:t>
            </a:r>
          </a:p>
        </p:txBody>
      </p:sp>
      <p:sp>
        <p:nvSpPr>
          <p:cNvPr id="24583" name="Text Box 43"/>
          <p:cNvSpPr txBox="1">
            <a:spLocks noChangeArrowheads="1"/>
          </p:cNvSpPr>
          <p:nvPr/>
        </p:nvSpPr>
        <p:spPr bwMode="auto">
          <a:xfrm>
            <a:off x="4714875" y="32353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-3</a:t>
            </a:r>
          </a:p>
        </p:txBody>
      </p:sp>
      <p:sp>
        <p:nvSpPr>
          <p:cNvPr id="24584" name="Text Box 44"/>
          <p:cNvSpPr txBox="1">
            <a:spLocks noChangeArrowheads="1"/>
          </p:cNvSpPr>
          <p:nvPr/>
        </p:nvSpPr>
        <p:spPr bwMode="auto">
          <a:xfrm>
            <a:off x="4071938" y="3214688"/>
            <a:ext cx="4318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24585" name="Text Box 45"/>
          <p:cNvSpPr txBox="1">
            <a:spLocks noChangeArrowheads="1"/>
          </p:cNvSpPr>
          <p:nvPr/>
        </p:nvSpPr>
        <p:spPr bwMode="auto">
          <a:xfrm>
            <a:off x="3571875" y="3235325"/>
            <a:ext cx="431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-7</a:t>
            </a:r>
          </a:p>
        </p:txBody>
      </p:sp>
      <p:sp>
        <p:nvSpPr>
          <p:cNvPr id="24586" name="Text Box 46"/>
          <p:cNvSpPr txBox="1">
            <a:spLocks noChangeArrowheads="1"/>
          </p:cNvSpPr>
          <p:nvPr/>
        </p:nvSpPr>
        <p:spPr bwMode="auto">
          <a:xfrm>
            <a:off x="5286375" y="4386263"/>
            <a:ext cx="576263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-5</a:t>
            </a:r>
          </a:p>
        </p:txBody>
      </p:sp>
      <p:sp>
        <p:nvSpPr>
          <p:cNvPr id="24587" name="Text Box 48"/>
          <p:cNvSpPr txBox="1">
            <a:spLocks noChangeArrowheads="1"/>
          </p:cNvSpPr>
          <p:nvPr/>
        </p:nvSpPr>
        <p:spPr bwMode="auto">
          <a:xfrm>
            <a:off x="6443663" y="3235325"/>
            <a:ext cx="360362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3</a:t>
            </a:r>
          </a:p>
        </p:txBody>
      </p:sp>
      <p:sp>
        <p:nvSpPr>
          <p:cNvPr id="24588" name="Text Box 49"/>
          <p:cNvSpPr txBox="1">
            <a:spLocks noChangeArrowheads="1"/>
          </p:cNvSpPr>
          <p:nvPr/>
        </p:nvSpPr>
        <p:spPr bwMode="auto">
          <a:xfrm>
            <a:off x="7019925" y="3286125"/>
            <a:ext cx="2159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5</a:t>
            </a:r>
          </a:p>
        </p:txBody>
      </p:sp>
      <p:sp>
        <p:nvSpPr>
          <p:cNvPr id="24589" name="Text Box 51"/>
          <p:cNvSpPr txBox="1">
            <a:spLocks noChangeArrowheads="1"/>
          </p:cNvSpPr>
          <p:nvPr/>
        </p:nvSpPr>
        <p:spPr bwMode="auto">
          <a:xfrm>
            <a:off x="5497513" y="2071688"/>
            <a:ext cx="360362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4</a:t>
            </a:r>
          </a:p>
        </p:txBody>
      </p:sp>
      <p:sp>
        <p:nvSpPr>
          <p:cNvPr id="24590" name="Text Box 52"/>
          <p:cNvSpPr txBox="1">
            <a:spLocks noChangeArrowheads="1"/>
          </p:cNvSpPr>
          <p:nvPr/>
        </p:nvSpPr>
        <p:spPr bwMode="auto">
          <a:xfrm>
            <a:off x="5500688" y="1571625"/>
            <a:ext cx="2889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6</a:t>
            </a:r>
          </a:p>
        </p:txBody>
      </p:sp>
      <p:sp>
        <p:nvSpPr>
          <p:cNvPr id="24591" name="Freeform 53"/>
          <p:cNvSpPr>
            <a:spLocks/>
          </p:cNvSpPr>
          <p:nvPr/>
        </p:nvSpPr>
        <p:spPr bwMode="auto">
          <a:xfrm>
            <a:off x="3903680" y="1836738"/>
            <a:ext cx="3240088" cy="2601912"/>
          </a:xfrm>
          <a:custGeom>
            <a:avLst/>
            <a:gdLst>
              <a:gd name="T0" fmla="*/ 0 w 2041"/>
              <a:gd name="T1" fmla="*/ 2147483647 h 1639"/>
              <a:gd name="T2" fmla="*/ 1582658387 w 2041"/>
              <a:gd name="T3" fmla="*/ 866933722 h 1639"/>
              <a:gd name="T4" fmla="*/ 2147483647 w 2041"/>
              <a:gd name="T5" fmla="*/ 1927918586 h 1639"/>
              <a:gd name="T6" fmla="*/ 2147483647 w 2041"/>
              <a:gd name="T7" fmla="*/ 68043416 h 1639"/>
              <a:gd name="T8" fmla="*/ 2147483647 w 2041"/>
              <a:gd name="T9" fmla="*/ 1502012786 h 16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1"/>
              <a:gd name="T16" fmla="*/ 0 h 1639"/>
              <a:gd name="T17" fmla="*/ 2041 w 2041"/>
              <a:gd name="T18" fmla="*/ 1639 h 16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1" h="1639">
                <a:moveTo>
                  <a:pt x="0" y="1639"/>
                </a:moveTo>
                <a:lnTo>
                  <a:pt x="628" y="344"/>
                </a:lnTo>
                <a:cubicBezTo>
                  <a:pt x="803" y="198"/>
                  <a:pt x="871" y="818"/>
                  <a:pt x="1049" y="765"/>
                </a:cubicBezTo>
                <a:cubicBezTo>
                  <a:pt x="1218" y="693"/>
                  <a:pt x="1526" y="54"/>
                  <a:pt x="1696" y="27"/>
                </a:cubicBezTo>
                <a:cubicBezTo>
                  <a:pt x="1866" y="0"/>
                  <a:pt x="1969" y="477"/>
                  <a:pt x="2041" y="596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1" name="Line 60"/>
          <p:cNvSpPr>
            <a:spLocks noChangeShapeType="1"/>
          </p:cNvSpPr>
          <p:nvPr/>
        </p:nvSpPr>
        <p:spPr bwMode="auto">
          <a:xfrm>
            <a:off x="7164388" y="2781300"/>
            <a:ext cx="0" cy="503238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5" name="Line 69"/>
          <p:cNvSpPr>
            <a:spLocks noChangeShapeType="1"/>
          </p:cNvSpPr>
          <p:nvPr/>
        </p:nvSpPr>
        <p:spPr bwMode="auto">
          <a:xfrm rot="10800000">
            <a:off x="5536132" y="3068538"/>
            <a:ext cx="0" cy="216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94" name="Line 71"/>
          <p:cNvSpPr>
            <a:spLocks noChangeShapeType="1"/>
          </p:cNvSpPr>
          <p:nvPr/>
        </p:nvSpPr>
        <p:spPr bwMode="auto">
          <a:xfrm>
            <a:off x="6659563" y="3284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7" name="Line 72"/>
          <p:cNvSpPr>
            <a:spLocks noChangeShapeType="1"/>
          </p:cNvSpPr>
          <p:nvPr/>
        </p:nvSpPr>
        <p:spPr bwMode="auto">
          <a:xfrm flipV="1">
            <a:off x="6643688" y="1917700"/>
            <a:ext cx="0" cy="136842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915" name="AutoShape 7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25654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1</a:t>
            </a:r>
          </a:p>
        </p:txBody>
      </p:sp>
      <p:sp>
        <p:nvSpPr>
          <p:cNvPr id="35917" name="AutoShape 7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3284538"/>
            <a:ext cx="504825" cy="503237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2</a:t>
            </a:r>
          </a:p>
        </p:txBody>
      </p:sp>
      <p:sp>
        <p:nvSpPr>
          <p:cNvPr id="35919" name="AutoShape 7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005263"/>
            <a:ext cx="504825" cy="504825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/>
              <a:t>3</a:t>
            </a:r>
          </a:p>
        </p:txBody>
      </p:sp>
      <p:sp>
        <p:nvSpPr>
          <p:cNvPr id="35921" name="AutoShape 8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4724400"/>
            <a:ext cx="504825" cy="503238"/>
          </a:xfrm>
          <a:prstGeom prst="actionButtonBlank">
            <a:avLst/>
          </a:prstGeom>
          <a:solidFill>
            <a:schemeClr val="accent1"/>
          </a:solidFill>
          <a:ln w="63500">
            <a:solidFill>
              <a:srgbClr val="33CCCC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/>
              <a:t>4</a:t>
            </a:r>
            <a:endParaRPr lang="ru-RU" sz="2000" b="1" dirty="0"/>
          </a:p>
        </p:txBody>
      </p:sp>
      <p:sp>
        <p:nvSpPr>
          <p:cNvPr id="35923" name="AutoShape 8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5734050"/>
            <a:ext cx="2016125" cy="504825"/>
          </a:xfrm>
          <a:prstGeom prst="actionButtonBlank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/>
              <a:t>Проверка  (1)</a:t>
            </a:r>
          </a:p>
        </p:txBody>
      </p:sp>
      <p:sp>
        <p:nvSpPr>
          <p:cNvPr id="8239" name="Text Box 84"/>
          <p:cNvSpPr txBox="1">
            <a:spLocks noChangeArrowheads="1"/>
          </p:cNvSpPr>
          <p:nvPr/>
        </p:nvSpPr>
        <p:spPr bwMode="auto">
          <a:xfrm>
            <a:off x="322263" y="115888"/>
            <a:ext cx="81788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C00000"/>
                </a:solidFill>
                <a:latin typeface="+mn-lt"/>
              </a:rPr>
              <a:t>№7.  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>
                <a:latin typeface="+mn-lt"/>
              </a:rPr>
              <a:t>На рисунке изображен график функции </a:t>
            </a:r>
            <a:r>
              <a:rPr lang="en-US" sz="2000" i="1" dirty="0" smtClean="0">
                <a:latin typeface="+mn-lt"/>
              </a:rPr>
              <a:t>y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=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f(x)</a:t>
            </a:r>
            <a:r>
              <a:rPr lang="ru-RU" sz="2000" i="1" dirty="0" smtClean="0">
                <a:latin typeface="+mn-lt"/>
              </a:rPr>
              <a:t>,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заданной на промежутке </a:t>
            </a:r>
            <a:r>
              <a:rPr lang="en-US" sz="2000" dirty="0">
                <a:latin typeface="+mn-lt"/>
              </a:rPr>
              <a:t>[-7</a:t>
            </a:r>
            <a:r>
              <a:rPr lang="ru-RU" sz="2000" dirty="0">
                <a:latin typeface="+mn-lt"/>
              </a:rPr>
              <a:t>;5</a:t>
            </a:r>
            <a:r>
              <a:rPr lang="en-US" sz="2000" dirty="0">
                <a:latin typeface="+mn-lt"/>
              </a:rPr>
              <a:t>]</a:t>
            </a:r>
            <a:r>
              <a:rPr lang="ru-RU" sz="2000" dirty="0">
                <a:latin typeface="+mn-lt"/>
              </a:rPr>
              <a:t>. Укажите промежутки убывания функции.</a:t>
            </a:r>
          </a:p>
        </p:txBody>
      </p:sp>
      <p:sp>
        <p:nvSpPr>
          <p:cNvPr id="24612" name="Text Box 85"/>
          <p:cNvSpPr txBox="1">
            <a:spLocks noChangeArrowheads="1"/>
          </p:cNvSpPr>
          <p:nvPr/>
        </p:nvSpPr>
        <p:spPr bwMode="auto">
          <a:xfrm>
            <a:off x="1273164" y="2636838"/>
            <a:ext cx="16557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[-3;-1] </a:t>
            </a:r>
            <a:r>
              <a:rPr lang="ru-RU" sz="2000" dirty="0"/>
              <a:t>;</a:t>
            </a:r>
            <a:r>
              <a:rPr lang="en-US" sz="2000" dirty="0"/>
              <a:t> [3;5]</a:t>
            </a:r>
          </a:p>
        </p:txBody>
      </p:sp>
      <p:sp>
        <p:nvSpPr>
          <p:cNvPr id="24613" name="Text Box 86"/>
          <p:cNvSpPr txBox="1">
            <a:spLocks noChangeArrowheads="1"/>
          </p:cNvSpPr>
          <p:nvPr/>
        </p:nvSpPr>
        <p:spPr bwMode="auto">
          <a:xfrm>
            <a:off x="1271577" y="3429000"/>
            <a:ext cx="18002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[-7;-</a:t>
            </a:r>
            <a:r>
              <a:rPr lang="ru-RU" sz="2000" dirty="0"/>
              <a:t>3</a:t>
            </a:r>
            <a:r>
              <a:rPr lang="en-US" sz="2000" dirty="0"/>
              <a:t>] </a:t>
            </a:r>
            <a:r>
              <a:rPr lang="ru-RU" sz="2000" dirty="0"/>
              <a:t>;</a:t>
            </a:r>
            <a:r>
              <a:rPr lang="en-US" sz="2000" dirty="0"/>
              <a:t> [-1;3]</a:t>
            </a:r>
            <a:endParaRPr lang="ru-RU" sz="2000" dirty="0"/>
          </a:p>
        </p:txBody>
      </p:sp>
      <p:sp>
        <p:nvSpPr>
          <p:cNvPr id="24614" name="Text Box 87"/>
          <p:cNvSpPr txBox="1">
            <a:spLocks noChangeArrowheads="1"/>
          </p:cNvSpPr>
          <p:nvPr/>
        </p:nvSpPr>
        <p:spPr bwMode="auto">
          <a:xfrm>
            <a:off x="988997" y="4076700"/>
            <a:ext cx="136842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[-5;6]</a:t>
            </a:r>
            <a:endParaRPr lang="ru-RU" sz="2000" dirty="0"/>
          </a:p>
        </p:txBody>
      </p:sp>
      <p:sp>
        <p:nvSpPr>
          <p:cNvPr id="24615" name="Text Box 88"/>
          <p:cNvSpPr txBox="1">
            <a:spLocks noChangeArrowheads="1"/>
          </p:cNvSpPr>
          <p:nvPr/>
        </p:nvSpPr>
        <p:spPr bwMode="auto">
          <a:xfrm>
            <a:off x="1206484" y="4797425"/>
            <a:ext cx="100806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[-7;5]</a:t>
            </a:r>
            <a:endParaRPr lang="ru-RU" sz="2000" dirty="0"/>
          </a:p>
        </p:txBody>
      </p:sp>
      <p:sp>
        <p:nvSpPr>
          <p:cNvPr id="24616" name="Text Box 93"/>
          <p:cNvSpPr txBox="1">
            <a:spLocks noChangeArrowheads="1"/>
          </p:cNvSpPr>
          <p:nvPr/>
        </p:nvSpPr>
        <p:spPr bwMode="auto">
          <a:xfrm>
            <a:off x="7853363" y="3213100"/>
            <a:ext cx="5048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24617" name="Text Box 94"/>
          <p:cNvSpPr txBox="1">
            <a:spLocks noChangeArrowheads="1"/>
          </p:cNvSpPr>
          <p:nvPr/>
        </p:nvSpPr>
        <p:spPr bwMode="auto">
          <a:xfrm>
            <a:off x="5580063" y="1125538"/>
            <a:ext cx="504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24618" name="Text Box 95"/>
          <p:cNvSpPr txBox="1">
            <a:spLocks noChangeArrowheads="1"/>
          </p:cNvSpPr>
          <p:nvPr/>
        </p:nvSpPr>
        <p:spPr bwMode="auto">
          <a:xfrm>
            <a:off x="5435600" y="928688"/>
            <a:ext cx="43180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24619" name="AutoShape 9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431800" cy="360363"/>
          </a:xfrm>
          <a:prstGeom prst="actionButtonForwardNext">
            <a:avLst/>
          </a:prstGeom>
          <a:solidFill>
            <a:srgbClr val="00CCFF">
              <a:alpha val="50195"/>
            </a:srgbClr>
          </a:solidFill>
          <a:ln w="222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83" name="Line 72"/>
          <p:cNvSpPr>
            <a:spLocks noChangeShapeType="1"/>
          </p:cNvSpPr>
          <p:nvPr/>
        </p:nvSpPr>
        <p:spPr bwMode="auto">
          <a:xfrm flipV="1">
            <a:off x="5000625" y="2386013"/>
            <a:ext cx="0" cy="90011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621" name="Line 22"/>
          <p:cNvSpPr>
            <a:spLocks noChangeShapeType="1"/>
          </p:cNvSpPr>
          <p:nvPr/>
        </p:nvSpPr>
        <p:spPr bwMode="auto">
          <a:xfrm rot="10800000">
            <a:off x="3929063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2" name="Line 25"/>
          <p:cNvSpPr>
            <a:spLocks noChangeShapeType="1"/>
          </p:cNvSpPr>
          <p:nvPr/>
        </p:nvSpPr>
        <p:spPr bwMode="auto">
          <a:xfrm>
            <a:off x="5749925" y="1857375"/>
            <a:ext cx="10795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3" name="Line 25"/>
          <p:cNvSpPr>
            <a:spLocks noChangeShapeType="1"/>
          </p:cNvSpPr>
          <p:nvPr/>
        </p:nvSpPr>
        <p:spPr bwMode="auto">
          <a:xfrm rot="10800000">
            <a:off x="5749925" y="4465132"/>
            <a:ext cx="1080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4" name="Line 22"/>
          <p:cNvSpPr>
            <a:spLocks noChangeShapeType="1"/>
          </p:cNvSpPr>
          <p:nvPr/>
        </p:nvSpPr>
        <p:spPr bwMode="auto">
          <a:xfrm rot="10800000">
            <a:off x="7143750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5" name="Line 22"/>
          <p:cNvSpPr>
            <a:spLocks noChangeShapeType="1"/>
          </p:cNvSpPr>
          <p:nvPr/>
        </p:nvSpPr>
        <p:spPr bwMode="auto">
          <a:xfrm rot="10800000">
            <a:off x="6643688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6" name="Line 22"/>
          <p:cNvSpPr>
            <a:spLocks noChangeShapeType="1"/>
          </p:cNvSpPr>
          <p:nvPr/>
        </p:nvSpPr>
        <p:spPr bwMode="auto">
          <a:xfrm rot="10800000">
            <a:off x="5000625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7" name="Line 22"/>
          <p:cNvSpPr>
            <a:spLocks noChangeShapeType="1"/>
          </p:cNvSpPr>
          <p:nvPr/>
        </p:nvSpPr>
        <p:spPr bwMode="auto">
          <a:xfrm rot="10800000">
            <a:off x="5572125" y="3214688"/>
            <a:ext cx="0" cy="10795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28" name="Line 25"/>
          <p:cNvSpPr>
            <a:spLocks noChangeShapeType="1"/>
          </p:cNvSpPr>
          <p:nvPr/>
        </p:nvSpPr>
        <p:spPr bwMode="auto">
          <a:xfrm>
            <a:off x="5749925" y="2357438"/>
            <a:ext cx="10795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930" name="Line 90"/>
          <p:cNvSpPr>
            <a:spLocks noChangeShapeType="1"/>
          </p:cNvSpPr>
          <p:nvPr/>
        </p:nvSpPr>
        <p:spPr bwMode="auto">
          <a:xfrm>
            <a:off x="5003800" y="3286125"/>
            <a:ext cx="5762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932" name="Line 92"/>
          <p:cNvSpPr>
            <a:spLocks noChangeShapeType="1"/>
          </p:cNvSpPr>
          <p:nvPr/>
        </p:nvSpPr>
        <p:spPr bwMode="auto">
          <a:xfrm>
            <a:off x="6659563" y="3286125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922" name="AutoShape 82"/>
          <p:cNvSpPr>
            <a:spLocks noChangeArrowheads="1"/>
          </p:cNvSpPr>
          <p:nvPr/>
        </p:nvSpPr>
        <p:spPr bwMode="auto">
          <a:xfrm>
            <a:off x="1403350" y="3714752"/>
            <a:ext cx="1954204" cy="1223962"/>
          </a:xfrm>
          <a:prstGeom prst="wedgeEllipseCallout">
            <a:avLst>
              <a:gd name="adj1" fmla="val -68964"/>
              <a:gd name="adj2" fmla="val 36642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5920" name="AutoShape 80"/>
          <p:cNvSpPr>
            <a:spLocks noChangeArrowheads="1"/>
          </p:cNvSpPr>
          <p:nvPr/>
        </p:nvSpPr>
        <p:spPr bwMode="auto">
          <a:xfrm>
            <a:off x="1403350" y="2928934"/>
            <a:ext cx="1954204" cy="1223962"/>
          </a:xfrm>
          <a:prstGeom prst="wedgeEllipseCallout">
            <a:avLst>
              <a:gd name="adj1" fmla="val -68964"/>
              <a:gd name="adj2" fmla="val 42867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5918" name="AutoShape 78"/>
          <p:cNvSpPr>
            <a:spLocks noChangeArrowheads="1"/>
          </p:cNvSpPr>
          <p:nvPr/>
        </p:nvSpPr>
        <p:spPr bwMode="auto">
          <a:xfrm>
            <a:off x="1403350" y="2143116"/>
            <a:ext cx="1882766" cy="1223962"/>
          </a:xfrm>
          <a:prstGeom prst="wedgeEllipseCallout">
            <a:avLst>
              <a:gd name="adj1" fmla="val -72130"/>
              <a:gd name="adj2" fmla="val 40141"/>
            </a:avLst>
          </a:prstGeom>
          <a:solidFill>
            <a:srgbClr val="C9D6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sz="2000" b="1" dirty="0">
              <a:latin typeface="Arial Unicode MS" pitchFamily="34" charset="-128"/>
            </a:endParaRPr>
          </a:p>
          <a:p>
            <a:pPr algn="ctr">
              <a:defRPr/>
            </a:pPr>
            <a:r>
              <a:rPr lang="ru-RU" sz="2000" b="1" dirty="0">
                <a:latin typeface="Arial Unicode MS" pitchFamily="34" charset="-128"/>
              </a:rPr>
              <a:t>Подумай!</a:t>
            </a:r>
          </a:p>
        </p:txBody>
      </p:sp>
      <p:sp>
        <p:nvSpPr>
          <p:cNvPr id="35916" name="AutoShape 76"/>
          <p:cNvSpPr>
            <a:spLocks noChangeArrowheads="1"/>
          </p:cNvSpPr>
          <p:nvPr/>
        </p:nvSpPr>
        <p:spPr bwMode="auto">
          <a:xfrm>
            <a:off x="1403350" y="1357298"/>
            <a:ext cx="1954204" cy="1223962"/>
          </a:xfrm>
          <a:prstGeom prst="wedgeEllipseCallout">
            <a:avLst>
              <a:gd name="adj1" fmla="val -72624"/>
              <a:gd name="adj2" fmla="val 25747"/>
            </a:avLst>
          </a:prstGeom>
          <a:solidFill>
            <a:srgbClr val="DBB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1Right">
              <a:rot lat="0" lon="20400000" rev="600000"/>
            </a:camera>
            <a:lightRig rig="threePt" dir="t"/>
          </a:scene3d>
          <a:sp3d>
            <a:bevelT w="101600" prst="riblet"/>
            <a:bevelB/>
          </a:sp3d>
        </p:spPr>
        <p:txBody>
          <a:bodyPr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b="1" dirty="0"/>
              <a:t>Верно!</a:t>
            </a:r>
          </a:p>
        </p:txBody>
      </p:sp>
      <p:sp>
        <p:nvSpPr>
          <p:cNvPr id="92" name="Полилиния 91"/>
          <p:cNvSpPr/>
          <p:nvPr/>
        </p:nvSpPr>
        <p:spPr bwMode="auto">
          <a:xfrm>
            <a:off x="5003800" y="2349500"/>
            <a:ext cx="546100" cy="723900"/>
          </a:xfrm>
          <a:custGeom>
            <a:avLst/>
            <a:gdLst>
              <a:gd name="connsiteX0" fmla="*/ 0 w 546100"/>
              <a:gd name="connsiteY0" fmla="*/ 0 h 723900"/>
              <a:gd name="connsiteX1" fmla="*/ 88900 w 546100"/>
              <a:gd name="connsiteY1" fmla="*/ 63500 h 723900"/>
              <a:gd name="connsiteX2" fmla="*/ 203200 w 546100"/>
              <a:gd name="connsiteY2" fmla="*/ 254000 h 723900"/>
              <a:gd name="connsiteX3" fmla="*/ 342900 w 546100"/>
              <a:gd name="connsiteY3" fmla="*/ 533400 h 723900"/>
              <a:gd name="connsiteX4" fmla="*/ 444500 w 546100"/>
              <a:gd name="connsiteY4" fmla="*/ 685800 h 723900"/>
              <a:gd name="connsiteX5" fmla="*/ 546100 w 546100"/>
              <a:gd name="connsiteY5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723900">
                <a:moveTo>
                  <a:pt x="0" y="0"/>
                </a:moveTo>
                <a:cubicBezTo>
                  <a:pt x="27516" y="10583"/>
                  <a:pt x="55033" y="21167"/>
                  <a:pt x="88900" y="63500"/>
                </a:cubicBezTo>
                <a:cubicBezTo>
                  <a:pt x="122767" y="105833"/>
                  <a:pt x="160867" y="175683"/>
                  <a:pt x="203200" y="254000"/>
                </a:cubicBezTo>
                <a:cubicBezTo>
                  <a:pt x="245533" y="332317"/>
                  <a:pt x="302683" y="461433"/>
                  <a:pt x="342900" y="533400"/>
                </a:cubicBezTo>
                <a:cubicBezTo>
                  <a:pt x="383117" y="605367"/>
                  <a:pt x="410633" y="654050"/>
                  <a:pt x="444500" y="685800"/>
                </a:cubicBezTo>
                <a:cubicBezTo>
                  <a:pt x="478367" y="717550"/>
                  <a:pt x="546100" y="723900"/>
                  <a:pt x="546100" y="723900"/>
                </a:cubicBezTo>
              </a:path>
            </a:pathLst>
          </a:custGeom>
          <a:noFill/>
          <a:ln w="444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Полилиния 92"/>
          <p:cNvSpPr/>
          <p:nvPr/>
        </p:nvSpPr>
        <p:spPr bwMode="auto">
          <a:xfrm>
            <a:off x="6629400" y="1879600"/>
            <a:ext cx="520700" cy="914400"/>
          </a:xfrm>
          <a:custGeom>
            <a:avLst/>
            <a:gdLst>
              <a:gd name="connsiteX0" fmla="*/ 0 w 520700"/>
              <a:gd name="connsiteY0" fmla="*/ 0 h 914400"/>
              <a:gd name="connsiteX1" fmla="*/ 101600 w 520700"/>
              <a:gd name="connsiteY1" fmla="*/ 38100 h 914400"/>
              <a:gd name="connsiteX2" fmla="*/ 228600 w 520700"/>
              <a:gd name="connsiteY2" fmla="*/ 203200 h 914400"/>
              <a:gd name="connsiteX3" fmla="*/ 393700 w 520700"/>
              <a:gd name="connsiteY3" fmla="*/ 584200 h 914400"/>
              <a:gd name="connsiteX4" fmla="*/ 520700 w 520700"/>
              <a:gd name="connsiteY4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0700" h="914400">
                <a:moveTo>
                  <a:pt x="0" y="0"/>
                </a:moveTo>
                <a:cubicBezTo>
                  <a:pt x="31750" y="2116"/>
                  <a:pt x="63500" y="4233"/>
                  <a:pt x="101600" y="38100"/>
                </a:cubicBezTo>
                <a:cubicBezTo>
                  <a:pt x="139700" y="71967"/>
                  <a:pt x="179917" y="112183"/>
                  <a:pt x="228600" y="203200"/>
                </a:cubicBezTo>
                <a:cubicBezTo>
                  <a:pt x="277283" y="294217"/>
                  <a:pt x="345017" y="465667"/>
                  <a:pt x="393700" y="584200"/>
                </a:cubicBezTo>
                <a:cubicBezTo>
                  <a:pt x="442383" y="702733"/>
                  <a:pt x="481541" y="808566"/>
                  <a:pt x="520700" y="914400"/>
                </a:cubicBezTo>
              </a:path>
            </a:pathLst>
          </a:custGeom>
          <a:noFill/>
          <a:ln w="444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9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59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5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59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1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59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5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5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3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3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23"/>
                  </p:tgtEl>
                </p:cond>
              </p:nextCondLst>
            </p:seq>
          </p:childTnLst>
        </p:cTn>
      </p:par>
    </p:tnLst>
    <p:bldLst>
      <p:bldP spid="8211" grpId="0" animBg="1"/>
      <p:bldP spid="8215" grpId="0" animBg="1"/>
      <p:bldP spid="8217" grpId="0" animBg="1"/>
      <p:bldP spid="35923" grpId="0" animBg="1"/>
      <p:bldP spid="83" grpId="0" animBg="1"/>
      <p:bldP spid="35930" grpId="0" animBg="1"/>
      <p:bldP spid="35932" grpId="0" animBg="1"/>
      <p:bldP spid="92" grpId="0" animBg="1"/>
      <p:bldP spid="93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3403</TotalTime>
  <Words>1566</Words>
  <Application>Microsoft Office PowerPoint</Application>
  <PresentationFormat>Экран (4:3)</PresentationFormat>
  <Paragraphs>553</Paragraphs>
  <Slides>23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Домашний</cp:lastModifiedBy>
  <cp:revision>357</cp:revision>
  <dcterms:created xsi:type="dcterms:W3CDTF">2013-01-26T10:39:13Z</dcterms:created>
  <dcterms:modified xsi:type="dcterms:W3CDTF">2016-03-29T16:14:00Z</dcterms:modified>
</cp:coreProperties>
</file>