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87" r:id="rId2"/>
    <p:sldId id="256" r:id="rId3"/>
    <p:sldId id="288" r:id="rId4"/>
    <p:sldId id="257" r:id="rId5"/>
    <p:sldId id="281" r:id="rId6"/>
    <p:sldId id="258" r:id="rId7"/>
    <p:sldId id="279" r:id="rId8"/>
    <p:sldId id="280" r:id="rId9"/>
    <p:sldId id="259" r:id="rId10"/>
    <p:sldId id="263" r:id="rId11"/>
    <p:sldId id="268" r:id="rId12"/>
    <p:sldId id="285" r:id="rId13"/>
    <p:sldId id="275" r:id="rId14"/>
    <p:sldId id="270" r:id="rId15"/>
    <p:sldId id="271" r:id="rId16"/>
    <p:sldId id="272" r:id="rId17"/>
    <p:sldId id="273" r:id="rId18"/>
    <p:sldId id="284" r:id="rId19"/>
    <p:sldId id="282" r:id="rId20"/>
    <p:sldId id="283" r:id="rId21"/>
    <p:sldId id="274" r:id="rId22"/>
  </p:sldIdLst>
  <p:sldSz cx="9144000" cy="6858000" type="screen4x3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1" autoAdjust="0"/>
    <p:restoredTop sz="94660"/>
  </p:normalViewPr>
  <p:slideViewPr>
    <p:cSldViewPr>
      <p:cViewPr varScale="1">
        <p:scale>
          <a:sx n="61" d="100"/>
          <a:sy n="61" d="100"/>
        </p:scale>
        <p:origin x="-46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D01F5C-9312-4434-85E0-75175A90DC76}" type="datetimeFigureOut">
              <a:rPr lang="ru-RU" smtClean="0"/>
              <a:pPr/>
              <a:t>18.03.2018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5ADD49-B3BD-4984-95B2-E6F24E0F9B4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90720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5ADD49-B3BD-4984-95B2-E6F24E0F9B42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718AE-F302-4305-B3A1-CD9AB2D6EEE3}" type="datetimeFigureOut">
              <a:rPr lang="ru-RU" smtClean="0"/>
              <a:pPr/>
              <a:t>18.03.2018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B4D77-76DD-4D7E-BC69-4D7BCF9942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newsfla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718AE-F302-4305-B3A1-CD9AB2D6EEE3}" type="datetimeFigureOut">
              <a:rPr lang="ru-RU" smtClean="0"/>
              <a:pPr/>
              <a:t>18.03.2018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B4D77-76DD-4D7E-BC69-4D7BCF9942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newsfla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718AE-F302-4305-B3A1-CD9AB2D6EEE3}" type="datetimeFigureOut">
              <a:rPr lang="ru-RU" smtClean="0"/>
              <a:pPr/>
              <a:t>18.03.2018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B4D77-76DD-4D7E-BC69-4D7BCF9942AA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slow">
    <p:newsfla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718AE-F302-4305-B3A1-CD9AB2D6EEE3}" type="datetimeFigureOut">
              <a:rPr lang="ru-RU" smtClean="0"/>
              <a:pPr/>
              <a:t>18.03.2018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B4D77-76DD-4D7E-BC69-4D7BCF9942A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p:transition spd="slow">
    <p:newsfla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718AE-F302-4305-B3A1-CD9AB2D6EEE3}" type="datetimeFigureOut">
              <a:rPr lang="ru-RU" smtClean="0"/>
              <a:pPr/>
              <a:t>18.03.2018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B4D77-76DD-4D7E-BC69-4D7BCF9942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newsfla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718AE-F302-4305-B3A1-CD9AB2D6EEE3}" type="datetimeFigureOut">
              <a:rPr lang="ru-RU" smtClean="0"/>
              <a:pPr/>
              <a:t>18.03.2018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B4D77-76DD-4D7E-BC69-4D7BCF9942A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slow">
    <p:newsfla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718AE-F302-4305-B3A1-CD9AB2D6EEE3}" type="datetimeFigureOut">
              <a:rPr lang="ru-RU" smtClean="0"/>
              <a:pPr/>
              <a:t>18.03.2018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B4D77-76DD-4D7E-BC69-4D7BCF9942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newsfla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718AE-F302-4305-B3A1-CD9AB2D6EEE3}" type="datetimeFigureOut">
              <a:rPr lang="ru-RU" smtClean="0"/>
              <a:pPr/>
              <a:t>18.03.2018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B4D77-76DD-4D7E-BC69-4D7BCF9942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newsfla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718AE-F302-4305-B3A1-CD9AB2D6EEE3}" type="datetimeFigureOut">
              <a:rPr lang="ru-RU" smtClean="0"/>
              <a:pPr/>
              <a:t>18.03.2018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B4D77-76DD-4D7E-BC69-4D7BCF9942A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newsfla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718AE-F302-4305-B3A1-CD9AB2D6EEE3}" type="datetimeFigureOut">
              <a:rPr lang="ru-RU" smtClean="0"/>
              <a:pPr/>
              <a:t>18.03.2018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B4D77-76DD-4D7E-BC69-4D7BCF9942A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slow">
    <p:newsfla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718AE-F302-4305-B3A1-CD9AB2D6EEE3}" type="datetimeFigureOut">
              <a:rPr lang="ru-RU" smtClean="0"/>
              <a:pPr/>
              <a:t>18.03.2018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B4D77-76DD-4D7E-BC69-4D7BCF9942A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  <p:transition spd="slow">
    <p:newsfla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20B718AE-F302-4305-B3A1-CD9AB2D6EEE3}" type="datetimeFigureOut">
              <a:rPr lang="ru-RU" smtClean="0"/>
              <a:pPr/>
              <a:t>18.03.2018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03BB4D77-76DD-4D7E-BC69-4D7BCF9942A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newsflash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836712"/>
            <a:ext cx="7772400" cy="2543596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  Презентация опыта работы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   с одарёнными детьми.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3556001"/>
            <a:ext cx="8712968" cy="1473200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 Воспитателя 1 категории </a:t>
            </a:r>
            <a:r>
              <a:rPr lang="ru-RU" dirty="0" err="1" smtClean="0">
                <a:solidFill>
                  <a:srgbClr val="C00000"/>
                </a:solidFill>
              </a:rPr>
              <a:t>Семеньковой</a:t>
            </a:r>
            <a:r>
              <a:rPr lang="ru-RU" dirty="0" smtClean="0">
                <a:solidFill>
                  <a:srgbClr val="C00000"/>
                </a:solidFill>
              </a:rPr>
              <a:t> Е.И.  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МКДОУ «Голухинский детский сад</a:t>
            </a:r>
            <a:r>
              <a:rPr lang="ru-RU" smtClean="0">
                <a:solidFill>
                  <a:srgbClr val="C00000"/>
                </a:solidFill>
              </a:rPr>
              <a:t>», </a:t>
            </a:r>
            <a:endParaRPr lang="ru-RU" smtClean="0">
              <a:solidFill>
                <a:srgbClr val="C00000"/>
              </a:solidFill>
            </a:endParaRPr>
          </a:p>
          <a:p>
            <a:r>
              <a:rPr lang="ru-RU" smtClean="0">
                <a:solidFill>
                  <a:srgbClr val="C00000"/>
                </a:solidFill>
              </a:rPr>
              <a:t>Заринского </a:t>
            </a:r>
            <a:r>
              <a:rPr lang="ru-RU" dirty="0" smtClean="0">
                <a:solidFill>
                  <a:srgbClr val="C00000"/>
                </a:solidFill>
              </a:rPr>
              <a:t>района, Алтайского края.</a:t>
            </a:r>
            <a:endParaRPr lang="ru-RU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548680"/>
            <a:ext cx="8136904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*самостоятельная деятельность детей </a:t>
            </a:r>
            <a:br>
              <a:rPr lang="ru-RU" sz="4400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pic>
        <p:nvPicPr>
          <p:cNvPr id="4098" name="Picture 2" descr="E:\083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096852"/>
            <a:ext cx="5760640" cy="43204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*наблюдения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6146" name="Picture 2" descr="E:\0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44824"/>
            <a:ext cx="8052535" cy="43315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360949056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Администратор\Desktop\фото\2013-07-20\019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3645024"/>
            <a:ext cx="4302752" cy="3011041"/>
          </a:xfrm>
          <a:prstGeom prst="rect">
            <a:avLst/>
          </a:prstGeom>
          <a:noFill/>
        </p:spPr>
      </p:pic>
      <p:pic>
        <p:nvPicPr>
          <p:cNvPr id="1027" name="Picture 3" descr="C:\Users\Администратор\Desktop\фото\2013-07-20\150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645024"/>
            <a:ext cx="3822700" cy="3024336"/>
          </a:xfrm>
          <a:prstGeom prst="rect">
            <a:avLst/>
          </a:prstGeom>
          <a:noFill/>
        </p:spPr>
      </p:pic>
      <p:pic>
        <p:nvPicPr>
          <p:cNvPr id="1029" name="Picture 5" descr="C:\Users\Администратор\Desktop\фото\2013-07-20\2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32656"/>
            <a:ext cx="4860540" cy="3240360"/>
          </a:xfrm>
          <a:prstGeom prst="rect">
            <a:avLst/>
          </a:prstGeom>
          <a:noFill/>
        </p:spPr>
      </p:pic>
      <p:pic>
        <p:nvPicPr>
          <p:cNvPr id="1030" name="Picture 6" descr="C:\Users\Администратор\Desktop\фото\2013-07-20\018.JPG"/>
          <p:cNvPicPr>
            <a:picLocks noChangeAspect="1" noChangeArrowheads="1"/>
          </p:cNvPicPr>
          <p:nvPr/>
        </p:nvPicPr>
        <p:blipFill>
          <a:blip r:embed="rId5" cstate="print"/>
          <a:srcRect l="16926" r="27950" b="18500"/>
          <a:stretch>
            <a:fillRect/>
          </a:stretch>
        </p:blipFill>
        <p:spPr bwMode="auto">
          <a:xfrm>
            <a:off x="5220072" y="332656"/>
            <a:ext cx="3600400" cy="324036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32856"/>
            <a:ext cx="5256584" cy="3896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71599" y="832083"/>
            <a:ext cx="7019875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* работа с родителями</a:t>
            </a:r>
            <a:r>
              <a:rPr lang="ru-RU" dirty="0">
                <a:solidFill>
                  <a:prstClr val="black"/>
                </a:solidFill>
                <a:ea typeface="+mj-ea"/>
                <a:cs typeface="+mj-cs"/>
              </a:rPr>
              <a:t/>
            </a:r>
            <a:br>
              <a:rPr lang="ru-RU" dirty="0">
                <a:solidFill>
                  <a:prstClr val="black"/>
                </a:solidFill>
                <a:ea typeface="+mj-ea"/>
                <a:cs typeface="+mj-cs"/>
              </a:rPr>
            </a:br>
            <a:endParaRPr lang="ru-RU" dirty="0"/>
          </a:p>
        </p:txBody>
      </p:sp>
      <p:pic>
        <p:nvPicPr>
          <p:cNvPr id="3074" name="Picture 2" descr="C:\Users\Администратор\Pictures\2013-05-14 001\SAM_2729.JPG"/>
          <p:cNvPicPr>
            <a:picLocks noChangeAspect="1" noChangeArrowheads="1"/>
          </p:cNvPicPr>
          <p:nvPr/>
        </p:nvPicPr>
        <p:blipFill>
          <a:blip r:embed="rId3" cstate="print"/>
          <a:srcRect r="33950" b="1240"/>
          <a:stretch>
            <a:fillRect/>
          </a:stretch>
        </p:blipFill>
        <p:spPr bwMode="auto">
          <a:xfrm>
            <a:off x="5476921" y="2132856"/>
            <a:ext cx="3531680" cy="39604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873722425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Семья </a:t>
            </a:r>
            <a:r>
              <a:rPr lang="ru-RU" dirty="0" smtClean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                 детский </a:t>
            </a:r>
            <a:r>
              <a:rPr lang="ru-RU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сад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Двойная стрелка влево/вправо 3"/>
          <p:cNvSpPr/>
          <p:nvPr/>
        </p:nvSpPr>
        <p:spPr>
          <a:xfrm>
            <a:off x="3319191" y="810420"/>
            <a:ext cx="1216152" cy="484632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4" name="Picture 2" descr="E:\0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164" y="1316012"/>
            <a:ext cx="3870281" cy="47564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E:\SAM_24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32855"/>
            <a:ext cx="4995680" cy="33962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38095778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2808312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общие познавательные </a:t>
            </a:r>
            <a:r>
              <a:rPr lang="ru-RU" dirty="0" smtClean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интересы</a:t>
            </a:r>
            <a:br>
              <a:rPr lang="ru-RU" dirty="0" smtClean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</a:br>
            <a:r>
              <a:rPr lang="ru-RU" dirty="0" smtClean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</a:br>
            <a:r>
              <a:rPr lang="ru-RU" dirty="0" smtClean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устойчивые </a:t>
            </a:r>
            <a:r>
              <a:rPr lang="ru-RU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дружеские отношения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Двойная стрелка вверх/вниз 3"/>
          <p:cNvSpPr/>
          <p:nvPr/>
        </p:nvSpPr>
        <p:spPr>
          <a:xfrm flipH="1">
            <a:off x="4309957" y="1231214"/>
            <a:ext cx="216024" cy="576064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18" name="Picture 2" descr="C:\Users\Пользователь\Desktop\фото\Наши рыбки\DSCN08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891" y="2996952"/>
            <a:ext cx="3066560" cy="3429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Пользователь\Desktop\фото\Наши рыбки\DSCN08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957" y="2947042"/>
            <a:ext cx="4438507" cy="36229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78732457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3140967"/>
            <a:ext cx="7408333" cy="298519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260648"/>
            <a:ext cx="8363272" cy="5760640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dirty="0">
                <a:solidFill>
                  <a:srgbClr val="FF0000"/>
                </a:solidFill>
                <a:latin typeface="Calibri"/>
                <a:ea typeface="Times New Roman"/>
                <a:cs typeface="Times New Roman"/>
              </a:rPr>
              <a:t>Цель – помощь родителям в поиске путей решения проблем, часто встречающихся при воспитании одарённого ребёнка.</a:t>
            </a:r>
            <a:r>
              <a:rPr lang="ru-RU" sz="3200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3200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</a:br>
            <a:r>
              <a:rPr lang="ru-RU" sz="3200" dirty="0">
                <a:solidFill>
                  <a:srgbClr val="FF0000"/>
                </a:solidFill>
                <a:latin typeface="Calibri"/>
                <a:ea typeface="Times New Roman"/>
                <a:cs typeface="Times New Roman"/>
              </a:rPr>
              <a:t>Формы работы с родителями одарённых детей:</a:t>
            </a:r>
            <a:r>
              <a:rPr lang="ru-RU" sz="3200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3200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</a:br>
            <a:r>
              <a:rPr lang="ru-RU" sz="3200" dirty="0">
                <a:solidFill>
                  <a:srgbClr val="FF0000"/>
                </a:solidFill>
                <a:latin typeface="Calibri"/>
                <a:ea typeface="Times New Roman"/>
                <a:cs typeface="Times New Roman"/>
              </a:rPr>
              <a:t>1.Анкетирования родителей.</a:t>
            </a:r>
            <a:r>
              <a:rPr lang="ru-RU" sz="3200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3200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</a:br>
            <a:r>
              <a:rPr lang="ru-RU" sz="3200" dirty="0">
                <a:solidFill>
                  <a:srgbClr val="FF0000"/>
                </a:solidFill>
                <a:latin typeface="Calibri"/>
                <a:ea typeface="Times New Roman"/>
                <a:cs typeface="Times New Roman"/>
              </a:rPr>
              <a:t>2. Беседы и семинары.</a:t>
            </a:r>
            <a:r>
              <a:rPr lang="ru-RU" sz="3200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3200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</a:br>
            <a:r>
              <a:rPr lang="ru-RU" sz="3200" dirty="0">
                <a:solidFill>
                  <a:srgbClr val="FF0000"/>
                </a:solidFill>
                <a:latin typeface="Calibri"/>
                <a:ea typeface="Times New Roman"/>
                <a:cs typeface="Times New Roman"/>
              </a:rPr>
              <a:t>3.         </a:t>
            </a:r>
            <a:r>
              <a:rPr lang="ru-RU" sz="3200" dirty="0" smtClean="0">
                <a:solidFill>
                  <a:srgbClr val="FF0000"/>
                </a:solidFill>
                <a:latin typeface="Calibri"/>
                <a:ea typeface="Times New Roman"/>
                <a:cs typeface="Times New Roman"/>
              </a:rPr>
              <a:t>Деловые игры</a:t>
            </a:r>
            <a:br>
              <a:rPr lang="ru-RU" sz="3200" dirty="0" smtClean="0">
                <a:solidFill>
                  <a:srgbClr val="FF0000"/>
                </a:solidFill>
                <a:latin typeface="Calibri"/>
                <a:ea typeface="Times New Roman"/>
                <a:cs typeface="Times New Roman"/>
              </a:rPr>
            </a:br>
            <a:r>
              <a:rPr lang="ru-RU" sz="3200" dirty="0" smtClean="0">
                <a:solidFill>
                  <a:srgbClr val="FF0000"/>
                </a:solidFill>
                <a:latin typeface="Calibri"/>
                <a:ea typeface="Times New Roman"/>
                <a:cs typeface="Times New Roman"/>
              </a:rPr>
              <a:t>4. </a:t>
            </a:r>
            <a:r>
              <a:rPr lang="ru-RU" sz="3200" dirty="0" err="1" smtClean="0">
                <a:solidFill>
                  <a:srgbClr val="FF0000"/>
                </a:solidFill>
                <a:latin typeface="Calibri"/>
                <a:ea typeface="Times New Roman"/>
                <a:cs typeface="Times New Roman"/>
              </a:rPr>
              <a:t>Тренинговые</a:t>
            </a:r>
            <a:r>
              <a:rPr lang="ru-RU" sz="3200" dirty="0" smtClean="0">
                <a:solidFill>
                  <a:srgbClr val="FF0000"/>
                </a:solidFill>
                <a:latin typeface="Calibri"/>
                <a:ea typeface="Times New Roman"/>
                <a:cs typeface="Times New Roman"/>
              </a:rPr>
              <a:t> занятия.</a:t>
            </a:r>
            <a:br>
              <a:rPr lang="ru-RU" sz="3200" dirty="0" smtClean="0">
                <a:solidFill>
                  <a:srgbClr val="FF0000"/>
                </a:solidFill>
                <a:latin typeface="Calibri"/>
                <a:ea typeface="Times New Roman"/>
                <a:cs typeface="Times New Roman"/>
              </a:rPr>
            </a:br>
            <a:r>
              <a:rPr lang="ru-RU" sz="3200" dirty="0" smtClean="0">
                <a:solidFill>
                  <a:srgbClr val="FF0000"/>
                </a:solidFill>
                <a:latin typeface="Calibri"/>
                <a:ea typeface="Times New Roman"/>
                <a:cs typeface="Times New Roman"/>
              </a:rPr>
              <a:t>5. Индивидуальные </a:t>
            </a:r>
            <a:r>
              <a:rPr lang="ru-RU" sz="3200" dirty="0">
                <a:solidFill>
                  <a:srgbClr val="FF0000"/>
                </a:solidFill>
                <a:latin typeface="Calibri"/>
                <a:ea typeface="Times New Roman"/>
                <a:cs typeface="Times New Roman"/>
              </a:rPr>
              <a:t>консультации.</a:t>
            </a:r>
            <a:r>
              <a:rPr lang="ru-RU" sz="2400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2400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</a:br>
            <a:endParaRPr lang="ru-RU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08421904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6021288"/>
            <a:ext cx="7408333" cy="104874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4752528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 smtClean="0">
                <a:solidFill>
                  <a:srgbClr val="FF0000"/>
                </a:solidFill>
                <a:latin typeface="Calibri"/>
                <a:ea typeface="Times New Roman"/>
                <a:cs typeface="Times New Roman"/>
              </a:rPr>
              <a:t>Взаимоотношения </a:t>
            </a:r>
            <a:r>
              <a:rPr lang="ru-RU" dirty="0">
                <a:solidFill>
                  <a:srgbClr val="FF0000"/>
                </a:solidFill>
                <a:latin typeface="Calibri"/>
                <a:ea typeface="Times New Roman"/>
                <a:cs typeface="Times New Roman"/>
              </a:rPr>
              <a:t>с родителями  воспитанников  </a:t>
            </a:r>
            <a:r>
              <a:rPr lang="ru-RU" dirty="0" smtClean="0">
                <a:solidFill>
                  <a:srgbClr val="FF0000"/>
                </a:solidFill>
                <a:latin typeface="Calibri"/>
                <a:ea typeface="Times New Roman"/>
                <a:cs typeface="Times New Roman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Calibri"/>
                <a:ea typeface="Times New Roman"/>
                <a:cs typeface="Times New Roman"/>
              </a:rPr>
            </a:br>
            <a:r>
              <a:rPr lang="ru-RU" dirty="0" smtClean="0">
                <a:solidFill>
                  <a:srgbClr val="FF0000"/>
                </a:solidFill>
                <a:latin typeface="Calibri"/>
                <a:ea typeface="Times New Roman"/>
                <a:cs typeface="Times New Roman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Calibri"/>
                <a:ea typeface="Times New Roman"/>
                <a:cs typeface="Times New Roman"/>
              </a:rPr>
            </a:br>
            <a:r>
              <a:rPr lang="ru-RU" dirty="0" smtClean="0">
                <a:solidFill>
                  <a:srgbClr val="FF0000"/>
                </a:solidFill>
                <a:latin typeface="Calibri"/>
                <a:ea typeface="Times New Roman"/>
                <a:cs typeface="Times New Roman"/>
              </a:rPr>
              <a:t>*правильный </a:t>
            </a:r>
            <a:r>
              <a:rPr lang="ru-RU" dirty="0">
                <a:solidFill>
                  <a:srgbClr val="FF0000"/>
                </a:solidFill>
                <a:latin typeface="Calibri"/>
                <a:ea typeface="Times New Roman"/>
                <a:cs typeface="Times New Roman"/>
              </a:rPr>
              <a:t>стиль общения </a:t>
            </a:r>
            <a:r>
              <a:rPr lang="ru-RU" dirty="0" smtClean="0">
                <a:solidFill>
                  <a:srgbClr val="FF0000"/>
                </a:solidFill>
                <a:latin typeface="Calibri"/>
                <a:ea typeface="Times New Roman"/>
                <a:cs typeface="Times New Roman"/>
              </a:rPr>
              <a:t>*психолого – педагогическое просвещение</a:t>
            </a:r>
            <a:endParaRPr lang="ru-RU" sz="3600" dirty="0">
              <a:solidFill>
                <a:srgbClr val="FF000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84832165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 flipV="1">
            <a:off x="8434139" y="4005064"/>
            <a:ext cx="45719" cy="792088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3568" y="1124744"/>
            <a:ext cx="7632848" cy="3816424"/>
          </a:xfrm>
        </p:spPr>
        <p:txBody>
          <a:bodyPr>
            <a:normAutofit fontScale="55000" lnSpcReduction="20000"/>
          </a:bodyPr>
          <a:lstStyle/>
          <a:p>
            <a:r>
              <a:rPr lang="ru-RU" sz="5800" dirty="0" smtClean="0">
                <a:solidFill>
                  <a:srgbClr val="FF0000"/>
                </a:solidFill>
              </a:rPr>
              <a:t>Работа ,которую я проводила с родителями, помогла не только выявить какие-либо одарённости у моих воспитанников, но и помогла раскрыть таланты моих детей,  посеять зерно уверенности в своих силах, направить усилия ребёнка на дальнейшее развитие и совершенствование своих способностей</a:t>
            </a:r>
            <a:r>
              <a:rPr lang="ru-RU" dirty="0" smtClean="0">
                <a:solidFill>
                  <a:srgbClr val="FF0000"/>
                </a:solidFill>
              </a:rPr>
              <a:t>.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Администратор\Documents\Новая папка (7)подготовительная группа\213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6275" y="2969419"/>
            <a:ext cx="3822700" cy="2867025"/>
          </a:xfrm>
          <a:prstGeom prst="rect">
            <a:avLst/>
          </a:prstGeom>
          <a:noFill/>
        </p:spPr>
      </p:pic>
      <p:pic>
        <p:nvPicPr>
          <p:cNvPr id="1027" name="Picture 3" descr="C:\Users\Администратор\Desktop\фото\2013-07-20\027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969419"/>
            <a:ext cx="3822700" cy="2867025"/>
          </a:xfrm>
          <a:prstGeom prst="rect">
            <a:avLst/>
          </a:prstGeom>
          <a:noFill/>
        </p:spPr>
      </p:pic>
      <p:pic>
        <p:nvPicPr>
          <p:cNvPr id="1028" name="Picture 4" descr="C:\Users\Администратор\Desktop\фото\2013-07-20\0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242646"/>
            <a:ext cx="3600400" cy="2700300"/>
          </a:xfrm>
          <a:prstGeom prst="rect">
            <a:avLst/>
          </a:prstGeom>
          <a:noFill/>
        </p:spPr>
      </p:pic>
      <p:pic>
        <p:nvPicPr>
          <p:cNvPr id="1029" name="Picture 5" descr="C:\Users\Администратор\Desktop\фото\2013-07-20\0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260648"/>
            <a:ext cx="3528392" cy="264629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20688"/>
            <a:ext cx="7772400" cy="4752527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FF0000"/>
                </a:solidFill>
                <a:ea typeface="Calibri"/>
                <a:cs typeface="Times New Roman"/>
              </a:rPr>
              <a:t>Система педагогического взаимодействия семьи и дошкольного  учреждения по вопросам  воспитания поддержки одарённого ребёнка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1" name="Picture 3" descr="C:\Users\Администратор\Desktop\фото\2013-07-20\1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476672"/>
            <a:ext cx="2574286" cy="3096344"/>
          </a:xfrm>
          <a:prstGeom prst="rect">
            <a:avLst/>
          </a:prstGeom>
          <a:noFill/>
        </p:spPr>
      </p:pic>
      <p:pic>
        <p:nvPicPr>
          <p:cNvPr id="2052" name="Picture 4" descr="C:\Users\Администратор\Pictures\2013-05-14 001\SAM_2725.JPG"/>
          <p:cNvPicPr>
            <a:picLocks noChangeAspect="1" noChangeArrowheads="1"/>
          </p:cNvPicPr>
          <p:nvPr/>
        </p:nvPicPr>
        <p:blipFill>
          <a:blip r:embed="rId3" cstate="print"/>
          <a:srcRect l="2362" t="2751" r="21650" b="26901"/>
          <a:stretch>
            <a:fillRect/>
          </a:stretch>
        </p:blipFill>
        <p:spPr bwMode="auto">
          <a:xfrm>
            <a:off x="4211960" y="3583428"/>
            <a:ext cx="4716016" cy="3274572"/>
          </a:xfrm>
          <a:prstGeom prst="rect">
            <a:avLst/>
          </a:prstGeom>
          <a:noFill/>
        </p:spPr>
      </p:pic>
      <p:pic>
        <p:nvPicPr>
          <p:cNvPr id="2054" name="Picture 6" descr="C:\Users\Администратор\Pictures\2013-05-12 001\SAM_27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404664"/>
            <a:ext cx="2337724" cy="3116965"/>
          </a:xfrm>
          <a:prstGeom prst="rect">
            <a:avLst/>
          </a:prstGeom>
          <a:noFill/>
        </p:spPr>
      </p:pic>
      <p:pic>
        <p:nvPicPr>
          <p:cNvPr id="8" name="Рисунок 7" descr="C:\Users\Селена\Pictures\2013-07-20\175.JPG"/>
          <p:cNvPicPr>
            <a:picLocks noGrp="1"/>
          </p:cNvPicPr>
          <p:nvPr>
            <p:ph type="pic" idx="1"/>
          </p:nvPr>
        </p:nvPicPr>
        <p:blipFill>
          <a:blip r:embed="rId5" cstate="print"/>
          <a:srcRect l="4269" r="4269"/>
          <a:stretch>
            <a:fillRect/>
          </a:stretch>
        </p:blipFill>
        <p:spPr bwMode="auto">
          <a:xfrm>
            <a:off x="179512" y="548680"/>
            <a:ext cx="3566160" cy="2926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Селена\Pictures\2013-05-23 001\P112095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3573016"/>
            <a:ext cx="345757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Пятно 2 5"/>
          <p:cNvSpPr/>
          <p:nvPr/>
        </p:nvSpPr>
        <p:spPr>
          <a:xfrm>
            <a:off x="539552" y="3140968"/>
            <a:ext cx="4392488" cy="3312368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solidFill>
                  <a:srgbClr val="7030A0"/>
                </a:solidFill>
                <a:latin typeface="Cambria"/>
                <a:ea typeface="Calibri"/>
                <a:cs typeface="Times New Roman"/>
              </a:rPr>
              <a:t> Дошкольное учреждение</a:t>
            </a:r>
            <a:endParaRPr lang="ru-RU" sz="2000" dirty="0">
              <a:solidFill>
                <a:srgbClr val="7030A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331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4"/>
            <a:ext cx="7344816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708921"/>
            <a:ext cx="4248472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259632" y="1700808"/>
            <a:ext cx="590465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>
                <a:solidFill>
                  <a:srgbClr val="FF0000"/>
                </a:solidFill>
                <a:latin typeface="Calibri"/>
                <a:ea typeface="Times New Roman"/>
                <a:cs typeface="Times New Roman"/>
              </a:rPr>
              <a:t>            Одарённые дети</a:t>
            </a:r>
            <a:endParaRPr lang="ru-RU" sz="4400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580112" y="3223558"/>
            <a:ext cx="3384376" cy="16937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dirty="0" smtClean="0">
              <a:latin typeface="Cambri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dirty="0">
              <a:latin typeface="Cambria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 smtClean="0">
                <a:solidFill>
                  <a:srgbClr val="7030A0"/>
                </a:solidFill>
                <a:latin typeface="Cambria"/>
                <a:ea typeface="Calibri"/>
                <a:cs typeface="Times New Roman"/>
              </a:rPr>
              <a:t>Родители(законные представители)</a:t>
            </a: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6415761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4674848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 Одарённые дети кто они? Как разглядеть  их?</a:t>
            </a:r>
            <a:br>
              <a:rPr lang="ru-RU" sz="3600" dirty="0" smtClean="0">
                <a:solidFill>
                  <a:srgbClr val="FF0000"/>
                </a:solidFill>
              </a:rPr>
            </a:br>
            <a:r>
              <a:rPr lang="ru-RU" sz="3600" dirty="0" smtClean="0">
                <a:solidFill>
                  <a:srgbClr val="FF0000"/>
                </a:solidFill>
              </a:rPr>
              <a:t>  Одарённый ребёнок - это ребёнок,  отличающийся  очевидными, иногда выдающимися достижениями  (или имеющий внутренние предпосылки для таких достижений) в том или ином виде деятельности, интенсивность выраженности, яркость которых выделяют его среди  одногодок</a:t>
            </a:r>
            <a:r>
              <a:rPr lang="ru-RU" dirty="0" smtClean="0"/>
              <a:t>. </a:t>
            </a:r>
            <a:endParaRPr lang="ru-RU" dirty="0"/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9144000" y="2156174"/>
            <a:ext cx="1311491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0"/>
          </a:xfrm>
        </p:spPr>
        <p:txBody>
          <a:bodyPr>
            <a:normAutofit/>
          </a:bodyPr>
          <a:lstStyle/>
          <a:p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E:\1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64704"/>
            <a:ext cx="7393101" cy="45289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24744"/>
            <a:ext cx="8219256" cy="374441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 </a:t>
            </a:r>
            <a:br>
              <a:rPr lang="ru-RU" dirty="0" smtClean="0"/>
            </a:br>
            <a:r>
              <a:rPr lang="ru-RU" dirty="0" smtClean="0">
                <a:solidFill>
                  <a:srgbClr val="FF0000"/>
                </a:solidFill>
              </a:rPr>
              <a:t>В дошкольном детстве существует столько видов одарённости, сколько есть видов детской деятельности. В каждой деятельности своя шкала успешности и оригинальности достижения. </a:t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74642"/>
          </a:xfrm>
        </p:spPr>
        <p:txBody>
          <a:bodyPr/>
          <a:lstStyle/>
          <a:p>
            <a:r>
              <a:rPr lang="ru-RU" dirty="0" smtClean="0"/>
              <a:t>Система по выявлению детской одаренности предполагает комплексное обследование детей и проходит в </a:t>
            </a:r>
            <a:r>
              <a:rPr lang="ru-RU" b="1" dirty="0" smtClean="0"/>
              <a:t>три этапа</a:t>
            </a:r>
            <a:r>
              <a:rPr lang="ru-RU" dirty="0" smtClean="0"/>
              <a:t>: </a:t>
            </a:r>
            <a:endParaRPr lang="ru-RU" dirty="0"/>
          </a:p>
        </p:txBody>
      </p:sp>
      <p:pic>
        <p:nvPicPr>
          <p:cNvPr id="1026" name="Picture 2" descr="C:\Users\Пользователь\Desktop\фото\пасхальные фото 2013\DSCN43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00649"/>
            <a:ext cx="3813888" cy="50851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ользователь\Desktop\фото\синяя пртица фото\VIDEO_TS-0-45-16-48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830" y="1724735"/>
            <a:ext cx="4542583" cy="36370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2370592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детская одарённость</a:t>
            </a:r>
            <a:br>
              <a:rPr lang="ru-RU" dirty="0" smtClean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</a:br>
            <a:r>
              <a:rPr lang="ru-RU" dirty="0" smtClean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                                                   соответствующие условия</a:t>
            </a:r>
            <a:endParaRPr lang="ru-RU" dirty="0"/>
          </a:p>
        </p:txBody>
      </p:sp>
      <p:sp>
        <p:nvSpPr>
          <p:cNvPr id="6" name="Двойная стрелка вверх/вниз 5"/>
          <p:cNvSpPr/>
          <p:nvPr/>
        </p:nvSpPr>
        <p:spPr>
          <a:xfrm>
            <a:off x="4499992" y="1196752"/>
            <a:ext cx="216024" cy="432048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5122" name="Picture 2" descr="E:\0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54" y="2564904"/>
            <a:ext cx="4209162" cy="38221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0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613393"/>
            <a:ext cx="3456383" cy="37251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7465352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rgbClr val="C00000"/>
                </a:solidFill>
              </a:rPr>
              <a:t>Выявление детей с признаками одарённости процесс длительный, связанный с особенностью развития каждого конкретного ребёнка. 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44824"/>
            <a:ext cx="3913187" cy="390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C:\Users\Администратор\Downloads\2012-11-19 18-11-26.JPG"/>
          <p:cNvPicPr/>
          <p:nvPr/>
        </p:nvPicPr>
        <p:blipFill>
          <a:blip r:embed="rId3" cstate="print"/>
          <a:srcRect l="6348" t="3371" r="25299"/>
          <a:stretch>
            <a:fillRect/>
          </a:stretch>
        </p:blipFill>
        <p:spPr bwMode="auto">
          <a:xfrm>
            <a:off x="4860032" y="1916832"/>
            <a:ext cx="3960440" cy="3933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 flipV="1">
            <a:off x="872067" y="6126162"/>
            <a:ext cx="5500133" cy="45719"/>
          </a:xfrm>
        </p:spPr>
        <p:txBody>
          <a:bodyPr>
            <a:normAutofit fontScale="25000" lnSpcReduction="20000"/>
          </a:bodyPr>
          <a:lstStyle/>
          <a:p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04339746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5400600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Выявление одарённых детей:</a:t>
            </a:r>
            <a:br>
              <a:rPr lang="ru-RU" dirty="0" smtClean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</a:br>
            <a:r>
              <a:rPr lang="ru-RU" dirty="0" smtClean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*совместная деятельность </a:t>
            </a:r>
            <a:br>
              <a:rPr lang="ru-RU" dirty="0" smtClean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</a:br>
            <a:r>
              <a:rPr lang="ru-RU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</a:br>
            <a:r>
              <a:rPr lang="ru-RU" dirty="0" smtClean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</a:br>
            <a:r>
              <a:rPr lang="ru-RU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</a:br>
            <a:r>
              <a:rPr lang="ru-RU" dirty="0" smtClean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</a:br>
            <a:r>
              <a:rPr lang="ru-RU" dirty="0" smtClean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*общение</a:t>
            </a:r>
            <a:br>
              <a:rPr lang="ru-RU" dirty="0" smtClean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</a:br>
            <a:r>
              <a:rPr lang="ru-RU" dirty="0" smtClean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DSCN00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0888"/>
            <a:ext cx="4225305" cy="42277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Администратор\Desktop\фото\2013-07-20\1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2420888"/>
            <a:ext cx="4860032" cy="428487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289</TotalTime>
  <Words>174</Words>
  <Application>Microsoft Office PowerPoint</Application>
  <PresentationFormat>Экран (4:3)</PresentationFormat>
  <Paragraphs>26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Волна</vt:lpstr>
      <vt:lpstr>   Презентация опыта работы    с одарёнными детьми.</vt:lpstr>
      <vt:lpstr>Система педагогического взаимодействия семьи и дошкольного  учреждения по вопросам  воспитания поддержки одарённого ребёнка</vt:lpstr>
      <vt:lpstr> Одарённые дети кто они? Как разглядеть  их?   Одарённый ребёнок - это ребёнок,  отличающийся  очевидными, иногда выдающимися достижениями  (или имеющий внутренние предпосылки для таких достижений) в том или ином виде деятельности, интенсивность выраженности, яркость которых выделяют его среди  одногодок. </vt:lpstr>
      <vt:lpstr>Слайд 4</vt:lpstr>
      <vt:lpstr>  В дошкольном детстве существует столько видов одарённости, сколько есть видов детской деятельности. В каждой деятельности своя шкала успешности и оригинальности достижения.  </vt:lpstr>
      <vt:lpstr>Система по выявлению детской одаренности предполагает комплексное обследование детей и проходит в три этапа: </vt:lpstr>
      <vt:lpstr>детская одарённость                                                    соответствующие условия</vt:lpstr>
      <vt:lpstr>Выявление детей с признаками одарённости процесс длительный, связанный с особенностью развития каждого конкретного ребёнка. </vt:lpstr>
      <vt:lpstr>Выявление одарённых детей: *совместная деятельность      *общение  </vt:lpstr>
      <vt:lpstr>Слайд 10</vt:lpstr>
      <vt:lpstr>*наблюдения</vt:lpstr>
      <vt:lpstr>Слайд 12</vt:lpstr>
      <vt:lpstr>Слайд 13</vt:lpstr>
      <vt:lpstr>Семья                  детский сад</vt:lpstr>
      <vt:lpstr>общие познавательные интересы  устойчивые дружеские отношения</vt:lpstr>
      <vt:lpstr>Цель – помощь родителям в поиске путей решения проблем, часто встречающихся при воспитании одарённого ребёнка. Формы работы с родителями одарённых детей: 1.Анкетирования родителей. 2. Беседы и семинары. 3.         Деловые игры 4. Тренинговые занятия. 5. Индивидуальные консультации. </vt:lpstr>
      <vt:lpstr>Взаимоотношения с родителями  воспитанников    *правильный стиль общения *психолого – педагогическое просвещение</vt:lpstr>
      <vt:lpstr>Слайд 18</vt:lpstr>
      <vt:lpstr>Слайд 19</vt:lpstr>
      <vt:lpstr>Слайд 20</vt:lpstr>
      <vt:lpstr>Слайд 21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Фотоальбом</dc:title>
  <dc:creator>DNA7 X86</dc:creator>
  <cp:lastModifiedBy>DNA7 X86</cp:lastModifiedBy>
  <cp:revision>31</cp:revision>
  <dcterms:created xsi:type="dcterms:W3CDTF">2013-08-13T16:44:04Z</dcterms:created>
  <dcterms:modified xsi:type="dcterms:W3CDTF">2018-03-18T07:32:33Z</dcterms:modified>
</cp:coreProperties>
</file>