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notesMasterIdLst>
    <p:notesMasterId r:id="rId34"/>
  </p:notesMasterIdLst>
  <p:sldIdLst>
    <p:sldId id="256" r:id="rId2"/>
    <p:sldId id="257" r:id="rId3"/>
    <p:sldId id="258" r:id="rId4"/>
    <p:sldId id="280" r:id="rId5"/>
    <p:sldId id="259" r:id="rId6"/>
    <p:sldId id="260" r:id="rId7"/>
    <p:sldId id="261" r:id="rId8"/>
    <p:sldId id="262" r:id="rId9"/>
    <p:sldId id="265" r:id="rId10"/>
    <p:sldId id="263" r:id="rId11"/>
    <p:sldId id="264" r:id="rId12"/>
    <p:sldId id="281" r:id="rId13"/>
    <p:sldId id="266" r:id="rId14"/>
    <p:sldId id="282" r:id="rId15"/>
    <p:sldId id="267" r:id="rId16"/>
    <p:sldId id="283" r:id="rId17"/>
    <p:sldId id="268" r:id="rId18"/>
    <p:sldId id="284" r:id="rId19"/>
    <p:sldId id="285" r:id="rId20"/>
    <p:sldId id="269" r:id="rId21"/>
    <p:sldId id="270" r:id="rId22"/>
    <p:sldId id="286" r:id="rId23"/>
    <p:sldId id="287" r:id="rId24"/>
    <p:sldId id="271" r:id="rId25"/>
    <p:sldId id="272" r:id="rId26"/>
    <p:sldId id="273" r:id="rId27"/>
    <p:sldId id="274" r:id="rId28"/>
    <p:sldId id="275" r:id="rId29"/>
    <p:sldId id="276" r:id="rId30"/>
    <p:sldId id="277" r:id="rId31"/>
    <p:sldId id="278" r:id="rId32"/>
    <p:sldId id="27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24" autoAdjust="0"/>
  </p:normalViewPr>
  <p:slideViewPr>
    <p:cSldViewPr>
      <p:cViewPr varScale="1">
        <p:scale>
          <a:sx n="69" d="100"/>
          <a:sy n="69" d="100"/>
        </p:scale>
        <p:origin x="14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7749F7-4995-4FE8-8E53-5E37B91C2419}" type="datetimeFigureOut">
              <a:rPr lang="ru-RU" smtClean="0"/>
              <a:pPr/>
              <a:t>28.03.2018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59ED8-3E8D-4270-8DA7-D985661D3D3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9559ED8-3E8D-4270-8DA7-D985661D3D3B}"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9559ED8-3E8D-4270-8DA7-D985661D3D3B}" type="slidenum">
              <a:rPr lang="ru-RU" smtClean="0"/>
              <a:pPr/>
              <a:t>3</a:t>
            </a:fld>
            <a:endParaRPr lang="ru-RU"/>
          </a:p>
        </p:txBody>
      </p:sp>
    </p:spTree>
    <p:extLst>
      <p:ext uri="{BB962C8B-B14F-4D97-AF65-F5344CB8AC3E}">
        <p14:creationId xmlns:p14="http://schemas.microsoft.com/office/powerpoint/2010/main" val="169062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11227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7215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9856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25715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8870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82056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93355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3087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761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16319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96627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33487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0434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72901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737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811037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28.03.2018</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329850902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descr="i (1)2.jpg"/>
          <p:cNvPicPr>
            <a:picLocks noGrp="1" noChangeAspect="1"/>
          </p:cNvPicPr>
          <p:nvPr>
            <p:ph type="pic" idx="1"/>
          </p:nvPr>
        </p:nvPicPr>
        <p:blipFill>
          <a:blip r:embed="rId3" cstate="print"/>
          <a:srcRect t="8127" b="8127"/>
          <a:stretch>
            <a:fillRect/>
          </a:stretch>
        </p:blipFill>
        <p:spPr>
          <a:xfrm>
            <a:off x="539552" y="2913122"/>
            <a:ext cx="4392488" cy="3540214"/>
          </a:xfrm>
        </p:spPr>
      </p:pic>
      <p:sp>
        <p:nvSpPr>
          <p:cNvPr id="3" name="Подзаголовок 2"/>
          <p:cNvSpPr>
            <a:spLocks noGrp="1"/>
          </p:cNvSpPr>
          <p:nvPr>
            <p:ph type="body" sz="half" idx="2"/>
          </p:nvPr>
        </p:nvSpPr>
        <p:spPr>
          <a:xfrm>
            <a:off x="467544" y="476672"/>
            <a:ext cx="8280920" cy="1656184"/>
          </a:xfrm>
          <a:ln>
            <a:solidFill>
              <a:schemeClr val="tx1"/>
            </a:solidFill>
          </a:ln>
        </p:spPr>
        <p:txBody>
          <a:bodyPr>
            <a:noAutofit/>
          </a:bodyPr>
          <a:lstStyle/>
          <a:p>
            <a:r>
              <a:rPr lang="ru-RU" sz="2800" b="1" i="1" dirty="0" smtClean="0"/>
              <a:t>Тема: «</a:t>
            </a:r>
            <a:r>
              <a:rPr lang="ru-RU" sz="2800" b="1" dirty="0" smtClean="0"/>
              <a:t> Специфика работы концертмейстера в хоровом классе» (Младшая группа.)</a:t>
            </a:r>
          </a:p>
          <a:p>
            <a:endParaRPr lang="ru-RU" sz="2800" dirty="0" smtClean="0"/>
          </a:p>
          <a:p>
            <a:endParaRPr lang="ru-RU" sz="2800" dirty="0"/>
          </a:p>
        </p:txBody>
      </p:sp>
      <p:sp>
        <p:nvSpPr>
          <p:cNvPr id="10" name="Содержимое 8"/>
          <p:cNvSpPr>
            <a:spLocks noGrp="1"/>
          </p:cNvSpPr>
          <p:nvPr>
            <p:ph sz="half" idx="4294967295"/>
          </p:nvPr>
        </p:nvSpPr>
        <p:spPr>
          <a:xfrm>
            <a:off x="5040064" y="2780928"/>
            <a:ext cx="3708400" cy="3849043"/>
          </a:xfrm>
        </p:spPr>
        <p:txBody>
          <a:bodyPr>
            <a:normAutofit fontScale="92500"/>
          </a:bodyPr>
          <a:lstStyle/>
          <a:p>
            <a:pPr>
              <a:buNone/>
            </a:pPr>
            <a:r>
              <a:rPr lang="ru-RU" dirty="0" smtClean="0"/>
              <a:t> </a:t>
            </a:r>
            <a:r>
              <a:rPr lang="ru-RU" sz="3000" b="1" i="1" dirty="0" smtClean="0"/>
              <a:t>Методическая разработка</a:t>
            </a:r>
          </a:p>
          <a:p>
            <a:pPr>
              <a:buNone/>
            </a:pPr>
            <a:endParaRPr lang="ru-RU" sz="2400" i="1" dirty="0" smtClean="0"/>
          </a:p>
          <a:p>
            <a:pPr>
              <a:buNone/>
            </a:pPr>
            <a:r>
              <a:rPr lang="ru-RU" sz="2400" i="1" dirty="0" smtClean="0"/>
              <a:t>Гусева Ольга Николаевна     </a:t>
            </a:r>
            <a:endParaRPr lang="ru-RU" sz="2400" dirty="0" smtClean="0"/>
          </a:p>
          <a:p>
            <a:pPr>
              <a:buNone/>
            </a:pPr>
            <a:r>
              <a:rPr lang="ru-RU" sz="2400" i="1" dirty="0" smtClean="0"/>
              <a:t>                                                     концертмейстер ДШИ пос. Чульман</a:t>
            </a:r>
            <a:r>
              <a:rPr lang="ru-RU" sz="2400" dirty="0" smtClean="0"/>
              <a:t> </a:t>
            </a:r>
          </a:p>
          <a:p>
            <a:pPr>
              <a:buNone/>
            </a:pPr>
            <a:r>
              <a:rPr lang="ru-RU" sz="2400" dirty="0" smtClean="0"/>
              <a:t>                                                                                              </a:t>
            </a:r>
            <a:r>
              <a:rPr lang="ru-RU" sz="2400" i="1" dirty="0" smtClean="0"/>
              <a:t>март</a:t>
            </a:r>
            <a:r>
              <a:rPr lang="ru-RU" sz="2400" i="1" dirty="0" smtClean="0"/>
              <a:t> </a:t>
            </a:r>
            <a:r>
              <a:rPr lang="ru-RU" sz="2400" i="1" dirty="0" smtClean="0"/>
              <a:t>2018г</a:t>
            </a:r>
            <a:r>
              <a:rPr lang="ru-RU" sz="2400" dirty="0" smtClean="0"/>
              <a:t>       </a:t>
            </a:r>
            <a:endParaRPr lang="ru-RU" sz="24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505322"/>
          </a:xfrm>
        </p:spPr>
        <p:txBody>
          <a:bodyPr>
            <a:noAutofit/>
          </a:bodyPr>
          <a:lstStyle/>
          <a:p>
            <a:r>
              <a:rPr lang="ru-RU" sz="2800" dirty="0" smtClean="0"/>
              <a:t>При первом исполнении хорового сочинения на фортепиано пианист должен увлечь и заинтересовать хористов:</a:t>
            </a:r>
            <a:endParaRPr lang="ru-RU" sz="2800" dirty="0"/>
          </a:p>
        </p:txBody>
      </p:sp>
      <p:sp>
        <p:nvSpPr>
          <p:cNvPr id="3" name="Содержимое 2"/>
          <p:cNvSpPr>
            <a:spLocks noGrp="1"/>
          </p:cNvSpPr>
          <p:nvPr>
            <p:ph idx="1"/>
          </p:nvPr>
        </p:nvSpPr>
        <p:spPr>
          <a:xfrm>
            <a:off x="457200" y="1988840"/>
            <a:ext cx="8229600" cy="4608512"/>
          </a:xfrm>
        </p:spPr>
        <p:txBody>
          <a:bodyPr>
            <a:normAutofit/>
          </a:bodyPr>
          <a:lstStyle/>
          <a:p>
            <a:pPr>
              <a:lnSpc>
                <a:spcPct val="150000"/>
              </a:lnSpc>
            </a:pPr>
            <a:r>
              <a:rPr lang="ru-RU" sz="2000" dirty="0" smtClean="0"/>
              <a:t>Ему следует точно передать авторский музыкальный текст</a:t>
            </a:r>
          </a:p>
          <a:p>
            <a:pPr>
              <a:lnSpc>
                <a:spcPct val="150000"/>
              </a:lnSpc>
            </a:pPr>
            <a:r>
              <a:rPr lang="ru-RU" sz="2000" dirty="0" smtClean="0"/>
              <a:t>создать целостный художественный образ: взять нужный темп, верно, распределить кульминации, агогику и др.</a:t>
            </a:r>
          </a:p>
          <a:p>
            <a:pPr>
              <a:lnSpc>
                <a:spcPct val="150000"/>
              </a:lnSpc>
            </a:pPr>
            <a:r>
              <a:rPr lang="ru-RU" sz="2000" dirty="0" smtClean="0"/>
              <a:t> Играть партитуру нужно так, чтобы максимально приблизить звучание инструмента к хоровой звучности. </a:t>
            </a:r>
          </a:p>
          <a:p>
            <a:pPr>
              <a:lnSpc>
                <a:spcPct val="150000"/>
              </a:lnSpc>
            </a:pPr>
            <a:r>
              <a:rPr lang="ru-RU" sz="2000" dirty="0" smtClean="0"/>
              <a:t>Показывая хоровую партитуру, концертмейстер обязан подчиняться основным вокально-хоровым законам (певучесть, плавное голосоведение, исполнение цезур, штрихов, соблюдение цезур для взятия дыхания и т.д</a:t>
            </a:r>
            <a:r>
              <a:rPr lang="ru-RU" dirty="0" smtClean="0"/>
              <a:t>.).</a:t>
            </a:r>
            <a:endParaRPr lang="ru-RU"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056784" cy="6394722"/>
          </a:xfrm>
        </p:spPr>
        <p:txBody>
          <a:bodyPr>
            <a:normAutofit/>
          </a:bodyPr>
          <a:lstStyle/>
          <a:p>
            <a:pPr>
              <a:lnSpc>
                <a:spcPct val="150000"/>
              </a:lnSpc>
            </a:pPr>
            <a:r>
              <a:rPr lang="ru-RU" i="1" dirty="0" smtClean="0"/>
              <a:t> Работа над  аккомпониментом в  произведении «Звездная река» </a:t>
            </a:r>
            <a:r>
              <a:rPr lang="ru-RU" dirty="0" smtClean="0"/>
              <a:t/>
            </a:r>
            <a:br>
              <a:rPr lang="ru-RU" dirty="0" smtClean="0"/>
            </a:br>
            <a:r>
              <a:rPr lang="ru-RU" i="1" dirty="0" smtClean="0"/>
              <a:t>   Муз. и сл. В.Семенова. ( Из мюзикла «Том Сойер и другие».)</a:t>
            </a:r>
            <a:r>
              <a:rPr lang="ru-RU" dirty="0" smtClean="0"/>
              <a:t/>
            </a:r>
            <a:br>
              <a:rPr lang="ru-RU" dirty="0" smtClean="0"/>
            </a:br>
            <a:endParaRPr lang="ru-RU"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332656"/>
            <a:ext cx="8229600" cy="6122152"/>
          </a:xfrm>
        </p:spPr>
        <p:txBody>
          <a:bodyPr>
            <a:normAutofit lnSpcReduction="10000"/>
          </a:bodyPr>
          <a:lstStyle/>
          <a:p>
            <a:pPr>
              <a:lnSpc>
                <a:spcPct val="150000"/>
              </a:lnSpc>
            </a:pPr>
            <a:r>
              <a:rPr lang="ru-RU" sz="2400" dirty="0" smtClean="0"/>
              <a:t>«</a:t>
            </a:r>
            <a:r>
              <a:rPr lang="ru-RU" sz="2400" i="1" dirty="0" smtClean="0">
                <a:solidFill>
                  <a:schemeClr val="accent1">
                    <a:lumMod val="50000"/>
                  </a:schemeClr>
                </a:solidFill>
              </a:rPr>
              <a:t>Приключения Тома Сойера». Мюзикл. Отзывы </a:t>
            </a:r>
          </a:p>
          <a:p>
            <a:pPr>
              <a:lnSpc>
                <a:spcPct val="150000"/>
              </a:lnSpc>
            </a:pPr>
            <a:r>
              <a:rPr lang="ru-RU" sz="2400" i="1" dirty="0" smtClean="0">
                <a:solidFill>
                  <a:schemeClr val="accent1">
                    <a:lumMod val="50000"/>
                  </a:schemeClr>
                </a:solidFill>
              </a:rPr>
              <a:t>Эта книга так хорошо запоминается детям, что, даже став взрослыми людьми, они не могут забыть о маленьком сорванце и помогают нынешнему подрастающему поколению познакомиться со своим любимым героем. </a:t>
            </a:r>
          </a:p>
          <a:p>
            <a:pPr>
              <a:lnSpc>
                <a:spcPct val="150000"/>
              </a:lnSpc>
            </a:pPr>
            <a:r>
              <a:rPr lang="ru-RU" sz="2400" i="1" dirty="0" smtClean="0">
                <a:solidFill>
                  <a:schemeClr val="accent1">
                    <a:lumMod val="50000"/>
                  </a:schemeClr>
                </a:solidFill>
              </a:rPr>
              <a:t>Композитор Виктор Семенов наверняка вынес из детства незабываемые впечатления об этом романе, ведь только яркие эмоции могли стать фундаментом для создания таких живых и запоминающихся мелодий к мюзиклу</a:t>
            </a:r>
            <a:r>
              <a:rPr lang="ru-RU" sz="2400" dirty="0" smtClean="0"/>
              <a:t>. </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476672"/>
            <a:ext cx="8229600" cy="6381328"/>
          </a:xfrm>
        </p:spPr>
        <p:txBody>
          <a:bodyPr>
            <a:normAutofit fontScale="90000"/>
          </a:bodyPr>
          <a:lstStyle/>
          <a:p>
            <a:r>
              <a:rPr lang="ru-RU" sz="3100" b="1" i="1" dirty="0" smtClean="0"/>
              <a:t> </a:t>
            </a:r>
            <a:r>
              <a:rPr lang="ru-RU" sz="3600" b="1" i="1" dirty="0" smtClean="0"/>
              <a:t>Блюз – это жанр музыки, оформившийся в конце 19-го         – начале 20-го веков в США на основе ритмов лирических песен афроамериканцев.</a:t>
            </a:r>
            <a:br>
              <a:rPr lang="ru-RU" sz="3600" b="1" i="1" dirty="0" smtClean="0"/>
            </a:br>
            <a:r>
              <a:rPr lang="ru-RU" sz="3600" b="1" i="1" dirty="0" smtClean="0"/>
              <a:t/>
            </a:r>
            <a:br>
              <a:rPr lang="ru-RU" sz="3600" b="1" i="1" dirty="0" smtClean="0"/>
            </a:br>
            <a:r>
              <a:rPr lang="ru-RU" sz="3600" b="1" i="1" dirty="0" smtClean="0"/>
              <a:t>             Сам термин произошел в 1895 году от английского слова «blues», которое, скорее всего, является сокращением выражения «blue devils» и переводится примерно как «депрессия», «уныние», «тоска».</a:t>
            </a:r>
            <a:br>
              <a:rPr lang="ru-RU" sz="3600" b="1" i="1" dirty="0" smtClean="0"/>
            </a:br>
            <a:r>
              <a:rPr lang="ru-RU" b="1" i="1" dirty="0" smtClean="0"/>
              <a:t/>
            </a:r>
            <a:br>
              <a:rPr lang="ru-RU" b="1" i="1" dirty="0" smtClean="0"/>
            </a:br>
            <a:endParaRPr lang="ru-RU" dirty="0"/>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7488832" cy="6540252"/>
          </a:xfrm>
          <a:prstGeom prst="rect">
            <a:avLst/>
          </a:prstGeom>
        </p:spPr>
        <p:txBody>
          <a:bodyPr wrap="square">
            <a:spAutoFit/>
          </a:bodyPr>
          <a:lstStyle/>
          <a:p>
            <a:pPr>
              <a:spcAft>
                <a:spcPts val="675"/>
              </a:spcAft>
            </a:pPr>
            <a:endParaRPr lang="ru-RU" sz="2400" dirty="0" smtClean="0">
              <a:solidFill>
                <a:schemeClr val="accent1">
                  <a:lumMod val="75000"/>
                </a:schemeClr>
              </a:solidFill>
              <a:latin typeface="Times New Roman" panose="02020603050405020304" pitchFamily="18" charset="0"/>
              <a:ea typeface="Times New Roman" panose="02020603050405020304" pitchFamily="18" charset="0"/>
            </a:endParaRPr>
          </a:p>
          <a:p>
            <a:pPr>
              <a:spcAft>
                <a:spcPts val="675"/>
              </a:spcAft>
            </a:pPr>
            <a:r>
              <a:rPr lang="ru-RU" sz="2400" dirty="0" smtClean="0">
                <a:solidFill>
                  <a:schemeClr val="accent1">
                    <a:lumMod val="75000"/>
                  </a:schemeClr>
                </a:solidFill>
                <a:latin typeface="Times New Roman" panose="02020603050405020304" pitchFamily="18" charset="0"/>
                <a:ea typeface="Times New Roman" panose="02020603050405020304" pitchFamily="18" charset="0"/>
              </a:rPr>
              <a:t>Песня </a:t>
            </a:r>
            <a:r>
              <a:rPr lang="ru-RU" sz="2400" dirty="0">
                <a:solidFill>
                  <a:schemeClr val="accent1">
                    <a:lumMod val="75000"/>
                  </a:schemeClr>
                </a:solidFill>
                <a:latin typeface="Times New Roman" panose="02020603050405020304" pitchFamily="18" charset="0"/>
                <a:ea typeface="Times New Roman" panose="02020603050405020304" pitchFamily="18" charset="0"/>
              </a:rPr>
              <a:t>«Звездная река», повествует о мечтании мальчика, сидящего  на берегу реки ночью.</a:t>
            </a:r>
          </a:p>
          <a:p>
            <a:pPr>
              <a:spcAft>
                <a:spcPts val="675"/>
              </a:spcAft>
            </a:pPr>
            <a:r>
              <a:rPr lang="ru-RU" sz="2400" dirty="0">
                <a:solidFill>
                  <a:schemeClr val="accent1">
                    <a:lumMod val="75000"/>
                  </a:schemeClr>
                </a:solidFill>
                <a:latin typeface="Times New Roman" panose="02020603050405020304" pitchFamily="18" charset="0"/>
                <a:ea typeface="Times New Roman" panose="02020603050405020304" pitchFamily="18" charset="0"/>
              </a:rPr>
              <a:t>Песня начинается лиричным вступлением, которое задает  характер и образ для хористов – мечтательно и нежно</a:t>
            </a:r>
            <a:r>
              <a:rPr lang="ru-RU" sz="2400" dirty="0" smtClean="0">
                <a:solidFill>
                  <a:schemeClr val="accent1">
                    <a:lumMod val="75000"/>
                  </a:schemeClr>
                </a:solidFill>
                <a:latin typeface="Times New Roman" panose="02020603050405020304" pitchFamily="18" charset="0"/>
                <a:ea typeface="Times New Roman" panose="02020603050405020304" pitchFamily="18" charset="0"/>
              </a:rPr>
              <a:t>.  </a:t>
            </a:r>
          </a:p>
          <a:p>
            <a:pPr marL="342900" indent="-342900">
              <a:spcAft>
                <a:spcPts val="675"/>
              </a:spcAft>
              <a:buFont typeface="Arial" panose="020B0604020202020204" pitchFamily="34" charset="0"/>
              <a:buChar char="•"/>
            </a:pPr>
            <a:r>
              <a:rPr lang="ru-RU" sz="2400" dirty="0" smtClean="0">
                <a:solidFill>
                  <a:schemeClr val="accent1">
                    <a:lumMod val="75000"/>
                  </a:schemeClr>
                </a:solidFill>
                <a:latin typeface="Times New Roman" panose="02020603050405020304" pitchFamily="18" charset="0"/>
                <a:ea typeface="Times New Roman" panose="02020603050405020304" pitchFamily="18" charset="0"/>
              </a:rPr>
              <a:t> </a:t>
            </a:r>
            <a:r>
              <a:rPr lang="ru-RU" sz="2400" dirty="0">
                <a:solidFill>
                  <a:schemeClr val="accent1">
                    <a:lumMod val="75000"/>
                  </a:schemeClr>
                </a:solidFill>
                <a:latin typeface="Times New Roman" panose="02020603050405020304" pitchFamily="18" charset="0"/>
                <a:ea typeface="Times New Roman" panose="02020603050405020304" pitchFamily="18" charset="0"/>
              </a:rPr>
              <a:t>Исполняю в нужном характере, согласовывая темп с хормейстером. </a:t>
            </a:r>
            <a:endParaRPr lang="ru-RU" sz="2400" dirty="0" smtClean="0">
              <a:solidFill>
                <a:schemeClr val="accent1">
                  <a:lumMod val="75000"/>
                </a:schemeClr>
              </a:solidFill>
              <a:latin typeface="Times New Roman" panose="02020603050405020304" pitchFamily="18" charset="0"/>
              <a:ea typeface="Times New Roman" panose="02020603050405020304" pitchFamily="18" charset="0"/>
            </a:endParaRPr>
          </a:p>
          <a:p>
            <a:pPr marL="342900" indent="-342900">
              <a:spcAft>
                <a:spcPts val="675"/>
              </a:spcAft>
              <a:buFont typeface="Arial" panose="020B0604020202020204" pitchFamily="34" charset="0"/>
              <a:buChar char="•"/>
            </a:pPr>
            <a:r>
              <a:rPr lang="ru-RU" sz="2400" dirty="0" smtClean="0">
                <a:solidFill>
                  <a:schemeClr val="accent1">
                    <a:lumMod val="75000"/>
                  </a:schemeClr>
                </a:solidFill>
                <a:latin typeface="Times New Roman" panose="02020603050405020304" pitchFamily="18" charset="0"/>
                <a:ea typeface="Times New Roman" panose="02020603050405020304" pitchFamily="18" charset="0"/>
              </a:rPr>
              <a:t>Чтобы </a:t>
            </a:r>
            <a:r>
              <a:rPr lang="ru-RU" sz="2400" dirty="0">
                <a:solidFill>
                  <a:schemeClr val="accent1">
                    <a:lumMod val="75000"/>
                  </a:schemeClr>
                </a:solidFill>
                <a:latin typeface="Times New Roman" panose="02020603050405020304" pitchFamily="18" charset="0"/>
                <a:ea typeface="Times New Roman" panose="02020603050405020304" pitchFamily="18" charset="0"/>
              </a:rPr>
              <a:t>чувствовался пульс, показываю сильную долю, но не навязчиво, чтобы не разрушать цельности </a:t>
            </a:r>
            <a:r>
              <a:rPr lang="ru-RU" sz="2400" dirty="0" smtClean="0">
                <a:solidFill>
                  <a:schemeClr val="accent1">
                    <a:lumMod val="75000"/>
                  </a:schemeClr>
                </a:solidFill>
                <a:latin typeface="Times New Roman" panose="02020603050405020304" pitchFamily="18" charset="0"/>
                <a:ea typeface="Times New Roman" panose="02020603050405020304" pitchFamily="18" charset="0"/>
              </a:rPr>
              <a:t>фразы.</a:t>
            </a:r>
            <a:endParaRPr lang="ru-RU" sz="2400" dirty="0">
              <a:solidFill>
                <a:schemeClr val="accent1">
                  <a:lumMod val="75000"/>
                </a:schemeClr>
              </a:solidFill>
              <a:latin typeface="Times New Roman" panose="02020603050405020304" pitchFamily="18" charset="0"/>
              <a:ea typeface="Times New Roman" panose="02020603050405020304" pitchFamily="18" charset="0"/>
            </a:endParaRPr>
          </a:p>
          <a:p>
            <a:pPr marL="342900" indent="-342900">
              <a:spcAft>
                <a:spcPts val="675"/>
              </a:spcAft>
              <a:buFont typeface="Arial" panose="020B0604020202020204" pitchFamily="34" charset="0"/>
              <a:buChar char="•"/>
            </a:pPr>
            <a:r>
              <a:rPr lang="ru-RU" sz="2400" dirty="0">
                <a:solidFill>
                  <a:schemeClr val="accent1">
                    <a:lumMod val="75000"/>
                  </a:schemeClr>
                </a:solidFill>
                <a:latin typeface="Times New Roman" panose="02020603050405020304" pitchFamily="18" charset="0"/>
                <a:ea typeface="Times New Roman" panose="02020603050405020304" pitchFamily="18" charset="0"/>
              </a:rPr>
              <a:t>Когда вступает хор, играю тише чтобы не заглушать слова, слежу за ансамблем, проигрыши играю ярче, они дополняют  вокальную партию. </a:t>
            </a:r>
          </a:p>
          <a:p>
            <a:pPr marL="342900" indent="-342900">
              <a:spcAft>
                <a:spcPts val="675"/>
              </a:spcAft>
              <a:buFont typeface="Arial" panose="020B0604020202020204" pitchFamily="34" charset="0"/>
              <a:buChar char="•"/>
            </a:pPr>
            <a:r>
              <a:rPr lang="ru-RU" sz="2400" dirty="0">
                <a:solidFill>
                  <a:schemeClr val="accent1">
                    <a:lumMod val="75000"/>
                  </a:schemeClr>
                </a:solidFill>
                <a:latin typeface="Times New Roman" panose="02020603050405020304" pitchFamily="18" charset="0"/>
                <a:ea typeface="Times New Roman" panose="02020603050405020304" pitchFamily="18" charset="0"/>
              </a:rPr>
              <a:t>Сложность ритмический рисунок: пунктирный ритм и синкопа в вокальной партии.</a:t>
            </a:r>
            <a:endParaRPr lang="ru-RU" sz="2400" dirty="0">
              <a:solidFill>
                <a:schemeClr val="accent1">
                  <a:lumMod val="7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8771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211144" cy="6583362"/>
          </a:xfrm>
        </p:spPr>
        <p:txBody>
          <a:bodyPr>
            <a:normAutofit fontScale="90000"/>
          </a:bodyPr>
          <a:lstStyle/>
          <a:p>
            <a:pPr>
              <a:lnSpc>
                <a:spcPct val="150000"/>
              </a:lnSpc>
            </a:pPr>
            <a:r>
              <a:rPr lang="ru-RU" b="1" i="1" dirty="0" smtClean="0"/>
              <a:t>Текст песни:</a:t>
            </a:r>
            <a:r>
              <a:rPr lang="ru-RU" dirty="0" smtClean="0"/>
              <a:t/>
            </a:r>
            <a:br>
              <a:rPr lang="ru-RU" dirty="0" smtClean="0"/>
            </a:br>
            <a:r>
              <a:rPr lang="ru-RU" b="1" i="1" dirty="0" smtClean="0"/>
              <a:t> </a:t>
            </a:r>
            <a:r>
              <a:rPr lang="ru-RU" dirty="0" smtClean="0"/>
              <a:t/>
            </a:r>
            <a:br>
              <a:rPr lang="ru-RU" dirty="0" smtClean="0"/>
            </a:br>
            <a:r>
              <a:rPr lang="ru-RU" i="1" dirty="0" smtClean="0"/>
              <a:t>        Ночью, ясной летней ночью</a:t>
            </a:r>
            <a:br>
              <a:rPr lang="ru-RU" i="1" dirty="0" smtClean="0"/>
            </a:br>
            <a:r>
              <a:rPr lang="ru-RU" i="1" dirty="0" smtClean="0"/>
              <a:t>Спать уходит солнце,</a:t>
            </a:r>
            <a:br>
              <a:rPr lang="ru-RU" i="1" dirty="0" smtClean="0"/>
            </a:br>
            <a:r>
              <a:rPr lang="ru-RU" i="1" dirty="0" smtClean="0"/>
              <a:t>Тают облака и звуки.</a:t>
            </a:r>
            <a:br>
              <a:rPr lang="ru-RU" i="1" dirty="0" smtClean="0"/>
            </a:br>
            <a:r>
              <a:rPr lang="ru-RU" i="1" dirty="0" smtClean="0"/>
              <a:t>В синем небе, в вечно синем небе</a:t>
            </a:r>
            <a:br>
              <a:rPr lang="ru-RU" i="1" dirty="0" smtClean="0"/>
            </a:br>
            <a:r>
              <a:rPr lang="ru-RU" i="1" dirty="0" smtClean="0"/>
              <a:t>Медленно струится</a:t>
            </a:r>
            <a:br>
              <a:rPr lang="ru-RU" i="1" dirty="0" smtClean="0"/>
            </a:br>
            <a:r>
              <a:rPr lang="ru-RU" i="1" dirty="0" smtClean="0"/>
              <a:t>Звездная река, звездная река.</a:t>
            </a:r>
            <a:br>
              <a:rPr lang="ru-RU" i="1" dirty="0" smtClean="0"/>
            </a:br>
            <a:r>
              <a:rPr lang="ru-RU" i="1" dirty="0" smtClean="0"/>
              <a:t/>
            </a:r>
            <a:br>
              <a:rPr lang="ru-RU" i="1" dirty="0" smtClean="0"/>
            </a:br>
            <a:endParaRPr lang="ru-RU" dirty="0"/>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47077"/>
            <a:ext cx="7488832" cy="6178614"/>
          </a:xfrm>
          <a:prstGeom prst="rect">
            <a:avLst/>
          </a:prstGeom>
        </p:spPr>
        <p:txBody>
          <a:bodyPr wrap="square">
            <a:spAutoFit/>
          </a:bodyPr>
          <a:lstStyle/>
          <a:p>
            <a:pPr marL="457200" indent="-457200">
              <a:lnSpc>
                <a:spcPct val="150000"/>
              </a:lnSpc>
              <a:spcAft>
                <a:spcPts val="675"/>
              </a:spcAft>
              <a:buFont typeface="Wingdings" panose="05000000000000000000" pitchFamily="2" charset="2"/>
              <a:buChar char="v"/>
            </a:pP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«Медленно </a:t>
            </a:r>
            <a:r>
              <a:rPr lang="ru-RU" sz="2800" dirty="0">
                <a:solidFill>
                  <a:schemeClr val="accent1">
                    <a:lumMod val="75000"/>
                  </a:schemeClr>
                </a:solidFill>
                <a:latin typeface="Times New Roman" panose="02020603050405020304" pitchFamily="18" charset="0"/>
                <a:ea typeface="Times New Roman" panose="02020603050405020304" pitchFamily="18" charset="0"/>
              </a:rPr>
              <a:t>струится звездная </a:t>
            </a: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река». </a:t>
            </a:r>
            <a:r>
              <a:rPr lang="ru-RU" sz="2800" dirty="0">
                <a:solidFill>
                  <a:schemeClr val="accent1">
                    <a:lumMod val="75000"/>
                  </a:schemeClr>
                </a:solidFill>
                <a:latin typeface="Times New Roman" panose="02020603050405020304" pitchFamily="18" charset="0"/>
                <a:ea typeface="Times New Roman" panose="02020603050405020304" pitchFamily="18" charset="0"/>
              </a:rPr>
              <a:t>-  </a:t>
            </a:r>
            <a:endParaRPr lang="ru-RU" sz="2800" dirty="0" smtClean="0">
              <a:solidFill>
                <a:schemeClr val="accent1">
                  <a:lumMod val="75000"/>
                </a:schemeClr>
              </a:solidFill>
              <a:latin typeface="Times New Roman" panose="02020603050405020304" pitchFamily="18" charset="0"/>
              <a:ea typeface="Times New Roman" panose="02020603050405020304" pitchFamily="18" charset="0"/>
            </a:endParaRPr>
          </a:p>
          <a:p>
            <a:pPr>
              <a:lnSpc>
                <a:spcPct val="150000"/>
              </a:lnSpc>
              <a:spcAft>
                <a:spcPts val="675"/>
              </a:spcAft>
            </a:pP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 </a:t>
            </a:r>
            <a:r>
              <a:rPr lang="ru-RU" sz="2800" dirty="0">
                <a:solidFill>
                  <a:schemeClr val="accent1">
                    <a:lumMod val="75000"/>
                  </a:schemeClr>
                </a:solidFill>
                <a:latin typeface="Times New Roman" panose="02020603050405020304" pitchFamily="18" charset="0"/>
                <a:ea typeface="Times New Roman" panose="02020603050405020304" pitchFamily="18" charset="0"/>
              </a:rPr>
              <a:t>На эти слова приходится кульминация куплета. </a:t>
            </a:r>
            <a:endParaRPr lang="ru-RU" sz="2800" dirty="0" smtClean="0">
              <a:solidFill>
                <a:schemeClr val="accent1">
                  <a:lumMod val="75000"/>
                </a:schemeClr>
              </a:solidFill>
              <a:latin typeface="Times New Roman" panose="02020603050405020304" pitchFamily="18" charset="0"/>
              <a:ea typeface="Times New Roman" panose="02020603050405020304" pitchFamily="18" charset="0"/>
            </a:endParaRPr>
          </a:p>
          <a:p>
            <a:pPr marL="457200" indent="-457200">
              <a:lnSpc>
                <a:spcPct val="150000"/>
              </a:lnSpc>
              <a:spcAft>
                <a:spcPts val="675"/>
              </a:spcAft>
              <a:buFont typeface="Wingdings" panose="05000000000000000000" pitchFamily="2" charset="2"/>
              <a:buChar char="v"/>
            </a:pP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В </a:t>
            </a:r>
            <a:r>
              <a:rPr lang="ru-RU" sz="2800" dirty="0">
                <a:solidFill>
                  <a:schemeClr val="accent1">
                    <a:lumMod val="75000"/>
                  </a:schemeClr>
                </a:solidFill>
                <a:latin typeface="Times New Roman" panose="02020603050405020304" pitchFamily="18" charset="0"/>
                <a:ea typeface="Times New Roman" panose="02020603050405020304" pitchFamily="18" charset="0"/>
              </a:rPr>
              <a:t>Вокальной партии сложность - удержать высокий длинный звук на </a:t>
            </a:r>
            <a:r>
              <a:rPr lang="en-US" sz="2800" dirty="0">
                <a:solidFill>
                  <a:schemeClr val="accent1">
                    <a:lumMod val="75000"/>
                  </a:schemeClr>
                </a:solidFill>
                <a:latin typeface="Times New Roman" panose="02020603050405020304" pitchFamily="18" charset="0"/>
                <a:ea typeface="Times New Roman" panose="02020603050405020304" pitchFamily="18" charset="0"/>
              </a:rPr>
              <a:t>forte</a:t>
            </a:r>
            <a:r>
              <a:rPr lang="ru-RU" sz="2800" dirty="0">
                <a:solidFill>
                  <a:schemeClr val="accent1">
                    <a:lumMod val="75000"/>
                  </a:schemeClr>
                </a:solidFill>
                <a:latin typeface="Times New Roman" panose="02020603050405020304" pitchFamily="18" charset="0"/>
                <a:ea typeface="Times New Roman" panose="02020603050405020304" pitchFamily="18" charset="0"/>
              </a:rPr>
              <a:t>, (детям младшего хора это еще не всегда удается), поэтому в этом месте я немного ускоряю, чтобы не распался ансамбль.</a:t>
            </a:r>
          </a:p>
          <a:p>
            <a:pPr marL="457200" indent="-457200">
              <a:buFont typeface="Wingdings" panose="05000000000000000000" pitchFamily="2" charset="2"/>
              <a:buChar char="v"/>
            </a:pPr>
            <a:r>
              <a:rPr lang="ru-RU" sz="28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В небольшом переходе к куплету слегка ускоряю, чтобы восстановить прежний темп, сохранить </a:t>
            </a:r>
            <a:r>
              <a:rPr lang="ru-RU" sz="28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форму.</a:t>
            </a:r>
            <a:endParaRPr lang="ru-RU" sz="2800" dirty="0">
              <a:solidFill>
                <a:schemeClr val="accent1">
                  <a:lumMod val="75000"/>
                </a:schemeClr>
              </a:solidFill>
            </a:endParaRPr>
          </a:p>
        </p:txBody>
      </p:sp>
    </p:spTree>
    <p:extLst>
      <p:ext uri="{BB962C8B-B14F-4D97-AF65-F5344CB8AC3E}">
        <p14:creationId xmlns:p14="http://schemas.microsoft.com/office/powerpoint/2010/main" val="270544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пррпги.bmp"/>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0"/>
            <a:ext cx="6984776" cy="5927264"/>
          </a:xfrm>
          <a:prstGeom prst="rect">
            <a:avLst/>
          </a:prstGeom>
        </p:spPr>
        <p:txBody>
          <a:bodyPr wrap="square">
            <a:spAutoFit/>
          </a:bodyPr>
          <a:lstStyle/>
          <a:p>
            <a:pPr>
              <a:lnSpc>
                <a:spcPct val="150000"/>
              </a:lnSpc>
              <a:spcAft>
                <a:spcPts val="675"/>
              </a:spcAft>
            </a:pPr>
            <a:r>
              <a:rPr lang="ru-RU" sz="2800" dirty="0">
                <a:solidFill>
                  <a:schemeClr val="accent1">
                    <a:lumMod val="75000"/>
                  </a:schemeClr>
                </a:solidFill>
                <a:latin typeface="Times New Roman" panose="02020603050405020304" pitchFamily="18" charset="0"/>
                <a:ea typeface="Times New Roman" panose="02020603050405020304" pitchFamily="18" charset="0"/>
              </a:rPr>
              <a:t> </a:t>
            </a: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  Припев</a:t>
            </a:r>
            <a:r>
              <a:rPr lang="ru-RU" sz="2800" dirty="0">
                <a:solidFill>
                  <a:schemeClr val="accent1">
                    <a:lumMod val="75000"/>
                  </a:schemeClr>
                </a:solidFill>
                <a:latin typeface="Times New Roman" panose="02020603050405020304" pitchFamily="18" charset="0"/>
                <a:ea typeface="Times New Roman" panose="02020603050405020304" pitchFamily="18" charset="0"/>
              </a:rPr>
              <a:t>:</a:t>
            </a:r>
          </a:p>
          <a:p>
            <a:pPr>
              <a:lnSpc>
                <a:spcPct val="200000"/>
              </a:lnSpc>
              <a:spcAft>
                <a:spcPts val="675"/>
              </a:spcAft>
            </a:pP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«В </a:t>
            </a:r>
            <a:r>
              <a:rPr lang="ru-RU" sz="2800" dirty="0">
                <a:solidFill>
                  <a:schemeClr val="accent1">
                    <a:lumMod val="75000"/>
                  </a:schemeClr>
                </a:solidFill>
                <a:latin typeface="Times New Roman" panose="02020603050405020304" pitchFamily="18" charset="0"/>
                <a:ea typeface="Times New Roman" panose="02020603050405020304" pitchFamily="18" charset="0"/>
              </a:rPr>
              <a:t>путь далекий свой, позови меня с собою</a:t>
            </a:r>
          </a:p>
          <a:p>
            <a:pPr>
              <a:spcAft>
                <a:spcPts val="675"/>
              </a:spcAft>
            </a:pP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  Звездная </a:t>
            </a:r>
            <a:r>
              <a:rPr lang="ru-RU" sz="2800" dirty="0">
                <a:solidFill>
                  <a:schemeClr val="accent1">
                    <a:lumMod val="75000"/>
                  </a:schemeClr>
                </a:solidFill>
                <a:latin typeface="Times New Roman" panose="02020603050405020304" pitchFamily="18" charset="0"/>
                <a:ea typeface="Times New Roman" panose="02020603050405020304" pitchFamily="18" charset="0"/>
              </a:rPr>
              <a:t>река, </a:t>
            </a:r>
            <a:endParaRPr lang="ru-RU" sz="2800" dirty="0" smtClean="0">
              <a:solidFill>
                <a:schemeClr val="accent1">
                  <a:lumMod val="75000"/>
                </a:schemeClr>
              </a:solidFill>
              <a:latin typeface="Times New Roman" panose="02020603050405020304" pitchFamily="18" charset="0"/>
              <a:ea typeface="Times New Roman" panose="02020603050405020304" pitchFamily="18" charset="0"/>
            </a:endParaRPr>
          </a:p>
          <a:p>
            <a:pPr>
              <a:spcAft>
                <a:spcPts val="675"/>
              </a:spcAft>
            </a:pP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                           звездная река,</a:t>
            </a:r>
          </a:p>
          <a:p>
            <a:pPr>
              <a:spcAft>
                <a:spcPts val="675"/>
              </a:spcAft>
            </a:pP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                                              звездная </a:t>
            </a:r>
            <a:r>
              <a:rPr lang="ru-RU" sz="2800" dirty="0">
                <a:solidFill>
                  <a:schemeClr val="accent1">
                    <a:lumMod val="75000"/>
                  </a:schemeClr>
                </a:solidFill>
                <a:latin typeface="Times New Roman" panose="02020603050405020304" pitchFamily="18" charset="0"/>
                <a:ea typeface="Times New Roman" panose="02020603050405020304" pitchFamily="18" charset="0"/>
              </a:rPr>
              <a:t>река</a:t>
            </a:r>
            <a:r>
              <a:rPr lang="ru-RU" sz="2800" dirty="0" smtClean="0">
                <a:solidFill>
                  <a:schemeClr val="accent1">
                    <a:lumMod val="75000"/>
                  </a:schemeClr>
                </a:solidFill>
                <a:latin typeface="Times New Roman" panose="02020603050405020304" pitchFamily="18" charset="0"/>
                <a:ea typeface="Times New Roman" panose="02020603050405020304" pitchFamily="18" charset="0"/>
              </a:rPr>
              <a:t>.»</a:t>
            </a:r>
            <a:endParaRPr lang="ru-RU" sz="2800" dirty="0">
              <a:solidFill>
                <a:schemeClr val="accent1">
                  <a:lumMod val="75000"/>
                </a:schemeClr>
              </a:solidFill>
              <a:latin typeface="Times New Roman" panose="02020603050405020304" pitchFamily="18" charset="0"/>
              <a:ea typeface="Times New Roman" panose="02020603050405020304" pitchFamily="18" charset="0"/>
            </a:endParaRPr>
          </a:p>
          <a:p>
            <a:pPr marL="457200" indent="-457200">
              <a:lnSpc>
                <a:spcPct val="150000"/>
              </a:lnSpc>
              <a:buFont typeface="Wingdings" panose="05000000000000000000" pitchFamily="2" charset="2"/>
              <a:buChar char="v"/>
            </a:pPr>
            <a:r>
              <a:rPr lang="ru-RU" sz="2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В припеве происходит чередование мелодии у хора и аккомпанемента, приходят на помощь средство выразительности музыки – оттенки</a:t>
            </a:r>
            <a:r>
              <a:rPr lang="ru-RU"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endParaRPr lang="ru-RU" dirty="0">
              <a:solidFill>
                <a:schemeClr val="accent1">
                  <a:lumMod val="50000"/>
                </a:schemeClr>
              </a:solidFill>
            </a:endParaRPr>
          </a:p>
        </p:txBody>
      </p:sp>
    </p:spTree>
    <p:extLst>
      <p:ext uri="{BB962C8B-B14F-4D97-AF65-F5344CB8AC3E}">
        <p14:creationId xmlns:p14="http://schemas.microsoft.com/office/powerpoint/2010/main" val="135489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7200800" cy="6342829"/>
          </a:xfrm>
          <a:prstGeom prst="rect">
            <a:avLst/>
          </a:prstGeom>
        </p:spPr>
        <p:txBody>
          <a:bodyPr wrap="square">
            <a:spAutoFit/>
          </a:bodyPr>
          <a:lstStyle/>
          <a:p>
            <a:pPr marL="342900" indent="-342900">
              <a:lnSpc>
                <a:spcPct val="150000"/>
              </a:lnSpc>
              <a:buFont typeface="Wingdings" panose="05000000000000000000" pitchFamily="2" charset="2"/>
              <a:buChar char="§"/>
            </a:pPr>
            <a:r>
              <a:rPr lang="ru-RU"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Когда поет хор, играю </a:t>
            </a:r>
            <a:r>
              <a:rPr lang="ru-RU" sz="24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тише, а </a:t>
            </a:r>
            <a:r>
              <a:rPr lang="ru-RU"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в проигрышах ярче. Таким образом, выстраивается своеобразный  диалог, аккомпанемент  вторит хору. </a:t>
            </a:r>
            <a:endParaRPr lang="ru-RU" sz="24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Wingdings" panose="05000000000000000000" pitchFamily="2" charset="2"/>
              <a:buChar char="§"/>
            </a:pPr>
            <a:r>
              <a:rPr lang="ru-RU" sz="24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На </a:t>
            </a:r>
            <a:r>
              <a:rPr lang="ru-RU"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словах: </a:t>
            </a:r>
            <a:r>
              <a:rPr lang="ru-RU" sz="24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«звездная река», </a:t>
            </a:r>
            <a:r>
              <a:rPr lang="ru-RU"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достигается единство в обеих партиях, мелодии и пунктирного ритма. Это требует слаженного совместного исполнения</a:t>
            </a:r>
            <a:r>
              <a:rPr lang="ru-RU" sz="24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четкой дикции у </a:t>
            </a:r>
            <a:r>
              <a:rPr lang="ru-RU" sz="24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хора, </a:t>
            </a:r>
            <a:r>
              <a:rPr lang="ru-RU"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и артикуляции  в </a:t>
            </a:r>
            <a:r>
              <a:rPr lang="ru-RU" sz="2400" dirty="0" smtClean="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аккомпанементе. Чтобы </a:t>
            </a:r>
            <a:r>
              <a:rPr lang="ru-RU"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показать пунктирный ритм и исполнять на диминуэндо, но отчетливо. После этого фрагмента, в аккомпанементе слушаем переход ко второму куплету. </a:t>
            </a:r>
            <a:endParaRPr lang="ru-RU" sz="2400" dirty="0">
              <a:solidFill>
                <a:schemeClr val="accent1">
                  <a:lumMod val="50000"/>
                </a:schemeClr>
              </a:solidFill>
            </a:endParaRPr>
          </a:p>
        </p:txBody>
      </p:sp>
    </p:spTree>
    <p:extLst>
      <p:ext uri="{BB962C8B-B14F-4D97-AF65-F5344CB8AC3E}">
        <p14:creationId xmlns:p14="http://schemas.microsoft.com/office/powerpoint/2010/main" val="1638214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idx="1"/>
          </p:nvPr>
        </p:nvSpPr>
        <p:spPr>
          <a:xfrm>
            <a:off x="457200" y="548680"/>
            <a:ext cx="8229600" cy="5577483"/>
          </a:xfrm>
        </p:spPr>
        <p:txBody>
          <a:bodyPr>
            <a:normAutofit/>
          </a:bodyPr>
          <a:lstStyle/>
          <a:p>
            <a:pPr>
              <a:buNone/>
            </a:pPr>
            <a:r>
              <a:rPr lang="ru-RU" sz="2400" b="1" i="1" dirty="0" smtClean="0"/>
              <a:t>             План</a:t>
            </a:r>
            <a:endParaRPr lang="ru-RU" sz="2400" i="1" dirty="0" smtClean="0"/>
          </a:p>
          <a:p>
            <a:pPr>
              <a:buNone/>
            </a:pPr>
            <a:r>
              <a:rPr lang="ru-RU" b="1" dirty="0" smtClean="0"/>
              <a:t> </a:t>
            </a:r>
            <a:endParaRPr lang="ru-RU" dirty="0" smtClean="0"/>
          </a:p>
          <a:p>
            <a:r>
              <a:rPr lang="ru-RU" sz="2400" i="1" dirty="0" smtClean="0"/>
              <a:t>1. Концертмейстер  и педагогическая функция концертмейстера</a:t>
            </a:r>
            <a:endParaRPr lang="ru-RU" sz="2400" dirty="0" smtClean="0"/>
          </a:p>
          <a:p>
            <a:r>
              <a:rPr lang="ru-RU" sz="2400" i="1" dirty="0" smtClean="0"/>
              <a:t>2. Работа над  аккомпониментом в  произведении «Звездная река» </a:t>
            </a:r>
            <a:endParaRPr lang="ru-RU" sz="2400" dirty="0" smtClean="0"/>
          </a:p>
          <a:p>
            <a:pPr>
              <a:buNone/>
            </a:pPr>
            <a:r>
              <a:rPr lang="ru-RU" sz="2400" i="1" dirty="0" smtClean="0"/>
              <a:t>   Муз. и сл. В.Семенова. ( Из мюзикла «Том Сойер и другие».)</a:t>
            </a:r>
            <a:endParaRPr lang="ru-RU" sz="2400" dirty="0" smtClean="0"/>
          </a:p>
          <a:p>
            <a:r>
              <a:rPr lang="ru-RU" sz="2400" i="1" dirty="0" smtClean="0"/>
              <a:t>3. Влияние занятий хором на эстетическое развитие детей</a:t>
            </a:r>
            <a:endParaRPr lang="ru-RU" sz="2400" dirty="0" smtClean="0"/>
          </a:p>
          <a:p>
            <a:r>
              <a:rPr lang="ru-RU" sz="2400" i="1" dirty="0" smtClean="0"/>
              <a:t>4. Влияние занятий хором на здоровье детей.</a:t>
            </a:r>
            <a:endParaRPr lang="ru-RU" sz="2400" dirty="0" smtClean="0"/>
          </a:p>
          <a:p>
            <a:r>
              <a:rPr lang="ru-RU" sz="2400" i="1" dirty="0" smtClean="0"/>
              <a:t>5. Заключение</a:t>
            </a:r>
            <a:endParaRPr lang="ru-RU" sz="2400" dirty="0" smtClean="0"/>
          </a:p>
          <a:p>
            <a:endParaRPr lang="ru-RU"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06690"/>
          </a:xfrm>
        </p:spPr>
        <p:txBody>
          <a:bodyPr>
            <a:normAutofit fontScale="90000"/>
          </a:bodyPr>
          <a:lstStyle/>
          <a:p>
            <a:pPr>
              <a:lnSpc>
                <a:spcPct val="200000"/>
              </a:lnSpc>
            </a:pPr>
            <a:r>
              <a:rPr lang="ru-RU" i="1" dirty="0" smtClean="0"/>
              <a:t>Ночью, ясной летней ночью</a:t>
            </a:r>
            <a:br>
              <a:rPr lang="ru-RU" i="1" dirty="0" smtClean="0"/>
            </a:br>
            <a:r>
              <a:rPr lang="ru-RU" i="1" dirty="0" smtClean="0"/>
              <a:t>Струй твоих прохладных </a:t>
            </a:r>
            <a:br>
              <a:rPr lang="ru-RU" i="1" dirty="0" smtClean="0"/>
            </a:br>
            <a:r>
              <a:rPr lang="ru-RU" i="1" dirty="0" smtClean="0"/>
              <a:t>Я коснусь слегка однажды.</a:t>
            </a:r>
            <a:br>
              <a:rPr lang="ru-RU" i="1" dirty="0" smtClean="0"/>
            </a:br>
            <a:r>
              <a:rPr lang="ru-RU" i="1" dirty="0" smtClean="0"/>
              <a:t>Тихим звоном, нежным тихим звоном</a:t>
            </a:r>
            <a:br>
              <a:rPr lang="ru-RU" i="1" dirty="0" smtClean="0"/>
            </a:br>
            <a:r>
              <a:rPr lang="ru-RU" i="1" dirty="0" smtClean="0"/>
              <a:t>Ты мне отзовешься,</a:t>
            </a:r>
            <a:br>
              <a:rPr lang="ru-RU" i="1" dirty="0" smtClean="0"/>
            </a:br>
            <a:r>
              <a:rPr lang="ru-RU" i="1" dirty="0" smtClean="0"/>
              <a:t>Звездная река, звездная река.</a:t>
            </a:r>
            <a:r>
              <a:rPr lang="ru-RU" dirty="0" smtClean="0"/>
              <a:t/>
            </a:r>
            <a:br>
              <a:rPr lang="ru-RU" dirty="0" smtClean="0"/>
            </a:br>
            <a:endParaRPr lang="ru-RU"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ывапмироьлд.bmp"/>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548680"/>
            <a:ext cx="6030416" cy="1569660"/>
          </a:xfrm>
          <a:prstGeom prst="rect">
            <a:avLst/>
          </a:prstGeom>
        </p:spPr>
        <p:txBody>
          <a:bodyPr wrap="square">
            <a:spAutoFit/>
          </a:bodyPr>
          <a:lstStyle/>
          <a:p>
            <a:pPr marL="342900" indent="-342900">
              <a:buFont typeface="Wingdings" panose="05000000000000000000" pitchFamily="2" charset="2"/>
              <a:buChar char="§"/>
            </a:pPr>
            <a:r>
              <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rPr>
              <a:t>Второй куплет исполняем ярче и </a:t>
            </a:r>
            <a:r>
              <a:rPr lang="ru-RU" sz="2400" dirty="0" smtClean="0">
                <a:solidFill>
                  <a:srgbClr val="333333"/>
                </a:solidFill>
                <a:latin typeface="Calibri" panose="020F0502020204030204" pitchFamily="34" charset="0"/>
                <a:ea typeface="Calibri" panose="020F0502020204030204" pitchFamily="34" charset="0"/>
                <a:cs typeface="Times New Roman" panose="02020603050405020304" pitchFamily="18" charset="0"/>
              </a:rPr>
              <a:t>оживлённее, </a:t>
            </a:r>
            <a:r>
              <a:rPr lang="ru-RU" sz="2400" dirty="0">
                <a:solidFill>
                  <a:srgbClr val="333333"/>
                </a:solidFill>
                <a:latin typeface="Calibri" panose="020F0502020204030204" pitchFamily="34" charset="0"/>
                <a:ea typeface="Calibri" panose="020F0502020204030204" pitchFamily="34" charset="0"/>
                <a:cs typeface="Times New Roman" panose="02020603050405020304" pitchFamily="18" charset="0"/>
              </a:rPr>
              <a:t>потому что происходит </a:t>
            </a:r>
            <a:r>
              <a:rPr lang="ru-RU" sz="2400" dirty="0" smtClean="0">
                <a:solidFill>
                  <a:srgbClr val="333333"/>
                </a:solidFill>
                <a:latin typeface="Calibri" panose="020F0502020204030204" pitchFamily="34" charset="0"/>
                <a:ea typeface="Calibri" panose="020F0502020204030204" pitchFamily="34" charset="0"/>
                <a:cs typeface="Times New Roman" panose="02020603050405020304" pitchFamily="18" charset="0"/>
              </a:rPr>
              <a:t>действие, это становится понятно, из текста.</a:t>
            </a:r>
            <a:endParaRPr lang="ru-RU" sz="2400" dirty="0"/>
          </a:p>
        </p:txBody>
      </p:sp>
      <p:sp>
        <p:nvSpPr>
          <p:cNvPr id="3" name="Прямоугольник 2"/>
          <p:cNvSpPr/>
          <p:nvPr/>
        </p:nvSpPr>
        <p:spPr>
          <a:xfrm>
            <a:off x="611560" y="1928590"/>
            <a:ext cx="6984776" cy="3685624"/>
          </a:xfrm>
          <a:prstGeom prst="rect">
            <a:avLst/>
          </a:prstGeom>
        </p:spPr>
        <p:txBody>
          <a:bodyPr wrap="square">
            <a:spAutoFit/>
          </a:bodyPr>
          <a:lstStyle/>
          <a:p>
            <a:pPr marL="457200" indent="-457200">
              <a:lnSpc>
                <a:spcPct val="150000"/>
              </a:lnSpc>
              <a:spcAft>
                <a:spcPts val="675"/>
              </a:spcAft>
              <a:buFont typeface="Wingdings" panose="05000000000000000000" pitchFamily="2" charset="2"/>
              <a:buChar char="§"/>
            </a:pPr>
            <a:r>
              <a:rPr lang="ru-RU" sz="2400" dirty="0" smtClean="0">
                <a:solidFill>
                  <a:srgbClr val="333333"/>
                </a:solidFill>
                <a:latin typeface="Times New Roman" panose="02020603050405020304" pitchFamily="18" charset="0"/>
                <a:ea typeface="Times New Roman" panose="02020603050405020304" pitchFamily="18" charset="0"/>
              </a:rPr>
              <a:t>Продолжаем работу над ансамблем, слушаем исполнителей, и украшаем проигрышами. </a:t>
            </a:r>
          </a:p>
          <a:p>
            <a:pPr marL="457200" indent="-457200">
              <a:lnSpc>
                <a:spcPct val="150000"/>
              </a:lnSpc>
              <a:spcAft>
                <a:spcPts val="675"/>
              </a:spcAft>
              <a:buFont typeface="Wingdings" panose="05000000000000000000" pitchFamily="2" charset="2"/>
              <a:buChar char="§"/>
            </a:pPr>
            <a:r>
              <a:rPr lang="ru-RU" sz="2400" dirty="0" smtClean="0">
                <a:solidFill>
                  <a:srgbClr val="333333"/>
                </a:solidFill>
                <a:latin typeface="Times New Roman" panose="02020603050405020304" pitchFamily="18" charset="0"/>
                <a:ea typeface="Times New Roman" panose="02020603050405020304" pitchFamily="18" charset="0"/>
              </a:rPr>
              <a:t>Соблюдаем оттенки, общий характер песни</a:t>
            </a:r>
          </a:p>
          <a:p>
            <a:pPr marL="457200" indent="-457200">
              <a:lnSpc>
                <a:spcPct val="150000"/>
              </a:lnSpc>
              <a:spcAft>
                <a:spcPts val="675"/>
              </a:spcAft>
              <a:buFont typeface="Wingdings" panose="05000000000000000000" pitchFamily="2" charset="2"/>
              <a:buChar char="§"/>
            </a:pPr>
            <a:r>
              <a:rPr lang="ru-RU" sz="2400" dirty="0" smtClean="0">
                <a:solidFill>
                  <a:srgbClr val="333333"/>
                </a:solidFill>
                <a:latin typeface="Times New Roman" panose="02020603050405020304" pitchFamily="18" charset="0"/>
                <a:ea typeface="Times New Roman" panose="02020603050405020304" pitchFamily="18" charset="0"/>
              </a:rPr>
              <a:t> Следим за жестами дирижера,</a:t>
            </a:r>
          </a:p>
          <a:p>
            <a:pPr marL="457200" indent="-457200">
              <a:lnSpc>
                <a:spcPct val="150000"/>
              </a:lnSpc>
              <a:spcAft>
                <a:spcPts val="675"/>
              </a:spcAft>
              <a:buFont typeface="Wingdings" panose="05000000000000000000" pitchFamily="2" charset="2"/>
              <a:buChar char="§"/>
            </a:pPr>
            <a:r>
              <a:rPr lang="ru-RU" sz="2400" dirty="0" smtClean="0">
                <a:solidFill>
                  <a:srgbClr val="333333"/>
                </a:solidFill>
                <a:latin typeface="Times New Roman" panose="02020603050405020304" pitchFamily="18" charset="0"/>
                <a:ea typeface="Times New Roman" panose="02020603050405020304" pitchFamily="18" charset="0"/>
              </a:rPr>
              <a:t> Добиваемся воплощения художественного образа произведения совместными усилиями. </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7740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352928" cy="5768246"/>
          </a:xfrm>
          <a:prstGeom prst="rect">
            <a:avLst/>
          </a:prstGeom>
        </p:spPr>
        <p:txBody>
          <a:bodyPr wrap="square">
            <a:spAutoFit/>
          </a:bodyPr>
          <a:lstStyle/>
          <a:p>
            <a:pPr>
              <a:lnSpc>
                <a:spcPct val="150000"/>
              </a:lnSpc>
              <a:spcAft>
                <a:spcPts val="675"/>
              </a:spcAft>
            </a:pPr>
            <a:r>
              <a:rPr lang="ru-RU" dirty="0">
                <a:solidFill>
                  <a:srgbClr val="333333"/>
                </a:solidFill>
                <a:latin typeface="Times New Roman" panose="02020603050405020304" pitchFamily="18" charset="0"/>
                <a:ea typeface="Times New Roman" panose="02020603050405020304" pitchFamily="18" charset="0"/>
              </a:rPr>
              <a:t> </a:t>
            </a:r>
            <a:endParaRPr lang="ru-RU" dirty="0" smtClean="0">
              <a:solidFill>
                <a:srgbClr val="333333"/>
              </a:solidFill>
              <a:latin typeface="Times New Roman" panose="02020603050405020304" pitchFamily="18" charset="0"/>
              <a:ea typeface="Times New Roman" panose="02020603050405020304" pitchFamily="18" charset="0"/>
            </a:endParaRPr>
          </a:p>
          <a:p>
            <a:pPr>
              <a:lnSpc>
                <a:spcPct val="150000"/>
              </a:lnSpc>
              <a:spcAft>
                <a:spcPts val="675"/>
              </a:spcAft>
            </a:pPr>
            <a:r>
              <a:rPr lang="ru-RU" sz="3200" i="1" dirty="0" smtClean="0">
                <a:solidFill>
                  <a:schemeClr val="accent1">
                    <a:lumMod val="50000"/>
                  </a:schemeClr>
                </a:solidFill>
                <a:latin typeface="Times New Roman" panose="02020603050405020304" pitchFamily="18" charset="0"/>
                <a:ea typeface="Times New Roman" panose="02020603050405020304" pitchFamily="18" charset="0"/>
              </a:rPr>
              <a:t>Для </a:t>
            </a:r>
            <a:r>
              <a:rPr lang="ru-RU" sz="3200" i="1" dirty="0">
                <a:solidFill>
                  <a:schemeClr val="accent1">
                    <a:lumMod val="50000"/>
                  </a:schemeClr>
                </a:solidFill>
                <a:latin typeface="Times New Roman" panose="02020603050405020304" pitchFamily="18" charset="0"/>
                <a:ea typeface="Times New Roman" panose="02020603050405020304" pitchFamily="18" charset="0"/>
              </a:rPr>
              <a:t>успешной работы хорового коллектива, хормейстер и педагог – концертмейстер должны работать сообща и понимать, что перед ними стоит цель: выполнять не только обучающие задачи, но и принимать активное участие в воспитании эстетического развития детей.  Рассмотрим:</a:t>
            </a:r>
            <a:endParaRPr lang="ru-RU" sz="3200" i="1"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6157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95536" y="188640"/>
            <a:ext cx="8229600" cy="1872208"/>
          </a:xfrm>
        </p:spPr>
        <p:txBody>
          <a:bodyPr>
            <a:normAutofit/>
          </a:bodyPr>
          <a:lstStyle/>
          <a:p>
            <a:r>
              <a:rPr lang="ru-RU" sz="3200" b="1" i="1" dirty="0" smtClean="0"/>
              <a:t>3.Влияние занятий хором на эстетическое развитие детей</a:t>
            </a:r>
            <a:r>
              <a:rPr lang="ru-RU" sz="3200" dirty="0" smtClean="0"/>
              <a:t/>
            </a:r>
            <a:br>
              <a:rPr lang="ru-RU" sz="3200" dirty="0" smtClean="0"/>
            </a:br>
            <a:endParaRPr lang="ru-RU" sz="3200" dirty="0"/>
          </a:p>
        </p:txBody>
      </p:sp>
      <p:sp>
        <p:nvSpPr>
          <p:cNvPr id="4" name="Содержимое 3"/>
          <p:cNvSpPr>
            <a:spLocks noGrp="1"/>
          </p:cNvSpPr>
          <p:nvPr>
            <p:ph idx="1"/>
          </p:nvPr>
        </p:nvSpPr>
        <p:spPr>
          <a:xfrm>
            <a:off x="457200" y="1988840"/>
            <a:ext cx="8291264" cy="4608512"/>
          </a:xfrm>
        </p:spPr>
        <p:txBody>
          <a:bodyPr>
            <a:noAutofit/>
          </a:bodyPr>
          <a:lstStyle/>
          <a:p>
            <a:r>
              <a:rPr lang="ru-RU" sz="2800" dirty="0" smtClean="0"/>
              <a:t>Хоровое пение расширяет кругозор учащихся, формирует положительное отношение детей к музыкальному искусству, стимулирует развитие интереса к музыкальным занятиям.</a:t>
            </a:r>
          </a:p>
          <a:p>
            <a:r>
              <a:rPr lang="ru-RU" sz="2800" dirty="0" smtClean="0"/>
              <a:t> хоровое пение решает задачи развития слуха и голоса учащихся, формирует определённый объём певческих умений, навыков, необходимых для выразительного, эмоционального и осмысленного исполнения.</a:t>
            </a:r>
          </a:p>
          <a:p>
            <a:pPr>
              <a:buNone/>
            </a:pPr>
            <a:endParaRPr lang="ru-RU" sz="28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a:bodyPr>
          <a:lstStyle/>
          <a:p>
            <a:pPr>
              <a:lnSpc>
                <a:spcPct val="150000"/>
              </a:lnSpc>
            </a:pPr>
            <a:r>
              <a:rPr lang="ru-RU" dirty="0" smtClean="0"/>
              <a:t>хоровое пение развивает общие навыки и умения,  необходимые для успешного обучения вообще: память, речь, слух, эмоциональный отклик на различные явления жизни, аналитические умения, умения и навыки коллективной деятельности и др.</a:t>
            </a:r>
          </a:p>
          <a:p>
            <a:pPr>
              <a:lnSpc>
                <a:spcPct val="150000"/>
              </a:lnSpc>
            </a:pPr>
            <a:r>
              <a:rPr lang="ru-RU" dirty="0" smtClean="0"/>
              <a:t>  содержание певческого репертуара нацелено на развитие у ребёнка позитивного отношения к окружающему миру через постижение им эмоционально-нравственного смысла каждого музыкального произведения, через формирование личностной оценки исполняемой музыки.</a:t>
            </a:r>
          </a:p>
          <a:p>
            <a:pPr>
              <a:lnSpc>
                <a:spcPct val="150000"/>
              </a:lnSpc>
            </a:pPr>
            <a:r>
              <a:rPr lang="ru-RU" dirty="0" smtClean="0"/>
              <a:t>   За время обучения учащиеся овладевают вокально-хоровыми навыками, осваивают хоровой репертуар различных стилей и эпох, учатся концентрировать внимание на качестве певческого звучания, приобретают опыт хорового пения, концертных выступлений. </a:t>
            </a:r>
          </a:p>
          <a:p>
            <a:endParaRPr lang="ru-RU" dirty="0"/>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29600" cy="936104"/>
          </a:xfrm>
        </p:spPr>
        <p:txBody>
          <a:bodyPr>
            <a:normAutofit fontScale="90000"/>
          </a:bodyPr>
          <a:lstStyle/>
          <a:p>
            <a:r>
              <a:rPr lang="ru-RU" sz="3600" u="sng" dirty="0" smtClean="0"/>
              <a:t>Влияние  занятий хором на здоровье детей.</a:t>
            </a:r>
            <a:r>
              <a:rPr lang="ru-RU" dirty="0" smtClean="0"/>
              <a:t/>
            </a:r>
            <a:br>
              <a:rPr lang="ru-RU" dirty="0" smtClean="0"/>
            </a:br>
            <a:endParaRPr lang="ru-RU" dirty="0"/>
          </a:p>
        </p:txBody>
      </p:sp>
      <p:sp>
        <p:nvSpPr>
          <p:cNvPr id="3" name="Содержимое 2"/>
          <p:cNvSpPr>
            <a:spLocks noGrp="1"/>
          </p:cNvSpPr>
          <p:nvPr>
            <p:ph idx="1"/>
          </p:nvPr>
        </p:nvSpPr>
        <p:spPr>
          <a:xfrm>
            <a:off x="457200" y="1412776"/>
            <a:ext cx="7571184" cy="4713387"/>
          </a:xfrm>
        </p:spPr>
        <p:txBody>
          <a:bodyPr/>
          <a:lstStyle/>
          <a:p>
            <a:pPr>
              <a:lnSpc>
                <a:spcPct val="150000"/>
              </a:lnSpc>
              <a:buNone/>
            </a:pPr>
            <a:r>
              <a:rPr lang="ru-RU" i="1" dirty="0" smtClean="0"/>
              <a:t>       </a:t>
            </a:r>
          </a:p>
          <a:p>
            <a:pPr>
              <a:lnSpc>
                <a:spcPct val="150000"/>
              </a:lnSpc>
              <a:buNone/>
            </a:pPr>
            <a:r>
              <a:rPr lang="ru-RU" sz="2400" i="1" dirty="0"/>
              <a:t> </a:t>
            </a:r>
            <a:r>
              <a:rPr lang="ru-RU" sz="2400" i="1" dirty="0" smtClean="0"/>
              <a:t>   Гортань – второе сердца человека. Голос, в процессе вокальной тренировки, оздоравливает весь организм. Полезно не только слушать музыку, но еще полезнее петь самим, так как во время пения звуковые частоты активизируют развитие ребенка, влияя на его головной мозг.</a:t>
            </a:r>
          </a:p>
          <a:p>
            <a:pPr marL="0" indent="0">
              <a:buNone/>
            </a:pPr>
            <a:endParaRPr lang="ru-RU" dirty="0"/>
          </a:p>
        </p:txBody>
      </p:sp>
    </p:spTree>
  </p:cSld>
  <p:clrMapOvr>
    <a:masterClrMapping/>
  </p:clrMapOvr>
  <p:transition>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7355160" cy="5577483"/>
          </a:xfrm>
        </p:spPr>
        <p:txBody>
          <a:bodyPr>
            <a:normAutofit fontScale="92500"/>
          </a:bodyPr>
          <a:lstStyle/>
          <a:p>
            <a:pPr>
              <a:lnSpc>
                <a:spcPct val="150000"/>
              </a:lnSpc>
            </a:pPr>
            <a:r>
              <a:rPr lang="ru-RU" sz="2400" dirty="0" smtClean="0"/>
              <a:t>Совместное пение в хоре, – прекрасно решает многие психологические проблемы общения: застенчивый ребенок может, участвуя в таком музыкальном действе, почувствовать себя в центре жизни; а творческий ребенок – проявит свою фантазию на деле. </a:t>
            </a:r>
          </a:p>
          <a:p>
            <a:pPr>
              <a:lnSpc>
                <a:spcPct val="150000"/>
              </a:lnSpc>
            </a:pPr>
            <a:r>
              <a:rPr lang="ru-RU" sz="2400" dirty="0" smtClean="0"/>
              <a:t>В творческом коллективе дети учатся проявлять терпение, выдержку, взаимопонимание и уважение это взаимодействие решает многие задачи и проблемы общения.</a:t>
            </a:r>
            <a:endParaRPr lang="ru-RU" sz="2400" dirty="0"/>
          </a:p>
        </p:txBody>
      </p:sp>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80729"/>
            <a:ext cx="8003232" cy="4752528"/>
          </a:xfrm>
        </p:spPr>
        <p:txBody>
          <a:bodyPr>
            <a:noAutofit/>
          </a:bodyPr>
          <a:lstStyle/>
          <a:p>
            <a:r>
              <a:rPr lang="ru-RU" sz="2800" dirty="0" smtClean="0"/>
              <a:t>углубляются знания и в области речи, и в музыке;</a:t>
            </a:r>
          </a:p>
          <a:p>
            <a:r>
              <a:rPr lang="ru-RU" sz="2800" dirty="0" smtClean="0"/>
              <a:t> легче устанавливается рабочая дисциплина; </a:t>
            </a:r>
          </a:p>
          <a:p>
            <a:r>
              <a:rPr lang="ru-RU" sz="2800" dirty="0" smtClean="0"/>
              <a:t>уроки проходят интереснее; </a:t>
            </a:r>
          </a:p>
          <a:p>
            <a:r>
              <a:rPr lang="ru-RU" sz="2800" dirty="0" smtClean="0"/>
              <a:t>воспитывается внимание  </a:t>
            </a:r>
          </a:p>
          <a:p>
            <a:r>
              <a:rPr lang="ru-RU" sz="2800" dirty="0" smtClean="0"/>
              <a:t>личность ученика раскрывается, становится свободнее, </a:t>
            </a:r>
          </a:p>
          <a:p>
            <a:r>
              <a:rPr lang="ru-RU" sz="2800" dirty="0" smtClean="0"/>
              <a:t>мысль его работает самокритичнее, к ошибкам товарищей он начинает относиться терпимее, становится благожелательнее.</a:t>
            </a:r>
            <a:endParaRPr lang="ru-RU" sz="2800" dirty="0"/>
          </a:p>
        </p:txBody>
      </p:sp>
    </p:spTree>
  </p:cSld>
  <p:clrMapOvr>
    <a:masterClrMapping/>
  </p:clrMapOvr>
  <p:transition>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496944" cy="1296144"/>
          </a:xfrm>
        </p:spPr>
        <p:txBody>
          <a:bodyPr>
            <a:normAutofit/>
          </a:bodyPr>
          <a:lstStyle/>
          <a:p>
            <a:r>
              <a:rPr lang="ru-RU" sz="3100" b="1" i="1" u="sng" dirty="0" smtClean="0"/>
              <a:t>Вывод о функции концертмейстера</a:t>
            </a:r>
            <a:r>
              <a:rPr lang="ru-RU" u="sng" dirty="0" smtClean="0"/>
              <a:t>.</a:t>
            </a:r>
            <a:br>
              <a:rPr lang="ru-RU" u="sng" dirty="0" smtClean="0"/>
            </a:br>
            <a:endParaRPr lang="ru-RU" u="sng" dirty="0"/>
          </a:p>
        </p:txBody>
      </p:sp>
      <p:sp>
        <p:nvSpPr>
          <p:cNvPr id="3" name="Содержимое 2"/>
          <p:cNvSpPr>
            <a:spLocks noGrp="1"/>
          </p:cNvSpPr>
          <p:nvPr>
            <p:ph idx="1"/>
          </p:nvPr>
        </p:nvSpPr>
        <p:spPr>
          <a:xfrm>
            <a:off x="457200" y="1844824"/>
            <a:ext cx="7859216" cy="4176464"/>
          </a:xfrm>
        </p:spPr>
        <p:txBody>
          <a:bodyPr>
            <a:normAutofit fontScale="92500"/>
          </a:bodyPr>
          <a:lstStyle/>
          <a:p>
            <a:r>
              <a:rPr lang="ru-RU" sz="2800" dirty="0" smtClean="0"/>
              <a:t>Для профессиональной деятельности концертмейстера  очень важны мобильность, быстрота и активность реакции.</a:t>
            </a:r>
          </a:p>
          <a:p>
            <a:r>
              <a:rPr lang="ru-RU" sz="2800" dirty="0" smtClean="0"/>
              <a:t> Он обязан в случае, если солист на концерте, зачете, экзамене перепутал музыкальный текст (что часто бывает в детском исполнении), не переставая играть, вовремя подхватить солиста и благополучно довести произведение до конца</a:t>
            </a:r>
            <a:r>
              <a:rPr lang="ru-RU" dirty="0" smtClean="0"/>
              <a:t>.</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772400" cy="1440159"/>
          </a:xfrm>
        </p:spPr>
        <p:txBody>
          <a:bodyPr>
            <a:normAutofit/>
          </a:bodyPr>
          <a:lstStyle/>
          <a:p>
            <a:r>
              <a:rPr lang="ru-RU" sz="2800" i="1" dirty="0" smtClean="0"/>
              <a:t>Концертмейстер  и педагогическая функция концертмейстера</a:t>
            </a:r>
            <a:r>
              <a:rPr lang="ru-RU" sz="2800" dirty="0" smtClean="0"/>
              <a:t/>
            </a:r>
            <a:br>
              <a:rPr lang="ru-RU" sz="2800" dirty="0" smtClean="0"/>
            </a:br>
            <a:endParaRPr lang="ru-RU" sz="2800" dirty="0"/>
          </a:p>
        </p:txBody>
      </p:sp>
      <p:sp>
        <p:nvSpPr>
          <p:cNvPr id="3" name="Текст 2"/>
          <p:cNvSpPr>
            <a:spLocks noGrp="1"/>
          </p:cNvSpPr>
          <p:nvPr>
            <p:ph type="body" idx="1"/>
          </p:nvPr>
        </p:nvSpPr>
        <p:spPr>
          <a:xfrm>
            <a:off x="683568" y="1916832"/>
            <a:ext cx="7272808" cy="4752528"/>
          </a:xfrm>
        </p:spPr>
        <p:txBody>
          <a:bodyPr>
            <a:normAutofit fontScale="25000" lnSpcReduction="20000"/>
          </a:bodyPr>
          <a:lstStyle/>
          <a:p>
            <a:pPr>
              <a:lnSpc>
                <a:spcPct val="170000"/>
              </a:lnSpc>
            </a:pPr>
            <a:r>
              <a:rPr lang="ru-RU" sz="8000" b="1" dirty="0" smtClean="0"/>
              <a:t>Работа концертмейстера с детским хором значительно отличается от занятий с хореографическим отделением, инструменталистами, вокалистами. Имеет ряд особенностей, а именно :</a:t>
            </a:r>
          </a:p>
          <a:p>
            <a:pPr>
              <a:lnSpc>
                <a:spcPct val="170000"/>
              </a:lnSpc>
              <a:buFont typeface="Arial" pitchFamily="34" charset="0"/>
              <a:buChar char="•"/>
            </a:pPr>
            <a:r>
              <a:rPr lang="ru-RU" sz="8000" b="1" dirty="0" smtClean="0"/>
              <a:t>Пианист должен владеть навыками общения с младшим и старшим хоровыми коллективами. </a:t>
            </a:r>
          </a:p>
          <a:p>
            <a:pPr>
              <a:lnSpc>
                <a:spcPct val="170000"/>
              </a:lnSpc>
              <a:buFont typeface="Arial" pitchFamily="34" charset="0"/>
              <a:buChar char="•"/>
            </a:pPr>
            <a:r>
              <a:rPr lang="ru-RU" sz="8000" b="1" dirty="0" smtClean="0"/>
              <a:t>      Он должен уметь показать хоровую партитуру на фортепиано, уметь задать хору тон, понимать такие приемы как цепное дыхание, вибрато, выразительная дикция и другие. </a:t>
            </a:r>
          </a:p>
          <a:p>
            <a:pPr>
              <a:lnSpc>
                <a:spcPct val="170000"/>
              </a:lnSpc>
            </a:pPr>
            <a:endParaRPr lang="ru-RU" sz="8000" b="1" dirty="0" smtClean="0"/>
          </a:p>
          <a:p>
            <a:endParaRPr lang="ru-RU"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36712"/>
            <a:ext cx="8229600" cy="5289451"/>
          </a:xfrm>
        </p:spPr>
        <p:txBody>
          <a:bodyPr>
            <a:normAutofit/>
          </a:bodyPr>
          <a:lstStyle/>
          <a:p>
            <a:r>
              <a:rPr lang="ru-RU" dirty="0" smtClean="0"/>
              <a:t> </a:t>
            </a:r>
            <a:r>
              <a:rPr lang="ru-RU" sz="2800" dirty="0" smtClean="0"/>
              <a:t>Опытный концертмейстер всегда может снять неконтролируемое волнение и нервное напряжение учеников перед эстрадным выступлением. </a:t>
            </a:r>
          </a:p>
          <a:p>
            <a:r>
              <a:rPr lang="ru-RU" sz="2800" dirty="0" smtClean="0"/>
              <a:t>Творческое вдохновение передается ребёнку и помогает ему обрести уверенность, психологическую, а за ней и мышечную свободу.</a:t>
            </a:r>
          </a:p>
          <a:p>
            <a:r>
              <a:rPr lang="ru-RU" sz="2800" dirty="0" smtClean="0"/>
              <a:t> Воля и самообладание – качества, также необходимые концертмейстеру.</a:t>
            </a:r>
            <a:endParaRPr lang="ru-RU" sz="2800" dirty="0"/>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7067128" cy="6336704"/>
          </a:xfrm>
        </p:spPr>
        <p:txBody>
          <a:bodyPr>
            <a:normAutofit/>
          </a:bodyPr>
          <a:lstStyle/>
          <a:p>
            <a:pPr>
              <a:buNone/>
            </a:pPr>
            <a:r>
              <a:rPr lang="ru-RU" dirty="0" smtClean="0"/>
              <a:t>         </a:t>
            </a:r>
            <a:r>
              <a:rPr lang="ru-RU" sz="2400" dirty="0" smtClean="0">
                <a:solidFill>
                  <a:schemeClr val="accent2">
                    <a:lumMod val="50000"/>
                  </a:schemeClr>
                </a:solidFill>
              </a:rPr>
              <a:t>Еще в XVI веке итальянец Джозефо Царлино советовал аккомпаниаторам:</a:t>
            </a:r>
          </a:p>
          <a:p>
            <a:pPr>
              <a:buNone/>
            </a:pPr>
            <a:r>
              <a:rPr lang="ru-RU" sz="2400" dirty="0" smtClean="0">
                <a:solidFill>
                  <a:schemeClr val="accent2">
                    <a:lumMod val="50000"/>
                  </a:schemeClr>
                </a:solidFill>
              </a:rPr>
              <a:t> «</a:t>
            </a:r>
            <a:r>
              <a:rPr lang="ru-RU" sz="2400" i="1" dirty="0" smtClean="0">
                <a:solidFill>
                  <a:schemeClr val="accent2">
                    <a:lumMod val="50000"/>
                  </a:schemeClr>
                </a:solidFill>
              </a:rPr>
              <a:t>Пусть каждый стремится сопровождать каждое слово певца так, чтобы там, где оно содержит резкость, суровость, жестокость, горе и тому подобное, была соответствующая гармония, т. е. звучащая более сурово, жестко, но не оскорбляющая слух. И точно так же, когда слова певца выражают жалобу, боль, вздохи, слезы, пусть и звучание гармоний аккомпанемента будет полно печали. Ежели слова солиста рассказывают о радости, счастьи, то и гармонии, и ритм, и штрихи сопровождения должны эти чувства ясно выражать</a:t>
            </a:r>
            <a:r>
              <a:rPr lang="ru-RU" sz="2400" dirty="0" smtClean="0">
                <a:solidFill>
                  <a:schemeClr val="accent2">
                    <a:lumMod val="50000"/>
                  </a:schemeClr>
                </a:solidFill>
              </a:rPr>
              <a:t>». </a:t>
            </a:r>
          </a:p>
          <a:p>
            <a:endParaRPr lang="ru-RU" sz="2400" dirty="0">
              <a:solidFill>
                <a:schemeClr val="accent2">
                  <a:lumMod val="50000"/>
                </a:schemeClr>
              </a:solidFill>
            </a:endParaRPr>
          </a:p>
        </p:txBody>
      </p:sp>
    </p:spTree>
  </p:cSld>
  <p:clrMapOvr>
    <a:masterClrMapping/>
  </p:clrMapOvr>
  <p:transition>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764704"/>
            <a:ext cx="3744416" cy="1470025"/>
          </a:xfrm>
        </p:spPr>
        <p:txBody>
          <a:bodyPr/>
          <a:lstStyle/>
          <a:p>
            <a:r>
              <a:rPr lang="ru-RU" dirty="0" smtClean="0"/>
              <a:t>Спасибо</a:t>
            </a:r>
            <a:endParaRPr lang="ru-RU" dirty="0"/>
          </a:p>
        </p:txBody>
      </p:sp>
      <p:sp>
        <p:nvSpPr>
          <p:cNvPr id="3" name="Подзаголовок 2"/>
          <p:cNvSpPr>
            <a:spLocks noGrp="1"/>
          </p:cNvSpPr>
          <p:nvPr>
            <p:ph type="subTitle" idx="1"/>
          </p:nvPr>
        </p:nvSpPr>
        <p:spPr>
          <a:xfrm>
            <a:off x="3707904" y="2276872"/>
            <a:ext cx="4607520" cy="1152128"/>
          </a:xfrm>
        </p:spPr>
        <p:txBody>
          <a:bodyPr>
            <a:normAutofit/>
          </a:bodyPr>
          <a:lstStyle/>
          <a:p>
            <a:r>
              <a:rPr lang="ru-RU" sz="3600" dirty="0" smtClean="0"/>
              <a:t>за внимание</a:t>
            </a:r>
            <a:endParaRPr lang="ru-RU" sz="3600" dirty="0"/>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599" y="188640"/>
            <a:ext cx="7274769" cy="1741760"/>
          </a:xfrm>
        </p:spPr>
        <p:txBody>
          <a:bodyPr>
            <a:normAutofit fontScale="90000"/>
          </a:bodyPr>
          <a:lstStyle/>
          <a:p>
            <a:r>
              <a:rPr lang="ru-RU" b="1" dirty="0" smtClean="0"/>
              <a:t> </a:t>
            </a:r>
            <a:r>
              <a:rPr lang="ru-RU" sz="3100" b="1" dirty="0" smtClean="0"/>
              <a:t>Концертмейстер помогает дирижеру в распевании участников хора, предлагая различные виды упражнений</a:t>
            </a:r>
            <a:r>
              <a:rPr lang="ru-RU" b="1" dirty="0" smtClean="0"/>
              <a:t>.</a:t>
            </a:r>
            <a:endParaRPr lang="ru-RU" dirty="0"/>
          </a:p>
        </p:txBody>
      </p:sp>
      <p:sp>
        <p:nvSpPr>
          <p:cNvPr id="7" name="Заголовок 1"/>
          <p:cNvSpPr>
            <a:spLocks noGrp="1"/>
          </p:cNvSpPr>
          <p:nvPr>
            <p:ph idx="1"/>
          </p:nvPr>
        </p:nvSpPr>
        <p:spPr>
          <a:xfrm>
            <a:off x="609598" y="2160590"/>
            <a:ext cx="7634809" cy="4580778"/>
          </a:xfrm>
          <a:prstGeom prst="rect">
            <a:avLst/>
          </a:prstGeom>
        </p:spPr>
        <p:txBody>
          <a:bodyPr vert="horz" lIns="91440" tIns="45720" rIns="91440" bIns="45720" rtlCol="0" anchor="ctr">
            <a:normAutofit fontScale="85000" lnSpcReduction="20000"/>
          </a:bodyPr>
          <a:lstStyle/>
          <a:p>
            <a:r>
              <a:rPr lang="ru-RU" b="1" dirty="0" smtClean="0"/>
              <a:t> </a:t>
            </a:r>
            <a:r>
              <a:rPr lang="ru-RU" sz="2800" b="1" dirty="0" smtClean="0"/>
              <a:t>На первом этапе работы над распевками с детьми младшего школьного возраста, для активизации внимания  а также  интереса  можно использовать наглядные пособия, например картинки с изображением животных, героев сказок ит. У которых изображен открытый рот.</a:t>
            </a:r>
          </a:p>
          <a:p>
            <a:r>
              <a:rPr lang="ru-RU" sz="2800" b="1" dirty="0" smtClean="0"/>
              <a:t> это помогает добиться у детей хорошей работы артикуляционного аппарата, через подражание ребенком данным героям. </a:t>
            </a:r>
          </a:p>
          <a:p>
            <a:r>
              <a:rPr lang="ru-RU" sz="2800" b="1" dirty="0" smtClean="0"/>
              <a:t>Способствует формированию вокальных и хоровых навыков.</a:t>
            </a:r>
          </a:p>
          <a:p>
            <a:r>
              <a:rPr lang="ru-RU" sz="2800" b="1" dirty="0" smtClean="0"/>
              <a:t> Распевки  помогают организовать детей задавая четкий ритм работы.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dirty="0" smtClean="0"/>
              <a:t>«Солнышко»  распевка на формирование «О»</a:t>
            </a:r>
            <a:endParaRPr lang="ru-RU" dirty="0"/>
          </a:p>
        </p:txBody>
      </p:sp>
      <p:pic>
        <p:nvPicPr>
          <p:cNvPr id="6" name="Содержимое 5" descr="Новый точечный рисунок.bmp"/>
          <p:cNvPicPr>
            <a:picLocks noGrp="1" noChangeAspect="1"/>
          </p:cNvPicPr>
          <p:nvPr>
            <p:ph idx="1"/>
          </p:nvPr>
        </p:nvPicPr>
        <p:blipFill>
          <a:blip r:embed="rId2" cstate="print"/>
          <a:stretch>
            <a:fillRect/>
          </a:stretch>
        </p:blipFill>
        <p:spPr>
          <a:xfrm>
            <a:off x="1259632" y="1790387"/>
            <a:ext cx="5328591" cy="4878403"/>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«Птичка» распевка на формирование «И»</a:t>
            </a:r>
            <a:endParaRPr lang="ru-RU" dirty="0"/>
          </a:p>
        </p:txBody>
      </p:sp>
      <p:pic>
        <p:nvPicPr>
          <p:cNvPr id="4" name="Содержимое 3" descr="Новый точечный рисунок (2).bmp"/>
          <p:cNvPicPr>
            <a:picLocks noGrp="1" noChangeAspect="1"/>
          </p:cNvPicPr>
          <p:nvPr>
            <p:ph idx="1"/>
          </p:nvPr>
        </p:nvPicPr>
        <p:blipFill>
          <a:blip r:embed="rId2" cstate="print"/>
          <a:stretch>
            <a:fillRect/>
          </a:stretch>
        </p:blipFill>
        <p:spPr>
          <a:xfrm>
            <a:off x="2223836" y="1916832"/>
            <a:ext cx="4574764" cy="4941168"/>
          </a:xfr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«Гуси» распевка на формирование «У»</a:t>
            </a:r>
            <a:endParaRPr lang="ru-RU" dirty="0"/>
          </a:p>
        </p:txBody>
      </p:sp>
      <p:pic>
        <p:nvPicPr>
          <p:cNvPr id="4" name="Содержимое 3" descr="Новый точечный рисунок (3).bmp"/>
          <p:cNvPicPr>
            <a:picLocks noGrp="1" noChangeAspect="1"/>
          </p:cNvPicPr>
          <p:nvPr>
            <p:ph idx="1"/>
          </p:nvPr>
        </p:nvPicPr>
        <p:blipFill>
          <a:blip r:embed="rId2" cstate="print"/>
          <a:stretch>
            <a:fillRect/>
          </a:stretch>
        </p:blipFill>
        <p:spPr>
          <a:xfrm>
            <a:off x="774294" y="1961664"/>
            <a:ext cx="5453890" cy="4779704"/>
          </a:xfrm>
        </p:spPr>
      </p:pic>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Пианисту необходимо постоянно следить за жестами дирижера:</a:t>
            </a:r>
            <a:endParaRPr lang="ru-RU" dirty="0"/>
          </a:p>
        </p:txBody>
      </p:sp>
      <p:sp>
        <p:nvSpPr>
          <p:cNvPr id="3" name="Содержимое 2"/>
          <p:cNvSpPr>
            <a:spLocks noGrp="1"/>
          </p:cNvSpPr>
          <p:nvPr>
            <p:ph sz="half" idx="1"/>
          </p:nvPr>
        </p:nvSpPr>
        <p:spPr>
          <a:xfrm>
            <a:off x="609600" y="2160589"/>
            <a:ext cx="3386336" cy="3880772"/>
          </a:xfrm>
        </p:spPr>
        <p:txBody>
          <a:bodyPr>
            <a:normAutofit lnSpcReduction="10000"/>
          </a:bodyPr>
          <a:lstStyle/>
          <a:p>
            <a:r>
              <a:rPr lang="ru-RU" dirty="0" smtClean="0"/>
              <a:t> знать основы дирижерской техники и уметь играть “по руке” дирижера. Для этого концертмейстеру необходимо ознакомиться с основными приемами дирижирования, с 2х, Зх, 4х дольными сетками, с понятиями «ауфтакта», «точки», «снятие звука»</a:t>
            </a:r>
          </a:p>
          <a:p>
            <a:r>
              <a:rPr lang="ru-RU" dirty="0" smtClean="0"/>
              <a:t>а также знать, какими жестами изображаются штрихи и оттенки.</a:t>
            </a:r>
          </a:p>
          <a:p>
            <a:endParaRPr lang="ru-RU" dirty="0"/>
          </a:p>
        </p:txBody>
      </p:sp>
      <p:pic>
        <p:nvPicPr>
          <p:cNvPr id="5" name="Содержимое 4" descr="i.jpg"/>
          <p:cNvPicPr>
            <a:picLocks noGrp="1" noChangeAspect="1"/>
          </p:cNvPicPr>
          <p:nvPr>
            <p:ph sz="half" idx="2"/>
          </p:nvPr>
        </p:nvPicPr>
        <p:blipFill>
          <a:blip r:embed="rId2" cstate="print"/>
          <a:stretch>
            <a:fillRect/>
          </a:stretch>
        </p:blipFill>
        <p:spPr>
          <a:xfrm>
            <a:off x="4427984" y="1916832"/>
            <a:ext cx="4148037" cy="3744416"/>
          </a:xfr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67544" y="260648"/>
            <a:ext cx="8424936" cy="1503040"/>
          </a:xfrm>
        </p:spPr>
        <p:txBody>
          <a:bodyPr>
            <a:noAutofit/>
          </a:bodyPr>
          <a:lstStyle/>
          <a:p>
            <a:r>
              <a:rPr lang="ru-RU" sz="2800" dirty="0" smtClean="0"/>
              <a:t>На занятиях хора концертмейстеру (на этапах разучивания репертуара) иногда нужно показать:</a:t>
            </a:r>
            <a:endParaRPr lang="ru-RU" sz="2800" dirty="0"/>
          </a:p>
        </p:txBody>
      </p:sp>
      <p:sp>
        <p:nvSpPr>
          <p:cNvPr id="6" name="Содержимое 5"/>
          <p:cNvSpPr>
            <a:spLocks noGrp="1"/>
          </p:cNvSpPr>
          <p:nvPr>
            <p:ph idx="1"/>
          </p:nvPr>
        </p:nvSpPr>
        <p:spPr/>
        <p:txBody>
          <a:bodyPr>
            <a:normAutofit/>
          </a:bodyPr>
          <a:lstStyle/>
          <a:p>
            <a:r>
              <a:rPr lang="ru-RU" sz="2400" dirty="0" smtClean="0"/>
              <a:t>звучание отдельных фрагментов музыки, проигрывая все или отдельные голоса хоровой партитуры. </a:t>
            </a:r>
          </a:p>
          <a:p>
            <a:r>
              <a:rPr lang="ru-RU" sz="2400" dirty="0" smtClean="0"/>
              <a:t>совместить хоровую партитуру с аккомпанементом в исполняемом произведении. </a:t>
            </a:r>
          </a:p>
          <a:p>
            <a:r>
              <a:rPr lang="ru-RU" sz="2400" dirty="0" smtClean="0"/>
              <a:t>Обращать внимание на чистоту интонирования, характер звучания, фразировку, ритм.</a:t>
            </a:r>
          </a:p>
          <a:p>
            <a:endParaRPr lang="ru-RU" sz="2400" dirty="0"/>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267</TotalTime>
  <Words>1430</Words>
  <Application>Microsoft Office PowerPoint</Application>
  <PresentationFormat>Экран (4:3)</PresentationFormat>
  <Paragraphs>100</Paragraphs>
  <Slides>32</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Calibri</vt:lpstr>
      <vt:lpstr>Times New Roman</vt:lpstr>
      <vt:lpstr>Trebuchet MS</vt:lpstr>
      <vt:lpstr>Wingdings</vt:lpstr>
      <vt:lpstr>Wingdings 3</vt:lpstr>
      <vt:lpstr>Аспект</vt:lpstr>
      <vt:lpstr>Презентация PowerPoint</vt:lpstr>
      <vt:lpstr>Презентация PowerPoint</vt:lpstr>
      <vt:lpstr>Концертмейстер  и педагогическая функция концертмейстера </vt:lpstr>
      <vt:lpstr> Концертмейстер помогает дирижеру в распевании участников хора, предлагая различные виды упражнений.</vt:lpstr>
      <vt:lpstr>«Солнышко»  распевка на формирование «О»</vt:lpstr>
      <vt:lpstr>«Птичка» распевка на формирование «И»</vt:lpstr>
      <vt:lpstr>«Гуси» распевка на формирование «У»</vt:lpstr>
      <vt:lpstr>Пианисту необходимо постоянно следить за жестами дирижера:</vt:lpstr>
      <vt:lpstr>На занятиях хора концертмейстеру (на этапах разучивания репертуара) иногда нужно показать:</vt:lpstr>
      <vt:lpstr>При первом исполнении хорового сочинения на фортепиано пианист должен увлечь и заинтересовать хористов:</vt:lpstr>
      <vt:lpstr> Работа над  аккомпониментом в  произведении «Звездная река»     Муз. и сл. В.Семенова. ( Из мюзикла «Том Сойер и другие».) </vt:lpstr>
      <vt:lpstr>Презентация PowerPoint</vt:lpstr>
      <vt:lpstr> Блюз – это жанр музыки, оформившийся в конце 19-го         – начале 20-го веков в США на основе ритмов лирических песен афроамериканцев.               Сам термин произошел в 1895 году от английского слова «blues», которое, скорее всего, является сокращением выражения «blue devils» и переводится примерно как «депрессия», «уныние», «тоска».  </vt:lpstr>
      <vt:lpstr>Презентация PowerPoint</vt:lpstr>
      <vt:lpstr>Текст песни:           Ночью, ясной летней ночью Спать уходит солнце, Тают облака и звуки. В синем небе, в вечно синем небе Медленно струится Звездная река, звездная река.  </vt:lpstr>
      <vt:lpstr>Презентация PowerPoint</vt:lpstr>
      <vt:lpstr>Презентация PowerPoint</vt:lpstr>
      <vt:lpstr>Презентация PowerPoint</vt:lpstr>
      <vt:lpstr>Презентация PowerPoint</vt:lpstr>
      <vt:lpstr>Ночью, ясной летней ночью Струй твоих прохладных  Я коснусь слегка однажды. Тихим звоном, нежным тихим звоном Ты мне отзовешься, Звездная река, звездная река. </vt:lpstr>
      <vt:lpstr>Презентация PowerPoint</vt:lpstr>
      <vt:lpstr>Презентация PowerPoint</vt:lpstr>
      <vt:lpstr>Презентация PowerPoint</vt:lpstr>
      <vt:lpstr>3.Влияние занятий хором на эстетическое развитие детей </vt:lpstr>
      <vt:lpstr>Презентация PowerPoint</vt:lpstr>
      <vt:lpstr>Влияние  занятий хором на здоровье детей. </vt:lpstr>
      <vt:lpstr>Презентация PowerPoint</vt:lpstr>
      <vt:lpstr>Презентация PowerPoint</vt:lpstr>
      <vt:lpstr>Вывод о функции концертмейстера. </vt:lpstr>
      <vt:lpstr>Презентация PowerPoint</vt:lpstr>
      <vt:lpstr>Презентация PowerPoint</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Методический доклад.</dc:title>
  <dc:creator>HOME</dc:creator>
  <cp:lastModifiedBy>HOME</cp:lastModifiedBy>
  <cp:revision>32</cp:revision>
  <dcterms:created xsi:type="dcterms:W3CDTF">2017-02-18T09:36:54Z</dcterms:created>
  <dcterms:modified xsi:type="dcterms:W3CDTF">2018-03-28T06:07:51Z</dcterms:modified>
</cp:coreProperties>
</file>