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8" r:id="rId8"/>
    <p:sldId id="269" r:id="rId9"/>
    <p:sldId id="270" r:id="rId10"/>
    <p:sldId id="271" r:id="rId11"/>
    <p:sldId id="273" r:id="rId12"/>
    <p:sldId id="274" r:id="rId13"/>
    <p:sldId id="261" r:id="rId14"/>
    <p:sldId id="287" r:id="rId15"/>
    <p:sldId id="288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5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36B1-AF70-464D-B2FD-42E8B045B524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F29B-AC92-4971-91B9-0ECF5D86A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18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36B1-AF70-464D-B2FD-42E8B045B524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F29B-AC92-4971-91B9-0ECF5D86A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542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36B1-AF70-464D-B2FD-42E8B045B524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F29B-AC92-4971-91B9-0ECF5D86A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77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36B1-AF70-464D-B2FD-42E8B045B524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F29B-AC92-4971-91B9-0ECF5D86A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89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36B1-AF70-464D-B2FD-42E8B045B524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F29B-AC92-4971-91B9-0ECF5D86A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0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36B1-AF70-464D-B2FD-42E8B045B524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F29B-AC92-4971-91B9-0ECF5D86A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47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36B1-AF70-464D-B2FD-42E8B045B524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F29B-AC92-4971-91B9-0ECF5D86A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5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36B1-AF70-464D-B2FD-42E8B045B524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F29B-AC92-4971-91B9-0ECF5D86A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7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36B1-AF70-464D-B2FD-42E8B045B524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F29B-AC92-4971-91B9-0ECF5D86A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23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36B1-AF70-464D-B2FD-42E8B045B524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F29B-AC92-4971-91B9-0ECF5D86A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610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36B1-AF70-464D-B2FD-42E8B045B524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F29B-AC92-4971-91B9-0ECF5D86A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21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C36B1-AF70-464D-B2FD-42E8B045B524}" type="datetimeFigureOut">
              <a:rPr lang="ru-RU" smtClean="0"/>
              <a:t>12.05.2018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8F29B-AC92-4971-91B9-0ECF5D86A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81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5482" y="647383"/>
            <a:ext cx="777883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>Проект</a:t>
            </a:r>
          </a:p>
          <a:p>
            <a:r>
              <a:rPr lang="ru-RU" sz="3600" b="1" dirty="0" smtClean="0">
                <a:latin typeface="Monotype Corsiva" panose="03010101010201010101" pitchFamily="66" charset="0"/>
              </a:rPr>
              <a:t>«Мы – юные волонтёры»</a:t>
            </a:r>
          </a:p>
          <a:p>
            <a:endParaRPr lang="ru-RU" sz="3600" b="1" dirty="0">
              <a:latin typeface="Monotype Corsiva" panose="03010101010201010101" pitchFamily="66" charset="0"/>
            </a:endParaRPr>
          </a:p>
          <a:p>
            <a:endParaRPr lang="ru-RU" dirty="0" smtClean="0">
              <a:latin typeface="Monotype Corsiva" panose="03010101010201010101" pitchFamily="66" charset="0"/>
            </a:endParaRPr>
          </a:p>
          <a:p>
            <a:endParaRPr lang="ru-RU" dirty="0">
              <a:latin typeface="Monotype Corsiva" panose="03010101010201010101" pitchFamily="66" charset="0"/>
            </a:endParaRPr>
          </a:p>
          <a:p>
            <a:endParaRPr lang="ru-RU" dirty="0" smtClean="0">
              <a:latin typeface="Monotype Corsiva" panose="03010101010201010101" pitchFamily="66" charset="0"/>
            </a:endParaRPr>
          </a:p>
          <a:p>
            <a:endParaRPr lang="ru-RU" dirty="0">
              <a:latin typeface="Monotype Corsiva" panose="03010101010201010101" pitchFamily="66" charset="0"/>
            </a:endParaRPr>
          </a:p>
          <a:p>
            <a:endParaRPr lang="ru-RU" dirty="0" smtClean="0">
              <a:latin typeface="Monotype Corsiva" panose="03010101010201010101" pitchFamily="66" charset="0"/>
            </a:endParaRPr>
          </a:p>
          <a:p>
            <a:endParaRPr lang="ru-RU" dirty="0">
              <a:latin typeface="Monotype Corsiva" panose="03010101010201010101" pitchFamily="66" charset="0"/>
            </a:endParaRPr>
          </a:p>
          <a:p>
            <a:r>
              <a:rPr lang="ru-RU" sz="2400" dirty="0" smtClean="0">
                <a:latin typeface="Monotype Corsiva" panose="03010101010201010101" pitchFamily="66" charset="0"/>
              </a:rPr>
              <a:t>Воспитателя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МКДОУ «Детский сад «Улыбка»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Г. Щигры Курской области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smtClean="0">
                <a:latin typeface="Monotype Corsiva" panose="03010101010201010101" pitchFamily="66" charset="0"/>
              </a:rPr>
              <a:t>          </a:t>
            </a:r>
            <a:r>
              <a:rPr lang="ru-RU" sz="2400" dirty="0" err="1" smtClean="0">
                <a:latin typeface="Monotype Corsiva" panose="03010101010201010101" pitchFamily="66" charset="0"/>
              </a:rPr>
              <a:t>Рачек</a:t>
            </a:r>
            <a:r>
              <a:rPr lang="ru-RU" sz="2400" dirty="0" smtClean="0">
                <a:latin typeface="Monotype Corsiva" panose="03010101010201010101" pitchFamily="66" charset="0"/>
              </a:rPr>
              <a:t> С.А.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smtClean="0">
                <a:latin typeface="Monotype Corsiva" panose="03010101010201010101" pitchFamily="66" charset="0"/>
              </a:rPr>
              <a:t>             2018 г.</a:t>
            </a:r>
          </a:p>
        </p:txBody>
      </p:sp>
    </p:spTree>
    <p:extLst>
      <p:ext uri="{BB962C8B-B14F-4D97-AF65-F5344CB8AC3E}">
        <p14:creationId xmlns:p14="http://schemas.microsoft.com/office/powerpoint/2010/main" val="234109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57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3633" y="1472148"/>
            <a:ext cx="95303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Акция «Спасём участок от мусора»</a:t>
            </a:r>
            <a:endParaRPr lang="ru-RU" sz="2400" dirty="0">
              <a:latin typeface="Monotype Corsiva" panose="03010101010201010101" pitchFamily="66" charset="0"/>
            </a:endParaRPr>
          </a:p>
          <a:p>
            <a:r>
              <a:rPr lang="ru-RU" sz="2400" dirty="0" smtClean="0">
                <a:latin typeface="Monotype Corsiva" panose="03010101010201010101" pitchFamily="66" charset="0"/>
              </a:rPr>
              <a:t>Праздник «День пожилого человека»</a:t>
            </a:r>
            <a:endParaRPr lang="ru-RU" sz="2400" dirty="0">
              <a:latin typeface="Monotype Corsiva" panose="03010101010201010101" pitchFamily="66" charset="0"/>
            </a:endParaRPr>
          </a:p>
          <a:p>
            <a:r>
              <a:rPr lang="ru-RU" sz="2400" dirty="0" smtClean="0">
                <a:latin typeface="Monotype Corsiva" panose="03010101010201010101" pitchFamily="66" charset="0"/>
              </a:rPr>
              <a:t>Акция «Помогаю бабушке – я уже большая»</a:t>
            </a:r>
            <a:endParaRPr lang="ru-RU" sz="2400" dirty="0">
              <a:latin typeface="Monotype Corsiva" panose="03010101010201010101" pitchFamily="66" charset="0"/>
            </a:endParaRPr>
          </a:p>
          <a:p>
            <a:r>
              <a:rPr lang="ru-RU" sz="2400" dirty="0" smtClean="0">
                <a:latin typeface="Monotype Corsiva" panose="03010101010201010101" pitchFamily="66" charset="0"/>
              </a:rPr>
              <a:t>Месяц добрых дел – помощь малышам второй младшей группы</a:t>
            </a:r>
            <a:endParaRPr lang="ru-RU" sz="2400" dirty="0">
              <a:latin typeface="Monotype Corsiva" panose="03010101010201010101" pitchFamily="66" charset="0"/>
            </a:endParaRPr>
          </a:p>
          <a:p>
            <a:r>
              <a:rPr lang="ru-RU" sz="2400" dirty="0" smtClean="0">
                <a:latin typeface="Monotype Corsiva" panose="03010101010201010101" pitchFamily="66" charset="0"/>
              </a:rPr>
              <a:t>Праздник «День Защитника Отечества»</a:t>
            </a:r>
            <a:endParaRPr lang="ru-RU" sz="2400" dirty="0">
              <a:latin typeface="Monotype Corsiva" panose="03010101010201010101" pitchFamily="66" charset="0"/>
            </a:endParaRPr>
          </a:p>
          <a:p>
            <a:r>
              <a:rPr lang="ru-RU" sz="2400" dirty="0" smtClean="0">
                <a:latin typeface="Monotype Corsiva" panose="03010101010201010101" pitchFamily="66" charset="0"/>
              </a:rPr>
              <a:t>Акция «Открытка для дедушки»</a:t>
            </a:r>
            <a:endParaRPr lang="ru-RU" sz="2400" dirty="0">
              <a:latin typeface="Monotype Corsiva" panose="03010101010201010101" pitchFamily="66" charset="0"/>
            </a:endParaRPr>
          </a:p>
          <a:p>
            <a:r>
              <a:rPr lang="ru-RU" sz="2400" dirty="0" smtClean="0">
                <a:latin typeface="Monotype Corsiva" panose="03010101010201010101" pitchFamily="66" charset="0"/>
              </a:rPr>
              <a:t>Сбор </a:t>
            </a:r>
            <a:r>
              <a:rPr lang="ru-RU" sz="2400" dirty="0" smtClean="0">
                <a:latin typeface="Monotype Corsiva" panose="03010101010201010101" pitchFamily="66" charset="0"/>
              </a:rPr>
              <a:t>лекарственных трав. Акция «Чтобы люди не болели»</a:t>
            </a:r>
            <a:endParaRPr lang="ru-RU" sz="2400" dirty="0">
              <a:latin typeface="Monotype Corsiva" panose="03010101010201010101" pitchFamily="66" charset="0"/>
            </a:endParaRPr>
          </a:p>
          <a:p>
            <a:r>
              <a:rPr lang="ru-RU" sz="2400" dirty="0" smtClean="0">
                <a:latin typeface="Monotype Corsiva" panose="03010101010201010101" pitchFamily="66" charset="0"/>
              </a:rPr>
              <a:t>Акция «Георгиевская ленточка»</a:t>
            </a:r>
            <a:endParaRPr lang="ru-RU" sz="2400" dirty="0">
              <a:latin typeface="Monotype Corsiva" panose="03010101010201010101" pitchFamily="66" charset="0"/>
            </a:endParaRPr>
          </a:p>
          <a:p>
            <a:r>
              <a:rPr lang="ru-RU" sz="2400" dirty="0" smtClean="0">
                <a:latin typeface="Monotype Corsiva" panose="03010101010201010101" pitchFamily="66" charset="0"/>
              </a:rPr>
              <a:t>Родители украшают участок для детей.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27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21995" y="1632407"/>
            <a:ext cx="63621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Monotype Corsiva" panose="03010101010201010101" pitchFamily="66" charset="0"/>
              </a:rPr>
              <a:t>Дети.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Разучивание игр, </a:t>
            </a:r>
            <a:r>
              <a:rPr lang="ru-RU" sz="2400" dirty="0" smtClean="0">
                <a:latin typeface="Monotype Corsiva" panose="03010101010201010101" pitchFamily="66" charset="0"/>
              </a:rPr>
              <a:t>поиск </a:t>
            </a:r>
            <a:r>
              <a:rPr lang="ru-RU" sz="2400" dirty="0">
                <a:latin typeface="Monotype Corsiva" panose="03010101010201010101" pitchFamily="66" charset="0"/>
              </a:rPr>
              <a:t>с родителями новых знаний о </a:t>
            </a:r>
            <a:r>
              <a:rPr lang="ru-RU" sz="2400" dirty="0" smtClean="0">
                <a:latin typeface="Monotype Corsiva" panose="03010101010201010101" pitchFamily="66" charset="0"/>
              </a:rPr>
              <a:t>волонтёрах.</a:t>
            </a:r>
          </a:p>
          <a:p>
            <a:r>
              <a:rPr lang="ru-RU" sz="3600" b="1" dirty="0" smtClean="0">
                <a:latin typeface="Monotype Corsiva" panose="03010101010201010101" pitchFamily="66" charset="0"/>
              </a:rPr>
              <a:t>Родители.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Поиск информации о волонтёрском  движении. Оформление участка для детей.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45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8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1686" y="1581563"/>
            <a:ext cx="924703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anose="03010101010201010101" pitchFamily="66" charset="0"/>
              </a:rPr>
              <a:t>                     </a:t>
            </a:r>
            <a:r>
              <a:rPr lang="ru-RU" sz="3600" b="1" dirty="0" smtClean="0">
                <a:latin typeface="Monotype Corsiva" panose="03010101010201010101" pitchFamily="66" charset="0"/>
              </a:rPr>
              <a:t>3</a:t>
            </a:r>
            <a:r>
              <a:rPr lang="ru-RU" b="1" dirty="0" smtClean="0"/>
              <a:t>. </a:t>
            </a:r>
            <a:r>
              <a:rPr lang="ru-RU" sz="3600" b="1" dirty="0" smtClean="0">
                <a:latin typeface="Monotype Corsiva" panose="03010101010201010101" pitchFamily="66" charset="0"/>
              </a:rPr>
              <a:t>Заключительный.</a:t>
            </a:r>
          </a:p>
          <a:p>
            <a:endParaRPr lang="ru-RU" sz="3600" b="1" dirty="0">
              <a:latin typeface="Monotype Corsiva" panose="03010101010201010101" pitchFamily="66" charset="0"/>
            </a:endParaRPr>
          </a:p>
          <a:p>
            <a:r>
              <a:rPr lang="ru-RU" sz="2400" dirty="0">
                <a:latin typeface="Monotype Corsiva" panose="03010101010201010101" pitchFamily="66" charset="0"/>
              </a:rPr>
              <a:t>Размещение в сети Интернет опыта работы в данном направлении.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71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9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97889"/>
            <a:ext cx="4531058" cy="33982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943" y="1729075"/>
            <a:ext cx="4531057" cy="339829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467293" y="1729075"/>
            <a:ext cx="3256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Monotype Corsiva" panose="03010101010201010101" pitchFamily="66" charset="0"/>
              </a:rPr>
              <a:t>Беседа «Что такое добро» 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94697" y="964054"/>
            <a:ext cx="51395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Monotype Corsiva" panose="03010101010201010101" pitchFamily="66" charset="0"/>
              </a:rPr>
              <a:t>Просмотр сказки «Крошечка-</a:t>
            </a:r>
            <a:r>
              <a:rPr lang="ru-RU" sz="2400" b="1" dirty="0" err="1">
                <a:latin typeface="Monotype Corsiva" panose="03010101010201010101" pitchFamily="66" charset="0"/>
              </a:rPr>
              <a:t>Хаврошечка</a:t>
            </a:r>
            <a:r>
              <a:rPr lang="ru-RU" sz="2400" b="1" dirty="0">
                <a:latin typeface="Monotype Corsiva" panose="03010101010201010101" pitchFamily="66" charset="0"/>
              </a:rPr>
              <a:t>»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4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01" y="2258208"/>
            <a:ext cx="4105997" cy="30794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516" y="2221019"/>
            <a:ext cx="4155583" cy="311668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171434" y="768750"/>
            <a:ext cx="3849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Monotype Corsiva" panose="03010101010201010101" pitchFamily="66" charset="0"/>
              </a:rPr>
              <a:t>Дидактические игры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54160" y="5636187"/>
            <a:ext cx="2217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Monotype Corsiva" panose="03010101010201010101" pitchFamily="66" charset="0"/>
              </a:rPr>
              <a:t>«Хорошо – плохо»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49332" y="5636187"/>
            <a:ext cx="2577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Monotype Corsiva" panose="03010101010201010101" pitchFamily="66" charset="0"/>
              </a:rPr>
              <a:t>«Опасные ситуации»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89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82" y="1784534"/>
            <a:ext cx="1753590" cy="26453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06" y="1953419"/>
            <a:ext cx="1847850" cy="2476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191" y="1935062"/>
            <a:ext cx="1614319" cy="24948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693" y="2152685"/>
            <a:ext cx="1788392" cy="22605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1233" y="534740"/>
            <a:ext cx="8658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anose="03010101010201010101" pitchFamily="66" charset="0"/>
              </a:rPr>
              <a:t>Художественная литература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40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41" y="1285861"/>
            <a:ext cx="3395729" cy="25467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658" y="1282642"/>
            <a:ext cx="3400022" cy="25500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78806" y="425003"/>
            <a:ext cx="7534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>Акция «Спасём участок от мусора»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57" y="3992937"/>
            <a:ext cx="3382851" cy="253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14" y="1030779"/>
            <a:ext cx="3305578" cy="24791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341" y="1122363"/>
            <a:ext cx="3322749" cy="24920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613" y="3993417"/>
            <a:ext cx="3289389" cy="24670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127" y="3980907"/>
            <a:ext cx="3322748" cy="249206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36990" y="310072"/>
            <a:ext cx="64972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Monotype Corsiva" panose="03010101010201010101" pitchFamily="66" charset="0"/>
              </a:rPr>
              <a:t>Праздник «День пожилого человека»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18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82807" y="2008859"/>
            <a:ext cx="4052552" cy="22795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80973" y="3290139"/>
            <a:ext cx="4052552" cy="22795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60" y="1118316"/>
            <a:ext cx="3013657" cy="22602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4980" y="2910212"/>
            <a:ext cx="4052552" cy="303941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02333" y="233969"/>
            <a:ext cx="75873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Monotype Corsiva" panose="03010101010201010101" pitchFamily="66" charset="0"/>
              </a:rPr>
              <a:t>Акция «Помогаю бабушке, я уже большая»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31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5" y="951249"/>
            <a:ext cx="3473003" cy="26047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184" y="951249"/>
            <a:ext cx="3479444" cy="26095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273" y="951249"/>
            <a:ext cx="3473002" cy="26047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093" y="3966604"/>
            <a:ext cx="3473003" cy="26047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468" y="3966604"/>
            <a:ext cx="3473003" cy="260475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60521" y="219361"/>
            <a:ext cx="112277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Monotype Corsiva" panose="03010101010201010101" pitchFamily="66" charset="0"/>
              </a:rPr>
              <a:t>Месяц добрых дел – помощь малышам второй младшей группы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72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84113" y="1815921"/>
            <a:ext cx="72422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Тип проекта: творческий, информационно-просветительский, индивидуально-развивающий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По количеству участников: коллективный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По продолжительности: долгосрочный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Участники: дети старшей группы, родители, воспитатель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Возраст: 5-6 лет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Автор: </a:t>
            </a:r>
            <a:r>
              <a:rPr lang="ru-RU" sz="2400" dirty="0" err="1" smtClean="0">
                <a:latin typeface="Monotype Corsiva" panose="03010101010201010101" pitchFamily="66" charset="0"/>
              </a:rPr>
              <a:t>Рачек</a:t>
            </a:r>
            <a:r>
              <a:rPr lang="ru-RU" sz="2400" dirty="0" smtClean="0">
                <a:latin typeface="Monotype Corsiva" panose="03010101010201010101" pitchFamily="66" charset="0"/>
              </a:rPr>
              <a:t> С.А.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58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654" y="3907128"/>
            <a:ext cx="3601792" cy="2701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09" y="963881"/>
            <a:ext cx="3606084" cy="27045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916" y="880237"/>
            <a:ext cx="3606084" cy="27045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76530" y="196487"/>
            <a:ext cx="8345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anose="03010101010201010101" pitchFamily="66" charset="0"/>
              </a:rPr>
              <a:t>Праздник «День Защитника Отечества»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12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544" y="1103044"/>
            <a:ext cx="3447245" cy="25854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107" y="1083726"/>
            <a:ext cx="3498761" cy="26240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442" y="4057158"/>
            <a:ext cx="3447245" cy="258543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15378" y="338200"/>
            <a:ext cx="58993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Monotype Corsiva" panose="03010101010201010101" pitchFamily="66" charset="0"/>
              </a:rPr>
              <a:t>Акция «Открытка для дедушки»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69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2" y="1857599"/>
            <a:ext cx="4529070" cy="33968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08" y="1808833"/>
            <a:ext cx="4529070" cy="33968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98718" y="605634"/>
            <a:ext cx="103861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Monotype Corsiva" panose="03010101010201010101" pitchFamily="66" charset="0"/>
              </a:rPr>
              <a:t>Сбор лекарственных трав. Акция «Чтобы люди не болели»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15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423" y="951003"/>
            <a:ext cx="3769216" cy="28269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86" y="938123"/>
            <a:ext cx="3786389" cy="28397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098" y="3883573"/>
            <a:ext cx="3769216" cy="282691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31596" y="206112"/>
            <a:ext cx="5745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Monotype Corsiva" panose="03010101010201010101" pitchFamily="66" charset="0"/>
              </a:rPr>
              <a:t>Акция «Георгиевская ленточка»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0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61" y="1178556"/>
            <a:ext cx="7856112" cy="48469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00700" y="289883"/>
            <a:ext cx="72138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Monotype Corsiva" panose="03010101010201010101" pitchFamily="66" charset="0"/>
              </a:rPr>
              <a:t>Родители украшают участок для </a:t>
            </a:r>
            <a:r>
              <a:rPr lang="ru-RU" sz="3600" b="1" dirty="0" smtClean="0">
                <a:latin typeface="Monotype Corsiva" panose="03010101010201010101" pitchFamily="66" charset="0"/>
              </a:rPr>
              <a:t>детей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27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859" y="325027"/>
            <a:ext cx="4392281" cy="620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3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42811" y="2189047"/>
            <a:ext cx="97063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400" dirty="0" smtClean="0">
                <a:latin typeface="Monotype Corsiva" panose="03010101010201010101" pitchFamily="66" charset="0"/>
              </a:rPr>
              <a:t>В ходе проектной деятельности дети научились проявлять </a:t>
            </a:r>
            <a:r>
              <a:rPr lang="ru-RU" sz="2400" dirty="0">
                <a:latin typeface="Monotype Corsiva" panose="03010101010201010101" pitchFamily="66" charset="0"/>
              </a:rPr>
              <a:t>самостоятельность и инициативу, адекватно вести себя в различных жизненных ситуациях, в том числе и конфликтных. Участие в  волонтерском движении </a:t>
            </a:r>
            <a:r>
              <a:rPr lang="ru-RU" sz="2400" dirty="0" smtClean="0">
                <a:latin typeface="Monotype Corsiva" panose="03010101010201010101" pitchFamily="66" charset="0"/>
              </a:rPr>
              <a:t>помогло </a:t>
            </a:r>
            <a:r>
              <a:rPr lang="ru-RU" sz="2400" dirty="0">
                <a:latin typeface="Monotype Corsiva" panose="03010101010201010101" pitchFamily="66" charset="0"/>
              </a:rPr>
              <a:t>объединить детей, родителей и педагогов, стать им одной командой.</a:t>
            </a:r>
          </a:p>
          <a:p>
            <a:pPr indent="449580" algn="just">
              <a:spcAft>
                <a:spcPts val="0"/>
              </a:spcAft>
            </a:pPr>
            <a:r>
              <a:rPr lang="ru-RU" sz="2400" dirty="0">
                <a:latin typeface="Monotype Corsiva" panose="03010101010201010101" pitchFamily="66" charset="0"/>
              </a:rPr>
              <a:t> </a:t>
            </a:r>
            <a:endParaRPr lang="ru-RU" sz="2400" dirty="0">
              <a:effectLst/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0600" y="1251991"/>
            <a:ext cx="6875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Monotype Corsiva" panose="03010101010201010101" pitchFamily="66" charset="0"/>
              </a:rPr>
              <a:t>Результаты проектной деятельн</a:t>
            </a:r>
            <a:r>
              <a:rPr lang="ru-RU" sz="3600" dirty="0">
                <a:latin typeface="Monotype Corsiva" panose="03010101010201010101" pitchFamily="66" charset="0"/>
              </a:rPr>
              <a:t>ости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12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68947" y="1122363"/>
            <a:ext cx="1049628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>                      Используемая </a:t>
            </a:r>
            <a:r>
              <a:rPr lang="ru-RU" sz="3600" b="1" dirty="0">
                <a:latin typeface="Monotype Corsiva" panose="03010101010201010101" pitchFamily="66" charset="0"/>
              </a:rPr>
              <a:t>литература:</a:t>
            </a:r>
            <a:endParaRPr lang="ru-RU" sz="3600" dirty="0">
              <a:latin typeface="Monotype Corsiva" panose="03010101010201010101" pitchFamily="66" charset="0"/>
            </a:endParaRPr>
          </a:p>
          <a:p>
            <a:pPr>
              <a:buFont typeface="+mj-lt"/>
              <a:buAutoNum type="arabicPeriod"/>
            </a:pPr>
            <a:r>
              <a:rPr lang="ru-RU" sz="2400" dirty="0" err="1">
                <a:latin typeface="Monotype Corsiva" panose="03010101010201010101" pitchFamily="66" charset="0"/>
              </a:rPr>
              <a:t>О.Л.Князева</a:t>
            </a:r>
            <a:r>
              <a:rPr lang="ru-RU" sz="2400" dirty="0">
                <a:latin typeface="Monotype Corsiva" panose="03010101010201010101" pitchFamily="66" charset="0"/>
              </a:rPr>
              <a:t>, М.Д. </a:t>
            </a:r>
            <a:r>
              <a:rPr lang="ru-RU" sz="2400" dirty="0" err="1">
                <a:latin typeface="Monotype Corsiva" panose="03010101010201010101" pitchFamily="66" charset="0"/>
              </a:rPr>
              <a:t>Маханева</a:t>
            </a:r>
            <a:r>
              <a:rPr lang="ru-RU" sz="2400" dirty="0">
                <a:latin typeface="Monotype Corsiva" panose="03010101010201010101" pitchFamily="66" charset="0"/>
              </a:rPr>
              <a:t>. Приобщение детей к истокам русской народной культуры: Программа. Учебно- методическое пособие. -2изд; «Детство- Пресс», 1998г.</a:t>
            </a:r>
          </a:p>
          <a:p>
            <a:pPr>
              <a:buFont typeface="+mj-lt"/>
              <a:buAutoNum type="arabicPeriod"/>
            </a:pPr>
            <a:r>
              <a:rPr lang="ru-RU" sz="2400" dirty="0" err="1">
                <a:latin typeface="Monotype Corsiva" panose="03010101010201010101" pitchFamily="66" charset="0"/>
              </a:rPr>
              <a:t>В.Степанов</a:t>
            </a:r>
            <a:r>
              <a:rPr lang="ru-RU" sz="2400" dirty="0">
                <a:latin typeface="Monotype Corsiva" panose="03010101010201010101" pitchFamily="66" charset="0"/>
              </a:rPr>
              <a:t>. Мы живем в России. Из-во «Оникс»., М., 2007г.</a:t>
            </a:r>
          </a:p>
          <a:p>
            <a:pPr>
              <a:buFont typeface="+mj-lt"/>
              <a:buAutoNum type="arabicPeriod"/>
            </a:pPr>
            <a:r>
              <a:rPr lang="ru-RU" sz="2400" dirty="0">
                <a:latin typeface="Monotype Corsiva" panose="03010101010201010101" pitchFamily="66" charset="0"/>
              </a:rPr>
              <a:t>Л.А. </a:t>
            </a:r>
            <a:r>
              <a:rPr lang="ru-RU" sz="2400" dirty="0" err="1">
                <a:latin typeface="Monotype Corsiva" panose="03010101010201010101" pitchFamily="66" charset="0"/>
              </a:rPr>
              <a:t>Кодрыкинская</a:t>
            </a:r>
            <a:r>
              <a:rPr lang="ru-RU" sz="2400" dirty="0">
                <a:latin typeface="Monotype Corsiva" panose="03010101010201010101" pitchFamily="66" charset="0"/>
              </a:rPr>
              <a:t>. Занятия по патриотическому воспитанию в ДОУ.- Из-во «ТЦ Сфера», 2013.</a:t>
            </a:r>
          </a:p>
          <a:p>
            <a:pPr>
              <a:buFont typeface="+mj-lt"/>
              <a:buAutoNum type="arabicPeriod"/>
            </a:pPr>
            <a:r>
              <a:rPr lang="ru-RU" sz="2400" dirty="0">
                <a:latin typeface="Monotype Corsiva" panose="03010101010201010101" pitchFamily="66" charset="0"/>
              </a:rPr>
              <a:t>В.Н. </a:t>
            </a:r>
            <a:r>
              <a:rPr lang="ru-RU" sz="2400" dirty="0" err="1">
                <a:latin typeface="Monotype Corsiva" panose="03010101010201010101" pitchFamily="66" charset="0"/>
              </a:rPr>
              <a:t>Микляева</a:t>
            </a:r>
            <a:r>
              <a:rPr lang="ru-RU" sz="2400" dirty="0">
                <a:latin typeface="Monotype Corsiva" panose="03010101010201010101" pitchFamily="66" charset="0"/>
              </a:rPr>
              <a:t>. Нравственно – патриотическое и духовное воспитание дошкольников. – М.: ТЦ Сфера, 2013г.</a:t>
            </a:r>
          </a:p>
          <a:p>
            <a:pPr>
              <a:buFont typeface="+mj-lt"/>
              <a:buAutoNum type="arabicPeriod"/>
            </a:pPr>
            <a:r>
              <a:rPr lang="ru-RU" sz="2400" dirty="0" err="1">
                <a:latin typeface="Monotype Corsiva" panose="03010101010201010101" pitchFamily="66" charset="0"/>
              </a:rPr>
              <a:t>Л.Б.Фесюкова</a:t>
            </a:r>
            <a:r>
              <a:rPr lang="ru-RU" sz="2400" dirty="0">
                <a:latin typeface="Monotype Corsiva" panose="03010101010201010101" pitchFamily="66" charset="0"/>
              </a:rPr>
              <a:t>. </a:t>
            </a:r>
            <a:r>
              <a:rPr lang="ru-RU" sz="2400" dirty="0" err="1">
                <a:latin typeface="Monotype Corsiva" panose="03010101010201010101" pitchFamily="66" charset="0"/>
              </a:rPr>
              <a:t>Комплесные</a:t>
            </a:r>
            <a:r>
              <a:rPr lang="ru-RU" sz="2400" dirty="0">
                <a:latin typeface="Monotype Corsiva" panose="03010101010201010101" pitchFamily="66" charset="0"/>
              </a:rPr>
              <a:t> занятия по воспитанию нравственности. Для 4-7лет. Из-во «ТЦ Сфера», 2010г.</a:t>
            </a:r>
          </a:p>
          <a:p>
            <a:pPr>
              <a:buFont typeface="+mj-lt"/>
              <a:buAutoNum type="arabicPeriod"/>
            </a:pPr>
            <a:r>
              <a:rPr lang="ru-RU" sz="2400" dirty="0" err="1" smtClean="0">
                <a:latin typeface="Monotype Corsiva" panose="03010101010201010101" pitchFamily="66" charset="0"/>
              </a:rPr>
              <a:t>Л.Л.Шевченко</a:t>
            </a:r>
            <a:r>
              <a:rPr lang="ru-RU" sz="2400" dirty="0" smtClean="0">
                <a:latin typeface="Monotype Corsiva" panose="03010101010201010101" pitchFamily="66" charset="0"/>
              </a:rPr>
              <a:t> </a:t>
            </a:r>
            <a:r>
              <a:rPr lang="ru-RU" sz="2400" dirty="0">
                <a:latin typeface="Monotype Corsiva" panose="03010101010201010101" pitchFamily="66" charset="0"/>
              </a:rPr>
              <a:t>«Добрый </a:t>
            </a:r>
            <a:r>
              <a:rPr lang="ru-RU" sz="2400" dirty="0" err="1">
                <a:latin typeface="Monotype Corsiva" panose="03010101010201010101" pitchFamily="66" charset="0"/>
              </a:rPr>
              <a:t>мир».из</a:t>
            </a:r>
            <a:r>
              <a:rPr lang="ru-RU" sz="2400" dirty="0">
                <a:latin typeface="Monotype Corsiva" panose="03010101010201010101" pitchFamily="66" charset="0"/>
              </a:rPr>
              <a:t>-во «Подмосковье» 2012г.</a:t>
            </a:r>
          </a:p>
        </p:txBody>
      </p:sp>
    </p:spTree>
    <p:extLst>
      <p:ext uri="{BB962C8B-B14F-4D97-AF65-F5344CB8AC3E}">
        <p14:creationId xmlns:p14="http://schemas.microsoft.com/office/powerpoint/2010/main" val="251085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6383" y="977071"/>
            <a:ext cx="680004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               </a:t>
            </a:r>
            <a:r>
              <a:rPr lang="ru-RU" sz="3600" b="1" dirty="0" smtClean="0">
                <a:latin typeface="Monotype Corsiva" panose="03010101010201010101" pitchFamily="66" charset="0"/>
              </a:rPr>
              <a:t>Актуальность.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Одной из важнейших задач дошкольного образования является социализация дошкольников, то есть приобщение к общепринятым нормам и правилам взаимоотношений со сверстниками и взрослыми, формирование гендерной, семейной, гражданской принадлежности. Мы решили приобщать наших воспитанников к волонтерскому движению с целью воспитания личности с активной жизненной позицией и творческим потенциалом, способной к самосовершенствованию, гармоничному взаимодействию с другими людьми.</a:t>
            </a:r>
          </a:p>
        </p:txBody>
      </p:sp>
    </p:spTree>
    <p:extLst>
      <p:ext uri="{BB962C8B-B14F-4D97-AF65-F5344CB8AC3E}">
        <p14:creationId xmlns:p14="http://schemas.microsoft.com/office/powerpoint/2010/main" val="6051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5325" y="1633893"/>
            <a:ext cx="71735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anose="03010101010201010101" pitchFamily="66" charset="0"/>
              </a:rPr>
              <a:t>                      </a:t>
            </a:r>
            <a:r>
              <a:rPr lang="ru-RU" sz="3600" b="1" dirty="0" smtClean="0">
                <a:latin typeface="Monotype Corsiva" panose="03010101010201010101" pitchFamily="66" charset="0"/>
              </a:rPr>
              <a:t>Проблема.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Отсутствие опыта у детей старшего дошкольного возраста в проявлении социально нравственной позиции  связанной с различными сторонами общественной жизни человека во всей их целостности и многообразии</a:t>
            </a:r>
            <a:r>
              <a:rPr lang="ru-RU" sz="2400" i="1" dirty="0">
                <a:latin typeface="Monotype Corsiva" panose="03010101010201010101" pitchFamily="66" charset="0"/>
              </a:rPr>
              <a:t>.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08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7898" y="1712890"/>
            <a:ext cx="72765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anose="03010101010201010101" pitchFamily="66" charset="0"/>
              </a:rPr>
              <a:t>                           </a:t>
            </a:r>
            <a:r>
              <a:rPr lang="ru-RU" sz="3600" b="1" dirty="0" smtClean="0">
                <a:latin typeface="Monotype Corsiva" panose="03010101010201010101" pitchFamily="66" charset="0"/>
              </a:rPr>
              <a:t>Цель.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В</a:t>
            </a:r>
            <a:r>
              <a:rPr lang="ru-RU" sz="2400" dirty="0" smtClean="0">
                <a:latin typeface="Monotype Corsiva" panose="03010101010201010101" pitchFamily="66" charset="0"/>
              </a:rPr>
              <a:t>оспитать </a:t>
            </a:r>
            <a:r>
              <a:rPr lang="ru-RU" sz="2400" dirty="0">
                <a:latin typeface="Monotype Corsiva" panose="03010101010201010101" pitchFamily="66" charset="0"/>
              </a:rPr>
              <a:t>у детей уважительное отношение к окружающим людям (уважение к старшим, заботливое отношения к малышам</a:t>
            </a:r>
            <a:r>
              <a:rPr lang="ru-RU" sz="2400" dirty="0" smtClean="0">
                <a:latin typeface="Monotype Corsiva" panose="03010101010201010101" pitchFamily="66" charset="0"/>
              </a:rPr>
              <a:t>), </a:t>
            </a:r>
            <a:r>
              <a:rPr lang="ru-RU" sz="2400" dirty="0">
                <a:latin typeface="Monotype Corsiva" panose="03010101010201010101" pitchFamily="66" charset="0"/>
              </a:rPr>
              <a:t>готовность помогать людям, нуждающимся в помощи.</a:t>
            </a:r>
          </a:p>
        </p:txBody>
      </p:sp>
    </p:spTree>
    <p:extLst>
      <p:ext uri="{BB962C8B-B14F-4D97-AF65-F5344CB8AC3E}">
        <p14:creationId xmlns:p14="http://schemas.microsoft.com/office/powerpoint/2010/main" val="272610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8045" y="992382"/>
            <a:ext cx="82167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anose="03010101010201010101" pitchFamily="66" charset="0"/>
              </a:rPr>
              <a:t>                                </a:t>
            </a:r>
            <a:r>
              <a:rPr lang="ru-RU" sz="3600" b="1" dirty="0" smtClean="0">
                <a:latin typeface="Monotype Corsiva" panose="03010101010201010101" pitchFamily="66" charset="0"/>
              </a:rPr>
              <a:t>Задачи.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Формирование  у детей позитивных установок  на добровольческую </a:t>
            </a:r>
            <a:r>
              <a:rPr lang="ru-RU" sz="2400" dirty="0" smtClean="0">
                <a:latin typeface="Monotype Corsiva" panose="03010101010201010101" pitchFamily="66" charset="0"/>
              </a:rPr>
              <a:t>деятельность.</a:t>
            </a:r>
            <a:r>
              <a:rPr lang="ru-RU" sz="2400" dirty="0">
                <a:latin typeface="Monotype Corsiva" panose="03010101010201010101" pitchFamily="66" charset="0"/>
              </a:rPr>
              <a:t>  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Приобщение к </a:t>
            </a:r>
            <a:r>
              <a:rPr lang="ru-RU" sz="2400" dirty="0" smtClean="0">
                <a:latin typeface="Monotype Corsiva" panose="03010101010201010101" pitchFamily="66" charset="0"/>
              </a:rPr>
              <a:t>общечеловеческим ценностям.</a:t>
            </a:r>
            <a:endParaRPr lang="ru-RU" sz="2400" dirty="0">
              <a:latin typeface="Monotype Corsiva" panose="03010101010201010101" pitchFamily="66" charset="0"/>
            </a:endParaRPr>
          </a:p>
          <a:p>
            <a:r>
              <a:rPr lang="ru-RU" sz="2400" dirty="0">
                <a:latin typeface="Monotype Corsiva" panose="03010101010201010101" pitchFamily="66" charset="0"/>
              </a:rPr>
              <a:t>Воспитание толерантного отношения к другим людям независимо от культурной среды и этнической </a:t>
            </a:r>
            <a:r>
              <a:rPr lang="ru-RU" sz="2400" dirty="0" smtClean="0">
                <a:latin typeface="Monotype Corsiva" panose="03010101010201010101" pitchFamily="66" charset="0"/>
              </a:rPr>
              <a:t>принадлежности.</a:t>
            </a:r>
            <a:endParaRPr lang="ru-RU" sz="2400" dirty="0">
              <a:latin typeface="Monotype Corsiva" panose="03010101010201010101" pitchFamily="66" charset="0"/>
            </a:endParaRPr>
          </a:p>
          <a:p>
            <a:r>
              <a:rPr lang="ru-RU" sz="2400" dirty="0">
                <a:latin typeface="Monotype Corsiva" panose="03010101010201010101" pitchFamily="66" charset="0"/>
              </a:rPr>
              <a:t>Организация образовательного процесса в форме совместной деятельности детей, педагогов, </a:t>
            </a:r>
            <a:r>
              <a:rPr lang="ru-RU" sz="2400" dirty="0" smtClean="0">
                <a:latin typeface="Monotype Corsiva" panose="03010101010201010101" pitchFamily="66" charset="0"/>
              </a:rPr>
              <a:t>родителей</a:t>
            </a:r>
            <a:r>
              <a:rPr lang="ru-RU" sz="2400" dirty="0">
                <a:latin typeface="Monotype Corsiva" panose="03010101010201010101" pitchFamily="66" charset="0"/>
              </a:rPr>
              <a:t>.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Размещение в сети Интернет опыта работы в данном направлении.</a:t>
            </a:r>
          </a:p>
          <a:p>
            <a:endParaRPr lang="ru-RU" sz="2400" dirty="0" smtClean="0">
              <a:latin typeface="Monotype Corsiva" panose="03010101010201010101" pitchFamily="66" charset="0"/>
            </a:endParaRPr>
          </a:p>
          <a:p>
            <a:endParaRPr lang="ru-RU" sz="3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25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2896" y="2001838"/>
            <a:ext cx="847429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anose="03010101010201010101" pitchFamily="66" charset="0"/>
              </a:rPr>
              <a:t>                </a:t>
            </a:r>
            <a:r>
              <a:rPr lang="ru-RU" sz="3600" b="1" dirty="0" smtClean="0">
                <a:latin typeface="Monotype Corsiva" panose="03010101010201010101" pitchFamily="66" charset="0"/>
              </a:rPr>
              <a:t>Ожидаемые результаты.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Мероприятия в рамках проекта </a:t>
            </a:r>
            <a:r>
              <a:rPr lang="ru-RU" sz="2400" dirty="0" smtClean="0">
                <a:latin typeface="Monotype Corsiva" panose="03010101010201010101" pitchFamily="66" charset="0"/>
              </a:rPr>
              <a:t>позволят </a:t>
            </a:r>
            <a:r>
              <a:rPr lang="ru-RU" sz="2400" dirty="0">
                <a:latin typeface="Monotype Corsiva" panose="03010101010201010101" pitchFamily="66" charset="0"/>
              </a:rPr>
              <a:t>сформировать такие качества личности дошкольника как трудолюбие, толерантность</a:t>
            </a:r>
            <a:r>
              <a:rPr lang="ru-RU" sz="2400" dirty="0" smtClean="0">
                <a:latin typeface="Monotype Corsiva" panose="03010101010201010101" pitchFamily="66" charset="0"/>
              </a:rPr>
              <a:t>, потребность </a:t>
            </a:r>
            <a:r>
              <a:rPr lang="ru-RU" sz="2400" dirty="0">
                <a:latin typeface="Monotype Corsiva" panose="03010101010201010101" pitchFamily="66" charset="0"/>
              </a:rPr>
              <a:t>в здоровом образе жизни, доброжелательность, бережное отношение к природе, милосердие</a:t>
            </a:r>
            <a:r>
              <a:rPr lang="ru-RU" sz="2400" dirty="0" smtClean="0">
                <a:latin typeface="Monotype Corsiva" panose="03010101010201010101" pitchFamily="66" charset="0"/>
              </a:rPr>
              <a:t>, что </a:t>
            </a:r>
            <a:r>
              <a:rPr lang="ru-RU" sz="2400" dirty="0">
                <a:latin typeface="Monotype Corsiva" panose="03010101010201010101" pitchFamily="66" charset="0"/>
              </a:rPr>
              <a:t>будет является основой социальной направленности личности ребенка </a:t>
            </a:r>
            <a:r>
              <a:rPr lang="ru-RU" sz="2400" dirty="0" smtClean="0">
                <a:latin typeface="Monotype Corsiva" panose="03010101010201010101" pitchFamily="66" charset="0"/>
              </a:rPr>
              <a:t>в дальнейшем. 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22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4260" y="2094072"/>
            <a:ext cx="905384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anose="03010101010201010101" pitchFamily="66" charset="0"/>
              </a:rPr>
              <a:t>               </a:t>
            </a:r>
            <a:r>
              <a:rPr lang="ru-RU" sz="3600" b="1" dirty="0" smtClean="0">
                <a:latin typeface="Monotype Corsiva" panose="03010101010201010101" pitchFamily="66" charset="0"/>
              </a:rPr>
              <a:t>Этапы реализации проекта.</a:t>
            </a:r>
          </a:p>
          <a:p>
            <a:r>
              <a:rPr lang="ru-RU" sz="3600" b="1" dirty="0" smtClean="0">
                <a:latin typeface="Monotype Corsiva" panose="03010101010201010101" pitchFamily="66" charset="0"/>
              </a:rPr>
              <a:t>                    1.Организационный.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Воспитатель раскрывает проблему, вхождение детей в проект. 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Вызвать положительный отклик родителей на существенную проблему.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150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0468" y="647383"/>
            <a:ext cx="886066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anose="03010101010201010101" pitchFamily="66" charset="0"/>
              </a:rPr>
              <a:t>                 2. Планирование деятельности.</a:t>
            </a:r>
          </a:p>
          <a:p>
            <a:r>
              <a:rPr lang="ru-RU" sz="3600" dirty="0" smtClean="0">
                <a:latin typeface="Monotype Corsiva" panose="03010101010201010101" pitchFamily="66" charset="0"/>
              </a:rPr>
              <a:t>Педагог.</a:t>
            </a:r>
          </a:p>
          <a:p>
            <a:r>
              <a:rPr lang="ru-RU" sz="2400" b="1" dirty="0" smtClean="0">
                <a:latin typeface="Monotype Corsiva" panose="03010101010201010101" pitchFamily="66" charset="0"/>
              </a:rPr>
              <a:t>Беседы </a:t>
            </a:r>
            <a:r>
              <a:rPr lang="ru-RU" sz="2400" b="1" dirty="0">
                <a:latin typeface="Monotype Corsiva" panose="03010101010201010101" pitchFamily="66" charset="0"/>
              </a:rPr>
              <a:t>на тему</a:t>
            </a:r>
            <a:r>
              <a:rPr lang="ru-RU" sz="2400" b="1" dirty="0" smtClean="0">
                <a:latin typeface="Monotype Corsiva" panose="03010101010201010101" pitchFamily="66" charset="0"/>
              </a:rPr>
              <a:t>: </a:t>
            </a:r>
            <a:r>
              <a:rPr lang="ru-RU" sz="2400" dirty="0" smtClean="0">
                <a:latin typeface="Monotype Corsiva" panose="03010101010201010101" pitchFamily="66" charset="0"/>
              </a:rPr>
              <a:t>«</a:t>
            </a:r>
            <a:r>
              <a:rPr lang="ru-RU" sz="2400" dirty="0">
                <a:latin typeface="Monotype Corsiva" panose="03010101010201010101" pitchFamily="66" charset="0"/>
              </a:rPr>
              <a:t>Что такое добро</a:t>
            </a:r>
            <a:r>
              <a:rPr lang="ru-RU" sz="2400" dirty="0" smtClean="0">
                <a:latin typeface="Monotype Corsiva" panose="03010101010201010101" pitchFamily="66" charset="0"/>
              </a:rPr>
              <a:t>?», «</a:t>
            </a:r>
            <a:r>
              <a:rPr lang="ru-RU" sz="2400" dirty="0">
                <a:latin typeface="Monotype Corsiva" panose="03010101010201010101" pitchFamily="66" charset="0"/>
              </a:rPr>
              <a:t>Где живёт доброта?», «Что значит добрый человек</a:t>
            </a:r>
            <a:r>
              <a:rPr lang="ru-RU" sz="2400" dirty="0" smtClean="0">
                <a:latin typeface="Monotype Corsiva" panose="03010101010201010101" pitchFamily="66" charset="0"/>
              </a:rPr>
              <a:t>?», «</a:t>
            </a:r>
            <a:r>
              <a:rPr lang="ru-RU" sz="2400" dirty="0">
                <a:latin typeface="Monotype Corsiva" panose="03010101010201010101" pitchFamily="66" charset="0"/>
              </a:rPr>
              <a:t>Легко ли быть добрым?» ,«Как поделиться добротой?»,  «Почему добро побеждает зло?», «Как сохранить добро</a:t>
            </a:r>
            <a:r>
              <a:rPr lang="ru-RU" sz="2400" dirty="0" smtClean="0">
                <a:latin typeface="Monotype Corsiva" panose="03010101010201010101" pitchFamily="66" charset="0"/>
              </a:rPr>
              <a:t>»</a:t>
            </a:r>
          </a:p>
          <a:p>
            <a:r>
              <a:rPr lang="ru-RU" sz="2400" b="1" dirty="0" smtClean="0">
                <a:latin typeface="Monotype Corsiva" panose="03010101010201010101" pitchFamily="66" charset="0"/>
              </a:rPr>
              <a:t>Дидактические </a:t>
            </a:r>
            <a:r>
              <a:rPr lang="ru-RU" sz="2400" b="1" dirty="0">
                <a:latin typeface="Monotype Corsiva" panose="03010101010201010101" pitchFamily="66" charset="0"/>
              </a:rPr>
              <a:t>игры</a:t>
            </a:r>
            <a:r>
              <a:rPr lang="ru-RU" sz="2400" b="1" dirty="0" smtClean="0">
                <a:latin typeface="Monotype Corsiva" panose="03010101010201010101" pitchFamily="66" charset="0"/>
              </a:rPr>
              <a:t>: </a:t>
            </a:r>
            <a:r>
              <a:rPr lang="ru-RU" sz="2400" dirty="0" smtClean="0">
                <a:latin typeface="Monotype Corsiva" panose="03010101010201010101" pitchFamily="66" charset="0"/>
              </a:rPr>
              <a:t>«</a:t>
            </a:r>
            <a:r>
              <a:rPr lang="ru-RU" sz="2400" dirty="0">
                <a:latin typeface="Monotype Corsiva" panose="03010101010201010101" pitchFamily="66" charset="0"/>
              </a:rPr>
              <a:t>Чем  я могу помочь…», «Что было бы, если бы», «Хорошо-плохо», «Давайте познакомимся», «Опасные ситуации</a:t>
            </a:r>
            <a:r>
              <a:rPr lang="ru-RU" sz="2400" dirty="0" smtClean="0">
                <a:latin typeface="Monotype Corsiva" panose="03010101010201010101" pitchFamily="66" charset="0"/>
              </a:rPr>
              <a:t>»</a:t>
            </a:r>
          </a:p>
          <a:p>
            <a:r>
              <a:rPr lang="ru-RU" sz="2400" b="1" dirty="0">
                <a:latin typeface="Monotype Corsiva" panose="03010101010201010101" pitchFamily="66" charset="0"/>
              </a:rPr>
              <a:t>Чтение художественной литературы:</a:t>
            </a:r>
            <a:r>
              <a:rPr lang="ru-RU" sz="2400" dirty="0">
                <a:latin typeface="Monotype Corsiva" panose="03010101010201010101" pitchFamily="66" charset="0"/>
              </a:rPr>
              <a:t> </a:t>
            </a:r>
            <a:r>
              <a:rPr lang="ru-RU" sz="2400" dirty="0" smtClean="0">
                <a:latin typeface="Monotype Corsiva" panose="03010101010201010101" pitchFamily="66" charset="0"/>
              </a:rPr>
              <a:t>В</a:t>
            </a:r>
            <a:r>
              <a:rPr lang="ru-RU" sz="2400" dirty="0">
                <a:latin typeface="Monotype Corsiva" panose="03010101010201010101" pitchFamily="66" charset="0"/>
              </a:rPr>
              <a:t>. Осеева: «Что легче?»,  «Просто старушка», «Сыновья», «Навестила», «Волшебное слово». Л. Кон – «Друг»,  Э. Успенский – «Крокодил Гена и его друзья», </a:t>
            </a:r>
            <a:r>
              <a:rPr lang="ru-RU" sz="2400" b="1" dirty="0">
                <a:latin typeface="Monotype Corsiva" panose="03010101010201010101" pitchFamily="66" charset="0"/>
              </a:rPr>
              <a:t>Сказки:</a:t>
            </a:r>
            <a:r>
              <a:rPr lang="ru-RU" sz="2400" dirty="0">
                <a:latin typeface="Monotype Corsiva" panose="03010101010201010101" pitchFamily="66" charset="0"/>
              </a:rPr>
              <a:t> «Два жадных медвежонка», «Искорки добра», В. А. Сухомлинский – «Скупой», В. Катаев   «Цветик – </a:t>
            </a:r>
            <a:r>
              <a:rPr lang="ru-RU" sz="2400" dirty="0" err="1">
                <a:latin typeface="Monotype Corsiva" panose="03010101010201010101" pitchFamily="66" charset="0"/>
              </a:rPr>
              <a:t>семицветик</a:t>
            </a:r>
            <a:r>
              <a:rPr lang="ru-RU" sz="2400" dirty="0">
                <a:latin typeface="Monotype Corsiva" panose="03010101010201010101" pitchFamily="66" charset="0"/>
              </a:rPr>
              <a:t>», В. </a:t>
            </a:r>
            <a:r>
              <a:rPr lang="ru-RU" sz="2400" dirty="0" err="1">
                <a:latin typeface="Monotype Corsiva" panose="03010101010201010101" pitchFamily="66" charset="0"/>
              </a:rPr>
              <a:t>Митт</a:t>
            </a:r>
            <a:r>
              <a:rPr lang="ru-RU" sz="2400" dirty="0">
                <a:latin typeface="Monotype Corsiva" panose="03010101010201010101" pitchFamily="66" charset="0"/>
              </a:rPr>
              <a:t> – «Шарик в окошке», Е. Кошевая – «Мой сын», С. Маршак – «Ежели вы </a:t>
            </a:r>
            <a:r>
              <a:rPr lang="ru-RU" sz="2400" dirty="0" smtClean="0">
                <a:latin typeface="Monotype Corsiva" panose="03010101010201010101" pitchFamily="66" charset="0"/>
              </a:rPr>
              <a:t>вежливы»</a:t>
            </a:r>
          </a:p>
          <a:p>
            <a:endParaRPr lang="ru-RU" sz="2400" dirty="0" smtClean="0"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600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569</Words>
  <Application>Microsoft Office PowerPoint</Application>
  <PresentationFormat>Широкоэкранный</PresentationFormat>
  <Paragraphs>84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21</cp:revision>
  <dcterms:created xsi:type="dcterms:W3CDTF">2018-05-09T18:29:03Z</dcterms:created>
  <dcterms:modified xsi:type="dcterms:W3CDTF">2018-05-12T19:54:24Z</dcterms:modified>
</cp:coreProperties>
</file>