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70" r:id="rId15"/>
    <p:sldId id="271" r:id="rId16"/>
    <p:sldId id="273" r:id="rId17"/>
    <p:sldId id="272" r:id="rId18"/>
    <p:sldId id="26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0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2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79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0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5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8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59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03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70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44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D452-3712-4EF3-A12B-1FCE5E1F992E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EB03A-68DE-4C61-AACB-6D51CD459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00"/>
            <a:ext cx="12212782" cy="6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1003" y="963233"/>
            <a:ext cx="10768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Monotype Corsiva" panose="03010101010201010101" pitchFamily="66" charset="0"/>
              </a:rPr>
              <a:t>                                   Проект</a:t>
            </a:r>
          </a:p>
          <a:p>
            <a:r>
              <a:rPr lang="ru-RU" sz="4400" dirty="0" smtClean="0">
                <a:latin typeface="Monotype Corsiva" panose="03010101010201010101" pitchFamily="66" charset="0"/>
              </a:rPr>
              <a:t>«По страницам Красной книги Курской области»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9910" y="3207224"/>
            <a:ext cx="10465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                                                  Воспитателя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                                 МКДОУ «Детский сад «Улыбка»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                                      г. Щигры Курской области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                                                     </a:t>
            </a:r>
            <a:r>
              <a:rPr lang="ru-RU" sz="2400" dirty="0" err="1" smtClean="0">
                <a:latin typeface="Monotype Corsiva" panose="03010101010201010101" pitchFamily="66" charset="0"/>
              </a:rPr>
              <a:t>Рачек</a:t>
            </a:r>
            <a:r>
              <a:rPr lang="ru-RU" sz="2400" dirty="0" smtClean="0">
                <a:latin typeface="Monotype Corsiva" panose="03010101010201010101" pitchFamily="66" charset="0"/>
              </a:rPr>
              <a:t> С.А.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                                                        2017 г.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6430" y="561837"/>
            <a:ext cx="7679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Дети.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Разучивание игр, стихотворений, пересказ рассказов о животных, рассказ о животных, насекомых, птиц, растениях занесённых в Красную книгу Курской области.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6430" y="2770496"/>
            <a:ext cx="94669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Родители.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Поиск информации о животных, птицах, насекомых, растениях Красной книги Курской области.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Рисунки на тему: «Берегите нас».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Посещение Курского краеведческого музея.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4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8860" y="600501"/>
            <a:ext cx="750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2. Планирование деятельности.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8860" y="1030288"/>
            <a:ext cx="589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Педагог.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7529" y="1598836"/>
            <a:ext cx="443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Беседы:</a:t>
            </a:r>
            <a:endParaRPr lang="ru-RU" sz="2400" b="1" u="sng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033" y="1616500"/>
            <a:ext cx="468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п</a:t>
            </a:r>
            <a:r>
              <a:rPr lang="ru-RU" sz="2400" dirty="0" smtClean="0">
                <a:latin typeface="Monotype Corsiva" panose="03010101010201010101" pitchFamily="66" charset="0"/>
              </a:rPr>
              <a:t>о теме проекта.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8860" y="2047784"/>
            <a:ext cx="431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Дидактические игры:</a:t>
            </a:r>
            <a:endParaRPr lang="ru-RU" sz="2400" b="1" u="sng" dirty="0"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3357" y="2074152"/>
            <a:ext cx="5015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«Мемо животные», «Что где растёт», «Фото викторина»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3821" y="23624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027529" y="2988860"/>
            <a:ext cx="331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Подвижные игры:</a:t>
            </a:r>
            <a:endParaRPr lang="ru-RU" sz="2400" b="1" u="sng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529" y="4295543"/>
            <a:ext cx="8504829" cy="1246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НОД: (познавательное развитие): </a:t>
            </a:r>
            <a:r>
              <a:rPr lang="ru-RU" sz="2400" dirty="0" smtClean="0">
                <a:latin typeface="Monotype Corsiva" panose="03010101010201010101" pitchFamily="66" charset="0"/>
              </a:rPr>
              <a:t>беседы: «Наша планета в опасности», «Почему исчезают животные?», НОД «По заповедным местам природы», НОД «Этажи леса», НОД «Красная книга»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0940" y="5596234"/>
            <a:ext cx="613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Экскурсия в музей.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8860" y="3573875"/>
            <a:ext cx="641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Сюжетно- ролевые игры: </a:t>
            </a:r>
            <a:r>
              <a:rPr lang="ru-RU" sz="2400" dirty="0" smtClean="0">
                <a:latin typeface="Monotype Corsiva" panose="03010101010201010101" pitchFamily="66" charset="0"/>
              </a:rPr>
              <a:t>«Ветеринарная клиника», «Зоопарк».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4069" y="2988859"/>
            <a:ext cx="583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«Хитрая лиса», «Лохматый пёс», «Волк во рву»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3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4722" y="559558"/>
            <a:ext cx="9585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НОД (социально- коммуникативное развитие): </a:t>
            </a:r>
            <a:r>
              <a:rPr lang="ru-RU" sz="2400" dirty="0" smtClean="0">
                <a:latin typeface="Monotype Corsiva" panose="03010101010201010101" pitchFamily="66" charset="0"/>
              </a:rPr>
              <a:t>чтение художественной литературы: В. Бианки «Купание медвежат», М. Пришвин «Ёж»,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И. Соколов- Микитов «Белки», «На лесной дороге», Г. Снегирёв «След оленя», русские народные сказки «У страха глаза велики», «Хвосты».</a:t>
            </a:r>
          </a:p>
          <a:p>
            <a:endParaRPr lang="ru-RU" sz="2400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Акция «Принеси книгу о животном и расскажи о нём всем детям».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4722" y="3229590"/>
            <a:ext cx="856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НОД (художественно- эстетическое развитие):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Рисование «Животные на камнях».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Аппликация «Лебедь».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9271" y="4659467"/>
            <a:ext cx="781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Физкультминутки:</a:t>
            </a:r>
            <a:r>
              <a:rPr lang="ru-RU" sz="2400" dirty="0" smtClean="0">
                <a:latin typeface="Monotype Corsiva" panose="03010101010201010101" pitchFamily="66" charset="0"/>
              </a:rPr>
              <a:t> «Дикие животные», «Звериная зарядка», «Мишка вылез из берлоги»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5433" y="1030288"/>
            <a:ext cx="8734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3. Заключительный.</a:t>
            </a:r>
          </a:p>
          <a:p>
            <a:endParaRPr lang="ru-RU" sz="3600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Изготовление Красной книги Курской области.</a:t>
            </a:r>
          </a:p>
          <a:p>
            <a:r>
              <a:rPr lang="ru-RU" sz="2400" dirty="0" err="1" smtClean="0">
                <a:latin typeface="Monotype Corsiva" panose="03010101010201010101" pitchFamily="66" charset="0"/>
              </a:rPr>
              <a:t>Квест</a:t>
            </a:r>
            <a:r>
              <a:rPr lang="ru-RU" sz="2400" dirty="0" smtClean="0">
                <a:latin typeface="Monotype Corsiva" panose="03010101010201010101" pitchFamily="66" charset="0"/>
              </a:rPr>
              <a:t>- игра «Подарок от </a:t>
            </a:r>
            <a:r>
              <a:rPr lang="ru-RU" sz="2400" dirty="0" err="1" smtClean="0">
                <a:latin typeface="Monotype Corsiva" panose="03010101010201010101" pitchFamily="66" charset="0"/>
              </a:rPr>
              <a:t>Лесовичка</a:t>
            </a:r>
            <a:r>
              <a:rPr lang="ru-RU" sz="2400" dirty="0" smtClean="0">
                <a:latin typeface="Monotype Corsiva" panose="03010101010201010101" pitchFamily="66" charset="0"/>
              </a:rPr>
              <a:t>».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Презентация проекта «По страницам Красной книги Курской области».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213897"/>
            <a:ext cx="3976914" cy="2982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29" y="235006"/>
            <a:ext cx="3976914" cy="2982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84" y="3602038"/>
            <a:ext cx="3976914" cy="2982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27" y="3602038"/>
            <a:ext cx="4019902" cy="3014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3217" y="1946831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Беседы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6" y="1111684"/>
            <a:ext cx="3565556" cy="2674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60" y="1122363"/>
            <a:ext cx="3566756" cy="2675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13" y="3092385"/>
            <a:ext cx="3566756" cy="2675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4593" y="373278"/>
            <a:ext cx="985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Дидактические игры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635" y="4091985"/>
            <a:ext cx="3195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«Что где растёт»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0762" y="4091985"/>
            <a:ext cx="364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«Фото викторина»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2831" y="5948309"/>
            <a:ext cx="440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«Мемо животные»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0327" y="3839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Сюжетно- ролевые игры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63947"/>
            <a:ext cx="4657858" cy="3493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42" y="1663948"/>
            <a:ext cx="4657858" cy="3493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365402"/>
            <a:ext cx="499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«Ветеринарная клиника»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2530" y="5365401"/>
            <a:ext cx="479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«Зоопарк»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8563" y="429994"/>
            <a:ext cx="888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Подвижные игры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896982"/>
            <a:ext cx="3666185" cy="2749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797" y="4010630"/>
            <a:ext cx="397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«Хитрая лиса»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53" y="924986"/>
            <a:ext cx="3628847" cy="27216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3036" y="4010629"/>
            <a:ext cx="396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«Лохматый пёс»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63" y="3735344"/>
            <a:ext cx="3752098" cy="281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56690" y="3180490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«Волк во рву»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76032"/>
            <a:ext cx="949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Непосредственная образовательная деятельность.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" y="1704084"/>
            <a:ext cx="4562902" cy="3422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43" y="1716026"/>
            <a:ext cx="4531057" cy="3398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43" y="2838389"/>
            <a:ext cx="1835624" cy="11194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6213" y="5349875"/>
            <a:ext cx="462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Беседа «Наша планета в опасности»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9017" y="5349875"/>
            <a:ext cx="531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Просмотр мультфильма «</a:t>
            </a:r>
            <a:r>
              <a:rPr lang="ru-RU" sz="2400" dirty="0" err="1" smtClean="0">
                <a:latin typeface="Monotype Corsiva" panose="03010101010201010101" pitchFamily="66" charset="0"/>
              </a:rPr>
              <a:t>Рики</a:t>
            </a:r>
            <a:r>
              <a:rPr lang="ru-RU" sz="2400" dirty="0" smtClean="0">
                <a:latin typeface="Monotype Corsiva" panose="03010101010201010101" pitchFamily="66" charset="0"/>
              </a:rPr>
              <a:t> тики </a:t>
            </a:r>
            <a:r>
              <a:rPr lang="ru-RU" sz="2400" dirty="0" err="1" smtClean="0">
                <a:latin typeface="Monotype Corsiva" panose="03010101010201010101" pitchFamily="66" charset="0"/>
              </a:rPr>
              <a:t>тави</a:t>
            </a:r>
            <a:r>
              <a:rPr lang="ru-RU" sz="2400" dirty="0" smtClean="0">
                <a:latin typeface="Monotype Corsiva" panose="03010101010201010101" pitchFamily="66" charset="0"/>
              </a:rPr>
              <a:t>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0" y="1124791"/>
            <a:ext cx="3809242" cy="2667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199" y="255224"/>
            <a:ext cx="748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НОД «По заповедным местам природы»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57" y="1122363"/>
            <a:ext cx="3858179" cy="2669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71" y="1122364"/>
            <a:ext cx="3809242" cy="26699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0" y="4228349"/>
            <a:ext cx="3809242" cy="2286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57" y="4163130"/>
            <a:ext cx="3870638" cy="22970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30" y="4130520"/>
            <a:ext cx="3809242" cy="23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4436" y="777630"/>
            <a:ext cx="73561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Тип проекта</a:t>
            </a:r>
            <a:r>
              <a:rPr lang="ru-RU" sz="3600" dirty="0" smtClean="0"/>
              <a:t>: </a:t>
            </a:r>
            <a:r>
              <a:rPr lang="ru-RU" sz="2400" dirty="0" smtClean="0">
                <a:latin typeface="Monotype Corsiva" panose="03010101010201010101" pitchFamily="66" charset="0"/>
              </a:rPr>
              <a:t>информационно-творческий</a:t>
            </a:r>
          </a:p>
          <a:p>
            <a:r>
              <a:rPr lang="ru-RU" sz="3600" dirty="0" smtClean="0">
                <a:latin typeface="Monotype Corsiva" panose="03010101010201010101" pitchFamily="66" charset="0"/>
              </a:rPr>
              <a:t>По количеству участников: </a:t>
            </a:r>
            <a:r>
              <a:rPr lang="ru-RU" sz="2400" dirty="0" smtClean="0">
                <a:latin typeface="Monotype Corsiva" panose="03010101010201010101" pitchFamily="66" charset="0"/>
              </a:rPr>
              <a:t>коллективный.</a:t>
            </a:r>
          </a:p>
          <a:p>
            <a:r>
              <a:rPr lang="ru-RU" sz="3600" dirty="0" smtClean="0">
                <a:latin typeface="Monotype Corsiva" panose="03010101010201010101" pitchFamily="66" charset="0"/>
              </a:rPr>
              <a:t>По продолжительности: </a:t>
            </a:r>
            <a:r>
              <a:rPr lang="ru-RU" sz="2400" dirty="0" smtClean="0">
                <a:latin typeface="Monotype Corsiva" panose="03010101010201010101" pitchFamily="66" charset="0"/>
              </a:rPr>
              <a:t>краткосрочный.</a:t>
            </a:r>
          </a:p>
          <a:p>
            <a:r>
              <a:rPr lang="ru-RU" dirty="0"/>
              <a:t> </a:t>
            </a:r>
            <a:r>
              <a:rPr lang="ru-RU" sz="3600" dirty="0" smtClean="0">
                <a:latin typeface="Monotype Corsiva" panose="03010101010201010101" pitchFamily="66" charset="0"/>
              </a:rPr>
              <a:t>Участники: </a:t>
            </a:r>
            <a:r>
              <a:rPr lang="ru-RU" sz="2400" dirty="0" smtClean="0">
                <a:latin typeface="Monotype Corsiva" panose="03010101010201010101" pitchFamily="66" charset="0"/>
              </a:rPr>
              <a:t>дети старшей группы, родители, воспитатель.</a:t>
            </a:r>
          </a:p>
          <a:p>
            <a:r>
              <a:rPr lang="ru-RU" sz="3600" dirty="0" smtClean="0">
                <a:latin typeface="Monotype Corsiva" panose="03010101010201010101" pitchFamily="66" charset="0"/>
              </a:rPr>
              <a:t>Возраст:</a:t>
            </a:r>
            <a:r>
              <a:rPr lang="ru-RU" dirty="0" smtClean="0"/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5-6 лет.</a:t>
            </a:r>
          </a:p>
          <a:p>
            <a:r>
              <a:rPr lang="ru-RU" sz="3600" dirty="0" smtClean="0">
                <a:latin typeface="Monotype Corsiva" panose="03010101010201010101" pitchFamily="66" charset="0"/>
              </a:rPr>
              <a:t>Автор</a:t>
            </a:r>
            <a:r>
              <a:rPr lang="ru-RU" sz="2400" dirty="0" smtClean="0">
                <a:latin typeface="Monotype Corsiva" panose="03010101010201010101" pitchFamily="66" charset="0"/>
              </a:rPr>
              <a:t>: </a:t>
            </a:r>
            <a:r>
              <a:rPr lang="ru-RU" sz="2400" dirty="0" err="1" smtClean="0">
                <a:latin typeface="Monotype Corsiva" panose="03010101010201010101" pitchFamily="66" charset="0"/>
              </a:rPr>
              <a:t>Рачек</a:t>
            </a:r>
            <a:r>
              <a:rPr lang="ru-RU" sz="2400" dirty="0" smtClean="0">
                <a:latin typeface="Monotype Corsiva" panose="03010101010201010101" pitchFamily="66" charset="0"/>
              </a:rPr>
              <a:t> С.А.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3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92" y="842739"/>
            <a:ext cx="3679065" cy="2574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1088" y="199163"/>
            <a:ext cx="8298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НОД «Этажи леса»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2" y="783939"/>
            <a:ext cx="3679065" cy="2633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5" y="3919848"/>
            <a:ext cx="3670752" cy="2480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1" y="3869847"/>
            <a:ext cx="3679065" cy="25309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80231" y="6444734"/>
            <a:ext cx="425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Monotype Corsiva" panose="03010101010201010101" pitchFamily="66" charset="0"/>
              </a:rPr>
              <a:t>Экознаки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6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38" y="830813"/>
            <a:ext cx="2109124" cy="2897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7" y="830813"/>
            <a:ext cx="1895475" cy="2897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99" y="830813"/>
            <a:ext cx="2222232" cy="2864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2979" y="246038"/>
            <a:ext cx="747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НОД «Красная книга»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4" y="3985404"/>
            <a:ext cx="3339921" cy="2504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21" y="3985404"/>
            <a:ext cx="3339921" cy="25049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9" y="3985404"/>
            <a:ext cx="3313755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9" y="1122363"/>
            <a:ext cx="3773508" cy="2563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92" y="1122363"/>
            <a:ext cx="3773508" cy="2620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39" y="3887508"/>
            <a:ext cx="4112653" cy="27689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6439" y="255224"/>
            <a:ext cx="672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Экскурсия в городской музей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9" y="849895"/>
            <a:ext cx="1755821" cy="2660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8" y="849893"/>
            <a:ext cx="1763742" cy="2660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062" y="849893"/>
            <a:ext cx="1780162" cy="2660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87" y="849893"/>
            <a:ext cx="1755821" cy="2660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99" y="849895"/>
            <a:ext cx="1763742" cy="2660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64" y="3708705"/>
            <a:ext cx="3679065" cy="26600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5907" y="229686"/>
            <a:ext cx="653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Художественная литература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5414" y="6346594"/>
            <a:ext cx="534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Книжный уголок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795" y="334851"/>
            <a:ext cx="1056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Акция «Принеси книгу о животном и расскажи о </a:t>
            </a:r>
            <a:r>
              <a:rPr lang="ru-RU" sz="3200" dirty="0" smtClean="0">
                <a:latin typeface="Monotype Corsiva" panose="03010101010201010101" pitchFamily="66" charset="0"/>
              </a:rPr>
              <a:t>ней всем </a:t>
            </a:r>
            <a:r>
              <a:rPr lang="ru-RU" sz="3200" dirty="0" smtClean="0">
                <a:latin typeface="Monotype Corsiva" panose="03010101010201010101" pitchFamily="66" charset="0"/>
              </a:rPr>
              <a:t>детям»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46" y="898748"/>
            <a:ext cx="3729985" cy="2797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15" y="919626"/>
            <a:ext cx="3729985" cy="2797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91" y="4023351"/>
            <a:ext cx="3729985" cy="26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445513"/>
            <a:ext cx="8014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Художественно - эстетическое развитие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03" y="1030288"/>
            <a:ext cx="3209444" cy="2407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6558"/>
            <a:ext cx="3166056" cy="2374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7322" y="3345302"/>
            <a:ext cx="879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Рисование «Животные на камнях»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5172"/>
            <a:ext cx="3166056" cy="2374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03" y="3775172"/>
            <a:ext cx="3166056" cy="2374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0056" y="6092015"/>
            <a:ext cx="877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Аппликация «Лебедь»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1189" y="484399"/>
            <a:ext cx="8100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Физкультминутки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48" y="3674236"/>
            <a:ext cx="3375994" cy="2531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35" y="1060231"/>
            <a:ext cx="3367113" cy="2525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240" y="1050165"/>
            <a:ext cx="3375994" cy="25319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3670083"/>
            <a:ext cx="2774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«Дикие животные»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9752" y="3666976"/>
            <a:ext cx="32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«Звериная зарядка»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7695" y="6192097"/>
            <a:ext cx="4806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«Мишка вылез из берлоги»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5470" y="255224"/>
            <a:ext cx="9002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Изготовление Красной книги Курской области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05" y="2812179"/>
            <a:ext cx="2494208" cy="1870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6" y="884819"/>
            <a:ext cx="3561575" cy="26711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87" y="884819"/>
            <a:ext cx="3561575" cy="26711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6" y="3922209"/>
            <a:ext cx="3609221" cy="2706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37" y="3922209"/>
            <a:ext cx="3561575" cy="26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1989" y="347729"/>
            <a:ext cx="761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Monotype Corsiva" panose="03010101010201010101" pitchFamily="66" charset="0"/>
              </a:rPr>
              <a:t>Квест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smtClean="0">
                <a:latin typeface="Monotype Corsiva" panose="03010101010201010101" pitchFamily="66" charset="0"/>
              </a:rPr>
              <a:t>– игра «Подарок от </a:t>
            </a:r>
            <a:r>
              <a:rPr lang="ru-RU" sz="3200" dirty="0" err="1" smtClean="0">
                <a:latin typeface="Monotype Corsiva" panose="03010101010201010101" pitchFamily="66" charset="0"/>
              </a:rPr>
              <a:t>Лесовичка</a:t>
            </a:r>
            <a:r>
              <a:rPr lang="ru-RU" sz="3200" dirty="0" smtClean="0">
                <a:latin typeface="Monotype Corsiva" panose="03010101010201010101" pitchFamily="66" charset="0"/>
              </a:rPr>
              <a:t>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4" y="932504"/>
            <a:ext cx="3151031" cy="2363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60" y="932503"/>
            <a:ext cx="3151031" cy="2363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86" y="932504"/>
            <a:ext cx="3151032" cy="2363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6" y="3901893"/>
            <a:ext cx="3141908" cy="23564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60" y="3901893"/>
            <a:ext cx="3151032" cy="23632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886" y="3901893"/>
            <a:ext cx="3164982" cy="23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" y="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1088" y="330824"/>
            <a:ext cx="721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Работа с родителями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35" y="1838044"/>
            <a:ext cx="3563155" cy="2672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57" y="1389677"/>
            <a:ext cx="1988579" cy="3535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0" y="1406602"/>
            <a:ext cx="1988579" cy="35352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873" y="5119042"/>
            <a:ext cx="736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Посещение Курского краеведческого музея: семья </a:t>
            </a:r>
            <a:r>
              <a:rPr lang="ru-RU" sz="2400" dirty="0" err="1" smtClean="0">
                <a:latin typeface="Monotype Corsiva" panose="03010101010201010101" pitchFamily="66" charset="0"/>
              </a:rPr>
              <a:t>Калининых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6456" y="5026967"/>
            <a:ext cx="417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Рисунки на тему: «Берегите нас»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6119" y="476032"/>
            <a:ext cx="68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Актуальность.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1432" y="1122363"/>
            <a:ext cx="102585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Экологические проблемы в нашей стране и других странах мира диктуют необходимость проведения интенсивной просвещенческой работы по формированию у населения экологического сознания и культуры природопользования. Одним из негативных последствий экологического кризиса является катастрофическое сокращение популяций, и даже полное исчезновение многих видов животных и растений. Чем раньше начинается формирование основ экологической культуры, тем выше в дальнейшем её уровень. В основе содержания </a:t>
            </a:r>
            <a:r>
              <a:rPr lang="ru-RU" sz="2400" b="1" dirty="0">
                <a:latin typeface="Monotype Corsiva" panose="03010101010201010101" pitchFamily="66" charset="0"/>
              </a:rPr>
              <a:t>э</a:t>
            </a:r>
            <a:r>
              <a:rPr lang="ru-RU" sz="2400" dirty="0">
                <a:latin typeface="Monotype Corsiva" panose="03010101010201010101" pitchFamily="66" charset="0"/>
              </a:rPr>
              <a:t>кологического воспитания лежит формирование у ребёнка осознанно – правильного отношения к природным явлениям и объектам, которые окружают его и с которыми он знакомится в дошкольном детстве.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Мною </a:t>
            </a:r>
            <a:r>
              <a:rPr lang="ru-RU" sz="2400" dirty="0">
                <a:latin typeface="Monotype Corsiva" panose="03010101010201010101" pitchFamily="66" charset="0"/>
              </a:rPr>
              <a:t>была выделена проблема - донести информацию не только до детей, но и их родителей таким образом, чтобы у них выработалась жизненно важная привычка бережно относится к объектам живой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7738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6535" y="443840"/>
            <a:ext cx="884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Результаты проектной деятельности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003" y="1390918"/>
            <a:ext cx="117669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Monotype Corsiva" panose="03010101010201010101" pitchFamily="66" charset="0"/>
              </a:rPr>
              <a:t>Дети познакомились с заповедником, находящимся на территории Курской области, посетили городской краеведческий музей.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Monotype Corsiva" panose="03010101010201010101" pitchFamily="66" charset="0"/>
              </a:rPr>
              <a:t>Расширили знания о животных и растениях Курской области, занесённых в Красную книгу. Создали свою Красную книгу Курской области.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Monotype Corsiva" panose="03010101010201010101" pitchFamily="66" charset="0"/>
              </a:rPr>
              <a:t>Дети овладели навыками экологически – безопасного поведения в природе, познакомились с запрещающими экологическими знаками.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Monotype Corsiva" panose="03010101010201010101" pitchFamily="66" charset="0"/>
              </a:rPr>
              <a:t>Родители воспитанников включились в процесс экологического воспитания дошкольников: участвовали в создании Красной книги, совместные рисунки на тему: «Берегите нас».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8642" y="850005"/>
            <a:ext cx="109985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Экологический проект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«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По страницам Красной книги Курской области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» 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способствовал проявлению познавательного интереса к миру природы как у детей, так и у родителей, возникновению желания общаться с природой, формированию экологически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правильного отношения к объектам живой и неживой природы, умению анализировать, устанавливать причинно-следственные связи, делать выводы.</a:t>
            </a:r>
          </a:p>
          <a:p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Экологический проект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«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По страницам Красной книги Курской области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»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актуализирует проблему разнообразия жизни и её сохранения. Он способствует воспитанию бережного и разумного отношения человека к природе, и подводит участников проекта к пониманию того, что природа беззащитна перед человеком и нуждается в нашей помощи и охране. И только тогда мы можем говорить об экологической культуре ребёнка, когда он сумеет заметить антигуманные действия других людей, научится дать им соответствующую нравственную оценку и, по мере своих сил и возможностей, сумеет противостоять этим действиям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2442" y="383957"/>
            <a:ext cx="7970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Модель трёх вопросов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354527"/>
              </p:ext>
            </p:extLst>
          </p:nvPr>
        </p:nvGraphicFramePr>
        <p:xfrm>
          <a:off x="1515414" y="1539485"/>
          <a:ext cx="9457386" cy="4125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462"/>
                <a:gridCol w="3152462"/>
                <a:gridCol w="3152462"/>
              </a:tblGrid>
              <a:tr h="83326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Что я знаю о природе?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Что хочу узнать?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Как узнать?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45310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Природу надо беречь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Что такое Красная книга?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Спросить у родителей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81559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Нельзя</a:t>
                      </a:r>
                      <a:r>
                        <a:rPr lang="ru-RU" sz="2400" baseline="0" dirty="0" smtClean="0">
                          <a:latin typeface="Monotype Corsiva" panose="03010101010201010101" pitchFamily="66" charset="0"/>
                        </a:rPr>
                        <a:t> убивать  животных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Что означают </a:t>
                      </a:r>
                      <a:r>
                        <a:rPr lang="ru-RU" sz="2400" dirty="0" err="1" smtClean="0">
                          <a:latin typeface="Monotype Corsiva" panose="03010101010201010101" pitchFamily="66" charset="0"/>
                        </a:rPr>
                        <a:t>экознаки</a:t>
                      </a:r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?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Посмотреть в интернете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37548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Нельзя ломать деревья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Где охраняют животных?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Почитать с мамой энциклопедию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37548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Нельзя</a:t>
                      </a:r>
                      <a:r>
                        <a:rPr lang="ru-RU" sz="2400" baseline="0" dirty="0" smtClean="0">
                          <a:latin typeface="Monotype Corsiva" panose="03010101010201010101" pitchFamily="66" charset="0"/>
                        </a:rPr>
                        <a:t> засорять леса, реки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Почему исчезают животные,</a:t>
                      </a:r>
                      <a:r>
                        <a:rPr lang="ru-RU" sz="2400" baseline="0" dirty="0" smtClean="0">
                          <a:latin typeface="Monotype Corsiva" panose="03010101010201010101" pitchFamily="66" charset="0"/>
                        </a:rPr>
                        <a:t> растения?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Спросить у воспитателя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9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2848" y="838293"/>
            <a:ext cx="638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Цель.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0244" y="2191742"/>
            <a:ext cx="787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4460" y="1453078"/>
            <a:ext cx="90075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dirty="0">
                <a:latin typeface="Monotype Corsiva" panose="03010101010201010101" pitchFamily="66" charset="0"/>
              </a:rPr>
              <a:t>Познакомить детей </a:t>
            </a:r>
            <a:r>
              <a:rPr lang="ru-RU" sz="2400" dirty="0" smtClean="0">
                <a:latin typeface="Monotype Corsiva" panose="03010101010201010101" pitchFamily="66" charset="0"/>
              </a:rPr>
              <a:t>с Красной </a:t>
            </a:r>
            <a:r>
              <a:rPr lang="ru-RU" sz="2400" dirty="0">
                <a:latin typeface="Monotype Corsiva" panose="03010101010201010101" pitchFamily="66" charset="0"/>
              </a:rPr>
              <a:t>книгой </a:t>
            </a:r>
            <a:r>
              <a:rPr lang="ru-RU" sz="2400" dirty="0" smtClean="0">
                <a:latin typeface="Monotype Corsiva" panose="03010101010201010101" pitchFamily="66" charset="0"/>
              </a:rPr>
              <a:t>Курской области, </a:t>
            </a:r>
            <a:r>
              <a:rPr lang="ru-RU" sz="2400" dirty="0">
                <a:latin typeface="Monotype Corsiva" panose="03010101010201010101" pitchFamily="66" charset="0"/>
              </a:rPr>
              <a:t/>
            </a:r>
            <a:br>
              <a:rPr lang="ru-RU" sz="2400" dirty="0">
                <a:latin typeface="Monotype Corsiva" panose="03010101010201010101" pitchFamily="66" charset="0"/>
              </a:rPr>
            </a:b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с основными причинами сокращения численности растений </a:t>
            </a:r>
            <a:r>
              <a:rPr lang="ru-RU" sz="2400" dirty="0" smtClean="0">
                <a:latin typeface="Monotype Corsiva" panose="03010101010201010101" pitchFamily="66" charset="0"/>
              </a:rPr>
              <a:t>и животных</a:t>
            </a:r>
            <a:r>
              <a:rPr lang="ru-RU" sz="2400" dirty="0">
                <a:latin typeface="Monotype Corsiva" panose="03010101010201010101" pitchFamily="66" charset="0"/>
              </a:rPr>
              <a:t>. </a:t>
            </a:r>
            <a:br>
              <a:rPr lang="ru-RU" sz="2400" dirty="0">
                <a:latin typeface="Monotype Corsiva" panose="03010101010201010101" pitchFamily="66" charset="0"/>
              </a:rPr>
            </a:b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3195" y="606365"/>
            <a:ext cx="618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Задачи.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6412" y="1514901"/>
            <a:ext cx="9840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83307" y="1308335"/>
            <a:ext cx="92622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Познакомить детей с заповедниками и Красной книгой </a:t>
            </a:r>
            <a:r>
              <a:rPr lang="ru-RU" sz="2400" dirty="0" smtClean="0">
                <a:latin typeface="Monotype Corsiva" panose="03010101010201010101" pitchFamily="66" charset="0"/>
              </a:rPr>
              <a:t>Курской области. 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Расширить знания детей о животных и растениях, </a:t>
            </a:r>
            <a:r>
              <a:rPr lang="ru-RU" sz="2400" dirty="0" smtClean="0">
                <a:latin typeface="Monotype Corsiva" panose="03010101010201010101" pitchFamily="66" charset="0"/>
              </a:rPr>
              <a:t>занесённых </a:t>
            </a:r>
            <a:r>
              <a:rPr lang="ru-RU" sz="2400" dirty="0">
                <a:latin typeface="Monotype Corsiva" panose="03010101010201010101" pitchFamily="66" charset="0"/>
              </a:rPr>
              <a:t>в Красную книгу </a:t>
            </a:r>
            <a:r>
              <a:rPr lang="ru-RU" sz="2400" dirty="0" smtClean="0">
                <a:latin typeface="Monotype Corsiva" panose="03010101010201010101" pitchFamily="66" charset="0"/>
              </a:rPr>
              <a:t>Курской области. 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Пробудить в детях чувство любви к родному краю.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Формировать ответственное и бережное отношение к родной природе, </a:t>
            </a:r>
            <a:r>
              <a:rPr lang="ru-RU" sz="2400" dirty="0" smtClean="0">
                <a:latin typeface="Monotype Corsiva" panose="03010101010201010101" pitchFamily="66" charset="0"/>
              </a:rPr>
              <a:t>представление </a:t>
            </a:r>
            <a:r>
              <a:rPr lang="ru-RU" sz="2400" dirty="0">
                <a:latin typeface="Monotype Corsiva" panose="03010101010201010101" pitchFamily="66" charset="0"/>
              </a:rPr>
              <a:t>о правилах поведения в природе. 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Включить родителей в процесс экологического воспитания дошкольников в рамках реализации проекта. </a:t>
            </a:r>
          </a:p>
        </p:txBody>
      </p:sp>
    </p:spTree>
    <p:extLst>
      <p:ext uri="{BB962C8B-B14F-4D97-AF65-F5344CB8AC3E}">
        <p14:creationId xmlns:p14="http://schemas.microsoft.com/office/powerpoint/2010/main" val="41430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4496" y="660956"/>
            <a:ext cx="789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Ожидаемые результаты.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3391" y="1307287"/>
            <a:ext cx="86526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b="1" u="sng" dirty="0" smtClean="0">
                <a:latin typeface="Monotype Corsiva" panose="03010101010201010101" pitchFamily="66" charset="0"/>
              </a:rPr>
              <a:t>Для детей: </a:t>
            </a:r>
            <a:r>
              <a:rPr lang="ru-RU" sz="2400" dirty="0" smtClean="0">
                <a:latin typeface="Monotype Corsiva" panose="03010101010201010101" pitchFamily="66" charset="0"/>
              </a:rPr>
              <a:t>дети </a:t>
            </a:r>
            <a:r>
              <a:rPr lang="ru-RU" sz="2400" dirty="0">
                <a:latin typeface="Monotype Corsiva" panose="03010101010201010101" pitchFamily="66" charset="0"/>
              </a:rPr>
              <a:t>получат знания о том, что такое Красная книга, для чего она создана, что означают цвета ее страниц; о животных</a:t>
            </a:r>
            <a:r>
              <a:rPr lang="ru-RU" sz="2400" dirty="0" smtClean="0">
                <a:latin typeface="Monotype Corsiva" panose="03010101010201010101" pitchFamily="66" charset="0"/>
              </a:rPr>
              <a:t>, растениях </a:t>
            </a:r>
            <a:r>
              <a:rPr lang="ru-RU" sz="2400" dirty="0">
                <a:latin typeface="Monotype Corsiva" panose="03010101010201010101" pitchFamily="66" charset="0"/>
              </a:rPr>
              <a:t>занесенных в Красную книгу </a:t>
            </a:r>
            <a:r>
              <a:rPr lang="ru-RU" sz="2400" dirty="0" smtClean="0">
                <a:latin typeface="Monotype Corsiva" panose="03010101010201010101" pitchFamily="66" charset="0"/>
              </a:rPr>
              <a:t>Курской области, о заповеднике; </a:t>
            </a:r>
            <a:r>
              <a:rPr lang="ru-RU" sz="2400" dirty="0">
                <a:latin typeface="Monotype Corsiva" panose="03010101010201010101" pitchFamily="66" charset="0"/>
              </a:rPr>
              <a:t>расширят свой кругозор, </a:t>
            </a:r>
            <a:r>
              <a:rPr lang="ru-RU" sz="2400" dirty="0" smtClean="0">
                <a:latin typeface="Monotype Corsiva" panose="03010101010201010101" pitchFamily="66" charset="0"/>
              </a:rPr>
              <a:t>посетив музей; </a:t>
            </a:r>
            <a:r>
              <a:rPr lang="ru-RU" sz="2400" dirty="0">
                <a:latin typeface="Monotype Corsiva" panose="03010101010201010101" pitchFamily="66" charset="0"/>
              </a:rPr>
              <a:t>смогут поддерживать беседу, высказывая свою точку зрения на тему охраны природы; освоят правила поведения в природе, будут проявлять интерес к проблемам охраны природы. У детей сформируется эмоционально-положительное, ответственное отношение к природе родного края.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endParaRPr lang="ru-RU" sz="2400" u="sng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0561" y="1346667"/>
            <a:ext cx="9385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Monotype Corsiva" panose="03010101010201010101" pitchFamily="66" charset="0"/>
              </a:rPr>
              <a:t>Для воспитателя: </a:t>
            </a:r>
            <a:r>
              <a:rPr lang="ru-RU" sz="2400" dirty="0" smtClean="0">
                <a:latin typeface="Monotype Corsiva" panose="03010101010201010101" pitchFamily="66" charset="0"/>
              </a:rPr>
              <a:t>изучение методической литературы и экологических страниц интернета, планирование проведения проекта.</a:t>
            </a:r>
          </a:p>
          <a:p>
            <a:endParaRPr lang="ru-RU" sz="2400" dirty="0" smtClean="0">
              <a:latin typeface="Monotype Corsiva" panose="03010101010201010101" pitchFamily="66" charset="0"/>
            </a:endParaRPr>
          </a:p>
          <a:p>
            <a:r>
              <a:rPr lang="ru-RU" sz="2400" b="1" u="sng" dirty="0" smtClean="0">
                <a:latin typeface="Monotype Corsiva" panose="03010101010201010101" pitchFamily="66" charset="0"/>
              </a:rPr>
              <a:t>Для родителей: </a:t>
            </a:r>
            <a:r>
              <a:rPr lang="ru-RU" sz="2400" dirty="0" smtClean="0">
                <a:latin typeface="Monotype Corsiva" panose="03010101010201010101" pitchFamily="66" charset="0"/>
              </a:rPr>
              <a:t>совместный поиск с детьми информации о животных, растениях родного края; оформление страничек групповой Красной книги; укрепление отношений между детьми и родителями.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4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40"/>
            <a:ext cx="12192000" cy="6885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5970" y="1122363"/>
            <a:ext cx="93350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Monotype Corsiva" panose="03010101010201010101" pitchFamily="66" charset="0"/>
              </a:rPr>
              <a:t>                 Этапы реализации проекта.</a:t>
            </a:r>
          </a:p>
          <a:p>
            <a:endParaRPr lang="ru-RU" sz="3600" dirty="0" smtClean="0">
              <a:latin typeface="Monotype Corsiva" panose="03010101010201010101" pitchFamily="66" charset="0"/>
            </a:endParaRPr>
          </a:p>
          <a:p>
            <a:r>
              <a:rPr lang="ru-RU" sz="3600" dirty="0" smtClean="0">
                <a:latin typeface="Monotype Corsiva" panose="03010101010201010101" pitchFamily="66" charset="0"/>
              </a:rPr>
              <a:t>                       1. Организационный.</a:t>
            </a:r>
          </a:p>
          <a:p>
            <a:endParaRPr lang="ru-RU" sz="3600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Воспитатель раскрывает проблему, вхождение детей в проект.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Вызвать положительный отклик родителей на существенную проблему.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1151</Words>
  <Application>Microsoft Office PowerPoint</Application>
  <PresentationFormat>Широкоэкранный</PresentationFormat>
  <Paragraphs>125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54</cp:revision>
  <dcterms:created xsi:type="dcterms:W3CDTF">2017-10-15T15:45:22Z</dcterms:created>
  <dcterms:modified xsi:type="dcterms:W3CDTF">2018-05-10T21:18:06Z</dcterms:modified>
</cp:coreProperties>
</file>