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2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61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8;&#1074;&#1072;&#1085;\Desktop\&#1044;&#1083;&#1103;%20&#1086;&#1079;&#1085;&#1072;&#1082;&#1086;&#1084;&#1080;&#1090;&#1077;&#1083;&#1100;&#1085;&#1086;&#1075;&#1086;%20&#1087;&#1088;&#1086;&#1089;&#1083;&#1091;&#1096;&#1080;&#1074;&#1072;&#1085;&#1080;&#1103;\&#1056;&#1077;&#1079;&#1091;&#1083;&#1100;&#1090;&#1072;&#1090;&#1099;%20&#1072;&#1085;&#1082;&#1077;&#1090;&#1080;&#1088;&#1086;&#1074;&#1072;&#1085;&#1080;&#1103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8;&#1074;&#1072;&#1085;\Desktop\&#1044;&#1083;&#1103;%20&#1086;&#1079;&#1085;&#1072;&#1082;&#1086;&#1084;&#1080;&#1090;&#1077;&#1083;&#1100;&#1085;&#1086;&#1075;&#1086;%20&#1087;&#1088;&#1086;&#1089;&#1083;&#1091;&#1096;&#1080;&#1074;&#1072;&#1085;&#1080;&#1103;\&#1056;&#1077;&#1079;&#1091;&#1083;&#1100;&#1090;&#1072;&#1090;&#1099;%20&#1072;&#1085;&#1082;&#1077;&#1090;&#1080;&#1088;&#1086;&#1074;&#1072;&#1085;&#1080;&#1103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8;&#1074;&#1072;&#1085;\Desktop\&#1044;&#1083;&#1103;%20&#1086;&#1079;&#1085;&#1072;&#1082;&#1086;&#1084;&#1080;&#1090;&#1077;&#1083;&#1100;&#1085;&#1086;&#1075;&#1086;%20&#1087;&#1088;&#1086;&#1089;&#1083;&#1091;&#1096;&#1080;&#1074;&#1072;&#1085;&#1080;&#1103;\&#1056;&#1077;&#1079;&#1091;&#1083;&#1100;&#1090;&#1072;&#1090;&#1099;%20&#1072;&#1085;&#1082;&#1077;&#1090;&#1080;&#1088;&#1086;&#1074;&#1072;&#1085;&#1080;&#1103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8;&#1074;&#1072;&#1085;\Desktop\&#1044;&#1083;&#1103;%20&#1086;&#1079;&#1085;&#1072;&#1082;&#1086;&#1084;&#1080;&#1090;&#1077;&#1083;&#1100;&#1085;&#1086;&#1075;&#1086;%20&#1087;&#1088;&#1086;&#1089;&#1083;&#1091;&#1096;&#1080;&#1074;&#1072;&#1085;&#1080;&#1103;\&#1056;&#1077;&#1079;&#1091;&#1083;&#1100;&#1090;&#1072;&#1090;&#1099;%20&#1072;&#1085;&#1082;&#1077;&#1090;&#1080;&#1088;&#1086;&#1074;&#1072;&#1085;&#1080;&#1103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8;&#1074;&#1072;&#1085;\Desktop\&#1044;&#1083;&#1103;%20&#1086;&#1079;&#1085;&#1072;&#1082;&#1086;&#1084;&#1080;&#1090;&#1077;&#1083;&#1100;&#1085;&#1086;&#1075;&#1086;%20&#1087;&#1088;&#1086;&#1089;&#1083;&#1091;&#1096;&#1080;&#1074;&#1072;&#1085;&#1080;&#1103;\&#1056;&#1077;&#1079;&#1091;&#1083;&#1100;&#1090;&#1072;&#1090;&#1099;%20&#1072;&#1085;&#1082;&#1077;&#1090;&#1080;&#1088;&#1086;&#1074;&#1072;&#1085;&#1080;&#1103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8;&#1074;&#1072;&#1085;\Desktop\&#1044;&#1083;&#1103;%20&#1086;&#1079;&#1085;&#1072;&#1082;&#1086;&#1084;&#1080;&#1090;&#1077;&#1083;&#1100;&#1085;&#1086;&#1075;&#1086;%20&#1087;&#1088;&#1086;&#1089;&#1083;&#1091;&#1096;&#1080;&#1074;&#1072;&#1085;&#1080;&#1103;\&#1056;&#1077;&#1079;&#1091;&#1083;&#1100;&#1090;&#1072;&#1090;&#1099;%20&#1072;&#1085;&#1082;&#1077;&#1090;&#1080;&#1088;&#1086;&#1074;&#1072;&#1085;&#1080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18"/>
          <c:dPt>
            <c:idx val="0"/>
            <c:bubble3D val="0"/>
            <c:explosion val="0"/>
            <c:extLst>
              <c:ext xmlns:c16="http://schemas.microsoft.com/office/drawing/2014/chart" uri="{C3380CC4-5D6E-409C-BE32-E72D297353CC}">
                <c16:uniqueId val="{00000000-593B-4B0E-A229-41C4775F83BA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ctr"/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Лист1!$N$9:$N$10</c:f>
              <c:strCache>
                <c:ptCount val="2"/>
                <c:pt idx="0">
                  <c:v>Вред</c:v>
                </c:pt>
                <c:pt idx="1">
                  <c:v>Польза</c:v>
                </c:pt>
              </c:strCache>
            </c:strRef>
          </c:cat>
          <c:val>
            <c:numRef>
              <c:f>Лист1!$O$9:$O$10</c:f>
              <c:numCache>
                <c:formatCode>General</c:formatCode>
                <c:ptCount val="2"/>
                <c:pt idx="0">
                  <c:v>20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3B-4B0E-A229-41C4775F83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118328958880172E-2"/>
          <c:y val="0.14272309711286124"/>
          <c:w val="0.31077690288713938"/>
          <c:h val="0.73123977149915165"/>
        </c:manualLayout>
      </c:layout>
      <c:pieChart>
        <c:varyColors val="1"/>
        <c:ser>
          <c:idx val="0"/>
          <c:order val="0"/>
          <c:explosion val="42"/>
          <c:dPt>
            <c:idx val="0"/>
            <c:bubble3D val="0"/>
            <c:explosion val="8"/>
            <c:extLst>
              <c:ext xmlns:c16="http://schemas.microsoft.com/office/drawing/2014/chart" uri="{C3380CC4-5D6E-409C-BE32-E72D297353CC}">
                <c16:uniqueId val="{00000000-335D-44BF-BF6E-C014C6128E3C}"/>
              </c:ext>
            </c:extLst>
          </c:dPt>
          <c:dPt>
            <c:idx val="1"/>
            <c:bubble3D val="0"/>
            <c:explosion val="8"/>
            <c:extLst>
              <c:ext xmlns:c16="http://schemas.microsoft.com/office/drawing/2014/chart" uri="{C3380CC4-5D6E-409C-BE32-E72D297353CC}">
                <c16:uniqueId val="{00000001-335D-44BF-BF6E-C014C6128E3C}"/>
              </c:ext>
            </c:extLst>
          </c:dPt>
          <c:dPt>
            <c:idx val="2"/>
            <c:bubble3D val="0"/>
            <c:explosion val="16"/>
            <c:extLst>
              <c:ext xmlns:c16="http://schemas.microsoft.com/office/drawing/2014/chart" uri="{C3380CC4-5D6E-409C-BE32-E72D297353CC}">
                <c16:uniqueId val="{00000002-335D-44BF-BF6E-C014C6128E3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Лист1!$N$12:$N$14</c:f>
              <c:strCache>
                <c:ptCount val="3"/>
                <c:pt idx="0">
                  <c:v>Из натуральных продуктов с ароматизаторами</c:v>
                </c:pt>
                <c:pt idx="1">
                  <c:v>Из ненатуральных продуктов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Лист1!$O$12:$O$14</c:f>
              <c:numCache>
                <c:formatCode>General</c:formatCode>
                <c:ptCount val="3"/>
                <c:pt idx="0">
                  <c:v>8</c:v>
                </c:pt>
                <c:pt idx="1">
                  <c:v>13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5D-44BF-BF6E-C014C6128E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3714520997375334"/>
          <c:y val="0.26314600380834752"/>
          <c:w val="0.58487357830271158"/>
          <c:h val="0.6192429799266495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289546123807698E-2"/>
          <c:y val="8.3593137814294963E-2"/>
          <c:w val="0.49558517380449468"/>
          <c:h val="0.73619536688348852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explosion val="0"/>
            <c:extLst>
              <c:ext xmlns:c16="http://schemas.microsoft.com/office/drawing/2014/chart" uri="{C3380CC4-5D6E-409C-BE32-E72D297353CC}">
                <c16:uniqueId val="{00000000-242D-41B9-846D-0FD6CD6D543C}"/>
              </c:ext>
            </c:extLst>
          </c:dPt>
          <c:dPt>
            <c:idx val="1"/>
            <c:bubble3D val="0"/>
            <c:explosion val="7"/>
            <c:extLst>
              <c:ext xmlns:c16="http://schemas.microsoft.com/office/drawing/2014/chart" uri="{C3380CC4-5D6E-409C-BE32-E72D297353CC}">
                <c16:uniqueId val="{00000001-242D-41B9-846D-0FD6CD6D543C}"/>
              </c:ext>
            </c:extLst>
          </c:dPt>
          <c:dPt>
            <c:idx val="2"/>
            <c:bubble3D val="0"/>
            <c:explosion val="11"/>
            <c:extLst>
              <c:ext xmlns:c16="http://schemas.microsoft.com/office/drawing/2014/chart" uri="{C3380CC4-5D6E-409C-BE32-E72D297353CC}">
                <c16:uniqueId val="{00000002-242D-41B9-846D-0FD6CD6D543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Лист1!$N$16:$N$18</c:f>
              <c:strCache>
                <c:ptCount val="3"/>
                <c:pt idx="0">
                  <c:v>Перекусить</c:v>
                </c:pt>
                <c:pt idx="1">
                  <c:v> Поесть</c:v>
                </c:pt>
                <c:pt idx="2">
                  <c:v>Занять время перед телевизором</c:v>
                </c:pt>
              </c:strCache>
            </c:strRef>
          </c:cat>
          <c:val>
            <c:numRef>
              <c:f>Лист1!$O$16:$O$18</c:f>
              <c:numCache>
                <c:formatCode>General</c:formatCode>
                <c:ptCount val="3"/>
                <c:pt idx="0">
                  <c:v>12</c:v>
                </c:pt>
                <c:pt idx="1">
                  <c:v>7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2D-41B9-846D-0FD6CD6D54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134967542774927"/>
          <c:y val="0.20186252656028714"/>
          <c:w val="0.43529605035531527"/>
          <c:h val="0.6330562986375455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dPt>
            <c:idx val="0"/>
            <c:bubble3D val="0"/>
            <c:explosion val="5"/>
            <c:extLst>
              <c:ext xmlns:c16="http://schemas.microsoft.com/office/drawing/2014/chart" uri="{C3380CC4-5D6E-409C-BE32-E72D297353CC}">
                <c16:uniqueId val="{00000000-54F2-4ED7-8EBE-090DBA3D9760}"/>
              </c:ext>
            </c:extLst>
          </c:dPt>
          <c:dPt>
            <c:idx val="1"/>
            <c:bubble3D val="0"/>
            <c:explosion val="3"/>
            <c:extLst>
              <c:ext xmlns:c16="http://schemas.microsoft.com/office/drawing/2014/chart" uri="{C3380CC4-5D6E-409C-BE32-E72D297353CC}">
                <c16:uniqueId val="{00000001-54F2-4ED7-8EBE-090DBA3D9760}"/>
              </c:ext>
            </c:extLst>
          </c:dPt>
          <c:dPt>
            <c:idx val="2"/>
            <c:bubble3D val="0"/>
            <c:explosion val="6"/>
            <c:extLst>
              <c:ext xmlns:c16="http://schemas.microsoft.com/office/drawing/2014/chart" uri="{C3380CC4-5D6E-409C-BE32-E72D297353CC}">
                <c16:uniqueId val="{00000002-54F2-4ED7-8EBE-090DBA3D9760}"/>
              </c:ext>
            </c:extLst>
          </c:dPt>
          <c:dPt>
            <c:idx val="3"/>
            <c:bubble3D val="0"/>
            <c:explosion val="5"/>
            <c:extLst>
              <c:ext xmlns:c16="http://schemas.microsoft.com/office/drawing/2014/chart" uri="{C3380CC4-5D6E-409C-BE32-E72D297353CC}">
                <c16:uniqueId val="{00000003-54F2-4ED7-8EBE-090DBA3D9760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Лист1!$N$20:$N$23</c:f>
              <c:strCache>
                <c:ptCount val="4"/>
                <c:pt idx="0">
                  <c:v>Да</c:v>
                </c:pt>
                <c:pt idx="1">
                  <c:v>Нет</c:v>
                </c:pt>
                <c:pt idx="2">
                  <c:v>Иногда</c:v>
                </c:pt>
                <c:pt idx="3">
                  <c:v>Очень редко</c:v>
                </c:pt>
              </c:strCache>
            </c:strRef>
          </c:cat>
          <c:val>
            <c:numRef>
              <c:f>Лист1!$O$20:$O$23</c:f>
              <c:numCache>
                <c:formatCode>General</c:formatCode>
                <c:ptCount val="4"/>
                <c:pt idx="0">
                  <c:v>4</c:v>
                </c:pt>
                <c:pt idx="1">
                  <c:v>13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F2-4ED7-8EBE-090DBA3D97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845171422210454E-3"/>
          <c:y val="0.10185167557882359"/>
          <c:w val="0.53888888888888964"/>
          <c:h val="0.89814814814814814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explosion val="0"/>
            <c:extLst>
              <c:ext xmlns:c16="http://schemas.microsoft.com/office/drawing/2014/chart" uri="{C3380CC4-5D6E-409C-BE32-E72D297353CC}">
                <c16:uniqueId val="{00000000-5FD6-4159-B57C-4B76887D7C4B}"/>
              </c:ext>
            </c:extLst>
          </c:dPt>
          <c:dPt>
            <c:idx val="1"/>
            <c:bubble3D val="0"/>
            <c:explosion val="7"/>
            <c:extLst>
              <c:ext xmlns:c16="http://schemas.microsoft.com/office/drawing/2014/chart" uri="{C3380CC4-5D6E-409C-BE32-E72D297353CC}">
                <c16:uniqueId val="{00000001-5FD6-4159-B57C-4B76887D7C4B}"/>
              </c:ext>
            </c:extLst>
          </c:dPt>
          <c:dPt>
            <c:idx val="2"/>
            <c:bubble3D val="0"/>
            <c:explosion val="11"/>
            <c:extLst>
              <c:ext xmlns:c16="http://schemas.microsoft.com/office/drawing/2014/chart" uri="{C3380CC4-5D6E-409C-BE32-E72D297353CC}">
                <c16:uniqueId val="{00000002-5FD6-4159-B57C-4B76887D7C4B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Лист1!$N$25:$N$27</c:f>
              <c:strCache>
                <c:ptCount val="3"/>
                <c:pt idx="0">
                  <c:v>Вкус</c:v>
                </c:pt>
                <c:pt idx="1">
                  <c:v>Марка</c:v>
                </c:pt>
                <c:pt idx="2">
                  <c:v>Цена</c:v>
                </c:pt>
              </c:strCache>
            </c:strRef>
          </c:cat>
          <c:val>
            <c:numRef>
              <c:f>Лист1!$O$25:$O$27</c:f>
              <c:numCache>
                <c:formatCode>General</c:formatCode>
                <c:ptCount val="3"/>
                <c:pt idx="0">
                  <c:v>16</c:v>
                </c:pt>
                <c:pt idx="1">
                  <c:v>7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D6-4159-B57C-4B76887D7C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1027797790826068"/>
          <c:y val="0.32103754304431825"/>
          <c:w val="0.36260167850594816"/>
          <c:h val="0.4307785772278062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55279714239538"/>
          <c:y val="0.10624169986719789"/>
          <c:w val="0.47062986553432451"/>
          <c:h val="0.88313413014608233"/>
        </c:manualLayout>
      </c:layout>
      <c:pieChart>
        <c:varyColors val="1"/>
        <c:ser>
          <c:idx val="0"/>
          <c:order val="0"/>
          <c:explosion val="17"/>
          <c:dPt>
            <c:idx val="0"/>
            <c:bubble3D val="0"/>
            <c:explosion val="7"/>
            <c:extLst>
              <c:ext xmlns:c16="http://schemas.microsoft.com/office/drawing/2014/chart" uri="{C3380CC4-5D6E-409C-BE32-E72D297353CC}">
                <c16:uniqueId val="{00000000-8E8A-490B-8A35-07FE778A6CC9}"/>
              </c:ext>
            </c:extLst>
          </c:dPt>
          <c:dPt>
            <c:idx val="1"/>
            <c:bubble3D val="0"/>
            <c:explosion val="6"/>
            <c:extLst>
              <c:ext xmlns:c16="http://schemas.microsoft.com/office/drawing/2014/chart" uri="{C3380CC4-5D6E-409C-BE32-E72D297353CC}">
                <c16:uniqueId val="{00000001-8E8A-490B-8A35-07FE778A6CC9}"/>
              </c:ext>
            </c:extLst>
          </c:dPt>
          <c:dPt>
            <c:idx val="2"/>
            <c:bubble3D val="0"/>
            <c:explosion val="0"/>
            <c:extLst>
              <c:ext xmlns:c16="http://schemas.microsoft.com/office/drawing/2014/chart" uri="{C3380CC4-5D6E-409C-BE32-E72D297353CC}">
                <c16:uniqueId val="{00000002-8E8A-490B-8A35-07FE778A6CC9}"/>
              </c:ext>
            </c:extLst>
          </c:dPt>
          <c:dPt>
            <c:idx val="3"/>
            <c:bubble3D val="0"/>
            <c:explosion val="7"/>
            <c:extLst>
              <c:ext xmlns:c16="http://schemas.microsoft.com/office/drawing/2014/chart" uri="{C3380CC4-5D6E-409C-BE32-E72D297353CC}">
                <c16:uniqueId val="{00000003-8E8A-490B-8A35-07FE778A6CC9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Лист1!$N$32:$N$35</c:f>
              <c:strCache>
                <c:ptCount val="4"/>
                <c:pt idx="0">
                  <c:v>1 раз в день</c:v>
                </c:pt>
                <c:pt idx="1">
                  <c:v>раз в неделю</c:v>
                </c:pt>
                <c:pt idx="2">
                  <c:v>раз в месяц</c:v>
                </c:pt>
                <c:pt idx="3">
                  <c:v>не ем совсем</c:v>
                </c:pt>
              </c:strCache>
            </c:strRef>
          </c:cat>
          <c:val>
            <c:numRef>
              <c:f>Лист1!$O$32:$O$35</c:f>
              <c:numCache>
                <c:formatCode>General</c:formatCode>
                <c:ptCount val="4"/>
                <c:pt idx="0">
                  <c:v>2</c:v>
                </c:pt>
                <c:pt idx="1">
                  <c:v>8</c:v>
                </c:pt>
                <c:pt idx="2">
                  <c:v>11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8A-490B-8A35-07FE778A6C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вс 20.05.18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20.05.18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20.05.18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20.05.18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20.05.18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вс 20.05.18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вс 20.05.18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вс 20.05.18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Тема исследовательской работы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Чипсы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и сухарики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польза или вред здоровью?</a:t>
            </a:r>
          </a:p>
          <a:p>
            <a:pPr marL="0" indent="0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Выполнил:</a:t>
            </a:r>
          </a:p>
          <a:p>
            <a:pPr marL="0" indent="0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Гафаров Дмитрий,</a:t>
            </a:r>
          </a:p>
          <a:p>
            <a:pPr marL="0" indent="0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учащийся 4 «А» класса.</a:t>
            </a:r>
          </a:p>
          <a:p>
            <a:pPr marL="0" indent="0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Голубцова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Е. 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2018 г.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Елизовская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средняя школа №9»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вы думаете, чипсы и сухарики приносят вред или пользу вашему организму?</a:t>
            </a:r>
          </a:p>
          <a:p>
            <a:pPr>
              <a:buAutoNum type="arabicPeriod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вы считаете, из чего состоят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чипсы и сухарики?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чего вы едите чипсы и сухарики?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в опросе приняли участие 25 моих одноклассников)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857224" y="1571612"/>
          <a:ext cx="2643206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572000" y="2357430"/>
          <a:ext cx="4143404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2857488" y="4429132"/>
          <a:ext cx="3786214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5008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Можете ли вы сказать, что чипсы и сухарики – незаменимый продукт в вашем рационе?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выборе чипсов и сухариков, на что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 обращаете внимание?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часто вы их едите?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57158" y="571480"/>
          <a:ext cx="3971925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5000628" y="2071678"/>
          <a:ext cx="3500494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3500430" y="4000504"/>
          <a:ext cx="4486275" cy="239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286412"/>
          </a:xfrm>
        </p:spPr>
        <p:txBody>
          <a:bodyPr>
            <a:normAutofit/>
          </a:bodyPr>
          <a:lstStyle/>
          <a:p>
            <a:pPr marL="0" indent="109538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попросил своих друзей помочь мне провести эксперименты с самыми популярными по результатам опроса чипсами и сухариками. И вот, что у нас получилось. Самые популярные чипсы: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Lays, Pringles,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Русская картошка.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09538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определили количество масла в каждом  образце, наличие крахмала и соли.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Эксперименты с самыми популярными чипсами и сухариками на  содержание в них различных веществ.</a:t>
            </a:r>
            <a:endParaRPr lang="ru-RU" sz="2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Чипсы и друзь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525513"/>
            <a:ext cx="2714644" cy="1584746"/>
          </a:xfrm>
          <a:prstGeom prst="rect">
            <a:avLst/>
          </a:prstGeom>
        </p:spPr>
      </p:pic>
      <p:pic>
        <p:nvPicPr>
          <p:cNvPr id="5" name="Рисунок 4" descr="вид чипс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525513"/>
            <a:ext cx="2786082" cy="1567171"/>
          </a:xfrm>
          <a:prstGeom prst="rect">
            <a:avLst/>
          </a:prstGeom>
        </p:spPr>
      </p:pic>
      <p:pic>
        <p:nvPicPr>
          <p:cNvPr id="6" name="Рисунок 5" descr="Определение соли в чипсах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86440" y="4788213"/>
            <a:ext cx="2571768" cy="1446619"/>
          </a:xfrm>
          <a:prstGeom prst="rect">
            <a:avLst/>
          </a:prstGeom>
        </p:spPr>
      </p:pic>
      <p:pic>
        <p:nvPicPr>
          <p:cNvPr id="7" name="Рисунок 6" descr="Крахмал в чипсах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84827" y="4806072"/>
            <a:ext cx="2540017" cy="1428760"/>
          </a:xfrm>
          <a:prstGeom prst="rect">
            <a:avLst/>
          </a:prstGeom>
        </p:spPr>
      </p:pic>
      <p:pic>
        <p:nvPicPr>
          <p:cNvPr id="8" name="Рисунок 7" descr="количество масла в чипсах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5155" y="4797152"/>
            <a:ext cx="2571736" cy="1446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2"/>
            <a:ext cx="8229600" cy="59833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Затем проделали аналогичные действия с сухариками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Самые популярные сухарики: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Кириешки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ХрустЕАМ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Мартин</a:t>
            </a:r>
          </a:p>
          <a:p>
            <a:pPr algn="ct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Результаты экспериментов показали, что:</a:t>
            </a: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Большое количество масла и соли 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чипсах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Lays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сухариках Кириешки.    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Содержание крахмала выше нормы во всех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образцах чипсов.                      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/>
          </a:p>
        </p:txBody>
      </p:sp>
      <p:pic>
        <p:nvPicPr>
          <p:cNvPr id="4" name="Рисунок 3" descr="Вд сухарик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112" y="1094640"/>
            <a:ext cx="3937028" cy="2214578"/>
          </a:xfrm>
          <a:prstGeom prst="rect">
            <a:avLst/>
          </a:prstGeom>
        </p:spPr>
      </p:pic>
      <p:pic>
        <p:nvPicPr>
          <p:cNvPr id="5" name="Рисунок 4" descr="компания и сухари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04046"/>
            <a:ext cx="3937028" cy="2214578"/>
          </a:xfrm>
          <a:prstGeom prst="rect">
            <a:avLst/>
          </a:prstGeom>
        </p:spPr>
      </p:pic>
      <p:pic>
        <p:nvPicPr>
          <p:cNvPr id="6" name="Рисунок 5" descr="масло в сухариках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432820"/>
            <a:ext cx="3048021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5429288"/>
          </a:xfrm>
        </p:spPr>
        <p:txBody>
          <a:bodyPr>
            <a:normAutofit/>
          </a:bodyPr>
          <a:lstStyle/>
          <a:p>
            <a:pPr marL="0" indent="36195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результате изучения информации из источников Интернет, проведенного исследования и из собственного опыта, были сделаны следующие выводы:</a:t>
            </a:r>
          </a:p>
          <a:p>
            <a:pPr marL="0" indent="361950" algn="just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 составу в чипсах и сухариках много вредных веществ. Они неполезны и даже вредны для организма. Содержат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глутамат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натрия, который вызывает привыкание.</a:t>
            </a:r>
          </a:p>
          <a:p>
            <a:pPr marL="0" indent="36195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 едим мы их потому, что они насаждаются нам рекламой.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Неполезная еда полезна только ее производителям, получающим огромные прибыли от продаж, поддерживаемых постоянной рекламой. Но никак  - нашему организму!!!</a:t>
            </a:r>
          </a:p>
          <a:p>
            <a:pPr marL="0" indent="361950"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Выводы и рекомендации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>
            <a:normAutofit/>
          </a:bodyPr>
          <a:lstStyle/>
          <a:p>
            <a:pPr marL="0" indent="361950" algn="just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Если хотите перекусить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чем-то быстрым,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когда до полноценного приема пищи еще много времени, готовьте чипсы и сухарики в домашних условиях.</a:t>
            </a:r>
          </a:p>
          <a:p>
            <a:pPr marL="0" indent="36195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идеальном же варианте вводите в свой рацион постепенно свежие фрукты, соки,  сухофрукты, семечки и орехи.</a:t>
            </a:r>
          </a:p>
          <a:p>
            <a:pPr marL="0" indent="36195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Придерживайтесь правильного питания!</a:t>
            </a:r>
          </a:p>
          <a:p>
            <a:pPr marL="0" indent="361950" algn="just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Не забывайте думать своей головой и беречь СВОЁ здоровье! </a:t>
            </a:r>
          </a:p>
          <a:p>
            <a:pPr>
              <a:buNone/>
            </a:pPr>
            <a:endParaRPr lang="ru-RU" sz="2100" b="1" u="sng" dirty="0" smtClean="0"/>
          </a:p>
          <a:p>
            <a:pPr>
              <a:buNone/>
            </a:pPr>
            <a:endParaRPr lang="ru-RU" sz="2100" b="1" u="sng" dirty="0" smtClean="0"/>
          </a:p>
          <a:p>
            <a:pPr>
              <a:buNone/>
            </a:pPr>
            <a:endParaRPr lang="ru-RU" b="1" dirty="0"/>
          </a:p>
        </p:txBody>
      </p:sp>
      <p:pic>
        <p:nvPicPr>
          <p:cNvPr id="4" name="Рисунок 3" descr="Красивые фрукт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357430"/>
            <a:ext cx="2286016" cy="1714512"/>
          </a:xfrm>
          <a:prstGeom prst="rect">
            <a:avLst/>
          </a:prstGeom>
        </p:spPr>
      </p:pic>
      <p:pic>
        <p:nvPicPr>
          <p:cNvPr id="5" name="Рисунок 4" descr="красивые орех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2357430"/>
            <a:ext cx="2269252" cy="1714512"/>
          </a:xfrm>
          <a:prstGeom prst="rect">
            <a:avLst/>
          </a:prstGeom>
        </p:spPr>
      </p:pic>
      <p:pic>
        <p:nvPicPr>
          <p:cNvPr id="6" name="Рисунок 5" descr="сухофрукт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2357430"/>
            <a:ext cx="2286016" cy="172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8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71472" y="928670"/>
            <a:ext cx="8001056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Проблема: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люди едят чипсы и сухарики, не смотря на очевидное отсутствие пользы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Гипотеза: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Предположим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что чипсы и сухарики – это больше дань моде, чем обдуманный выбор.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95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09068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Выяснить, какую пользу и/или вред несут здоровью чипсы и сухарики, и на  основании проведенного исследования, сделать выводы.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25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Изучить историю возникновения чипсов и сухариков в истории кулинарии и проанализировать проникновение их в повседневный рацион питания современного человека.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Определить   состав  чипсов и сухариков, производимых в наше время.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помощью анкетирования одноклассников узнать, насколько они осведомлены о вреде или пользе данных продуктов и изучить их вкусовые предпочтения.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Провести эксперименты с самыми популярными чипсами и сухариками на  содержание в них различных веществ.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Сделать выводы и представить результаты  в виде презентации.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85791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История возникновения чипсов</a:t>
            </a:r>
          </a:p>
          <a:p>
            <a:pPr indent="1905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Чи́псы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(англ. 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chips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от 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chip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— тонкий кусочек) —  </a:t>
            </a:r>
          </a:p>
          <a:p>
            <a:pPr indent="1905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закуска, представляющая собой тонкие ломтики </a:t>
            </a:r>
          </a:p>
          <a:p>
            <a:pPr indent="1905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картофеля, как  правило, обжаренных в масле </a:t>
            </a:r>
          </a:p>
          <a:p>
            <a:pPr indent="1905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(фритюре).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1853 году Джордж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Крам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повар ресторана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Саратога-Спринс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(США), в результате недовольства гостя крупными ломтиками картофеля фри , приготовил для него тонко нарезанный картофель, обжаренный в масле до хруста. Полученное блюдо пришлось по вкусу. Таким образом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«чипсы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Саратога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 их прозвали, вскоре появились в меню лучших ресторанов Америки.</a:t>
            </a:r>
          </a:p>
          <a:p>
            <a:pPr marL="0" indent="0"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Уильям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Тэппенден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придумал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1890 году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продавать чипсы на улице в бумажных пакетиках.</a:t>
            </a:r>
          </a:p>
          <a:p>
            <a:pPr marL="0" indent="0" algn="just">
              <a:buNone/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Фриман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Макбет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создал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1929 году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первую машину для промышленного производства чипсов. </a:t>
            </a:r>
          </a:p>
          <a:p>
            <a:pPr marL="0" indent="0"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1932 году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Херман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Лэй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учреждает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Нэшвилле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штат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Теннесси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марку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Lay's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которая стала первым национальным брендом чипсов, дожившим до наших дней. </a:t>
            </a:r>
          </a:p>
          <a:p>
            <a:pPr marL="0" indent="0"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Фирма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Tayto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  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1940 году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впервые начинает производство чипсов с вкусовыми добавками и начинает продавать чипсы с пакетиком соли.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5403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 исследования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чипи с зеленью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285860"/>
            <a:ext cx="2286016" cy="1289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621510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Советском Союзе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история создания чипсов начинается с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1963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года. Назывались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«Картофель московский хрустящий в ломтиках»,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который производился на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Моспищекомбинате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№1».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Сегодня используют два основных способа производства чипсов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900" b="1" u="sng" dirty="0" smtClean="0">
                <a:latin typeface="Times New Roman" pitchFamily="18" charset="0"/>
                <a:cs typeface="Times New Roman" pitchFamily="18" charset="0"/>
              </a:rPr>
              <a:t>Первый способ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:  (традиционный)        </a:t>
            </a:r>
            <a:r>
              <a:rPr lang="ru-RU" sz="1900" b="1" u="sng" dirty="0" smtClean="0">
                <a:latin typeface="Times New Roman" pitchFamily="18" charset="0"/>
                <a:cs typeface="Times New Roman" pitchFamily="18" charset="0"/>
              </a:rPr>
              <a:t>Второй способ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: (формованный)     </a:t>
            </a:r>
          </a:p>
          <a:p>
            <a:pPr marL="0" indent="0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из кусочков   сырого картофеля                              из измельченного картофеля</a:t>
            </a:r>
          </a:p>
          <a:p>
            <a:pPr marL="0" indent="0">
              <a:buNone/>
            </a:pP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Интересный факт!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Во всем мире для изготовления чипсов подходят только 7 видов картофеля, причем в России выращиваются лишь три из них —</a:t>
            </a:r>
          </a:p>
          <a:p>
            <a:pPr marL="0" indent="0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«Леди Розетта», «Гермес» и «Сатурн».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чипсы из ломтиков картофел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000240"/>
            <a:ext cx="2678925" cy="1785950"/>
          </a:xfrm>
          <a:prstGeom prst="rect">
            <a:avLst/>
          </a:prstGeom>
        </p:spPr>
      </p:pic>
      <p:pic>
        <p:nvPicPr>
          <p:cNvPr id="5" name="Рисунок 4" descr="разные формы чипс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000240"/>
            <a:ext cx="2626397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5840435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9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9800" b="1" dirty="0" smtClean="0">
                <a:latin typeface="Times New Roman" pitchFamily="18" charset="0"/>
                <a:cs typeface="Times New Roman" pitchFamily="18" charset="0"/>
              </a:rPr>
              <a:t>История возникновения сухариков</a:t>
            </a:r>
          </a:p>
          <a:p>
            <a:pPr indent="-76200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</a:p>
          <a:p>
            <a:pPr indent="-76200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«Сухарик» -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дословно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«хлеб, выпеченный дважды».</a:t>
            </a:r>
          </a:p>
          <a:p>
            <a:pPr indent="-76200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                               Существует версия, что начали сушить сухари по воле</a:t>
            </a:r>
          </a:p>
          <a:p>
            <a:pPr indent="-76200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                               случая:  в   середине   XIX  века в Московии  выдалась  </a:t>
            </a:r>
          </a:p>
          <a:p>
            <a:pPr indent="-76200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                               особенно   жаркая   пора   на   Пасху и многие куличи, </a:t>
            </a:r>
          </a:p>
          <a:p>
            <a:pPr indent="-76200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                               которые хранились на солнце, безнадежно засохли. </a:t>
            </a: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-76200">
              <a:buNone/>
            </a:pPr>
            <a:endParaRPr lang="ru-RU" sz="55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-76200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 тех пор традиция сушить сухари прочно вошла в жизнь россиян.</a:t>
            </a:r>
          </a:p>
          <a:p>
            <a:pPr indent="-76200">
              <a:buNone/>
            </a:pP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indent="-76200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Различают сухари:  </a:t>
            </a:r>
          </a:p>
          <a:p>
            <a:pPr indent="-76200"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естественные -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высушенные из простого хлеба в домашних условиях,</a:t>
            </a:r>
          </a:p>
          <a:p>
            <a:pPr indent="-76200"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сдобные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сухари, выпекаемые в промышленных условиях, </a:t>
            </a:r>
          </a:p>
          <a:p>
            <a:pPr indent="-76200"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панировочные сухари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– материал для создания кулинарных шедевров, </a:t>
            </a:r>
          </a:p>
          <a:p>
            <a:pPr indent="-76200"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солёные сухарики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кириешки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–  популярная на сегодня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закуска к пиву. </a:t>
            </a:r>
          </a:p>
          <a:p>
            <a:pPr indent="-76200">
              <a:buNone/>
            </a:pP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indent="-76200">
              <a:buNone/>
            </a:pPr>
            <a:r>
              <a:rPr lang="ru-RU" sz="7600" b="1" u="sng" dirty="0" smtClean="0">
                <a:latin typeface="Times New Roman" pitchFamily="18" charset="0"/>
                <a:cs typeface="Times New Roman" pitchFamily="18" charset="0"/>
              </a:rPr>
              <a:t>Интересный факт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indent="-76200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Официальный праздник сухаря - 14 ноября 1958 года был утверждён ГОСТ </a:t>
            </a:r>
          </a:p>
          <a:p>
            <a:pPr indent="-76200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5645-58 – о нормах производства сдобных сухарей.</a:t>
            </a:r>
          </a:p>
          <a:p>
            <a:pPr indent="-76200">
              <a:buNone/>
            </a:pP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-7620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indent="-7620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indent="-76200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ухари обычны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214422"/>
            <a:ext cx="2302854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62151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Состав   современных чипсов и сухариков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Картофель или кукурузная и пшеничная мука (чипсы)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Хлеб из ржаной и пшеничной муки (сухарики)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Растительное масло (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негарантированного качества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Смесь крахмалов (в том числе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соевый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генетически модифицированный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66700" indent="-157163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Соль (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избыток соли в крови приводит к торможению нормального роста костей, мышц и сухожилий, развитию сердечных заболеваний, нарушению обмена веществ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71438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Химические приправы и вкусовые добавки (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глутамат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натрия Е-621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, превращающий самую невкусную еду , в такую, которую хочется есть снова и снова (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своеобразный «пищевой» наркотик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– химикат, который возбуждает нервную систему,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перевозбуждает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клетки головного мозга и может нанести необратимые повреждения!!!</a:t>
            </a:r>
          </a:p>
          <a:p>
            <a:pPr marL="266700" indent="-157163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Пищевые добавки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Е-627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Е-631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Запрещены к использованию в детском питании!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могут вызвать расстройство кишечника.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Регуляторы кислотности,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вкусоароматические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вещества, красители (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отрицательно влияют на работу желудочно-кишечного тракта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FontTx/>
              <a:buChar char="-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чипы сухар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785794"/>
            <a:ext cx="2571736" cy="982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229600" cy="52864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помощью анкетирования одноклассников я захотел узнать, насколько они осведомлены о вреде или пользе данных продуктов и изучить их вкусовые предпочтения.</a:t>
            </a:r>
          </a:p>
          <a:p>
            <a:pPr>
              <a:buNone/>
            </a:pP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Анкетирование одноклассников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анкет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1907" y="2132856"/>
            <a:ext cx="3809995" cy="2143122"/>
          </a:xfrm>
          <a:prstGeom prst="rect">
            <a:avLst/>
          </a:prstGeom>
        </p:spPr>
      </p:pic>
      <p:pic>
        <p:nvPicPr>
          <p:cNvPr id="8" name="Рисунок 7" descr="анкетирова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714752"/>
            <a:ext cx="4357686" cy="2451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</TotalTime>
  <Words>836</Words>
  <Application>Microsoft Office PowerPoint</Application>
  <PresentationFormat>Экран (4:3)</PresentationFormat>
  <Paragraphs>211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Lucida Sans Unicode</vt:lpstr>
      <vt:lpstr>Times New Roman</vt:lpstr>
      <vt:lpstr>Verdana</vt:lpstr>
      <vt:lpstr>Wingdings 2</vt:lpstr>
      <vt:lpstr>Wingdings 3</vt:lpstr>
      <vt:lpstr>Открытая</vt:lpstr>
      <vt:lpstr>Муниципальное бюджетное общеобразовательное учреждение «Елизовская средняя школа №9» </vt:lpstr>
      <vt:lpstr>Презентация PowerPoint</vt:lpstr>
      <vt:lpstr>Цель проекта:</vt:lpstr>
      <vt:lpstr>Задачи проекта.</vt:lpstr>
      <vt:lpstr>Ход исследования</vt:lpstr>
      <vt:lpstr>Презентация PowerPoint</vt:lpstr>
      <vt:lpstr>Презентация PowerPoint</vt:lpstr>
      <vt:lpstr>Презентация PowerPoint</vt:lpstr>
      <vt:lpstr>Анкетирование одноклассников</vt:lpstr>
      <vt:lpstr>Результаты анкетирования ( в опросе приняли участие 25 моих одноклассников)</vt:lpstr>
      <vt:lpstr>Презентация PowerPoint</vt:lpstr>
      <vt:lpstr>Эксперименты с самыми популярными чипсами и сухариками на  содержание в них различных веществ.</vt:lpstr>
      <vt:lpstr>Презентация PowerPoint</vt:lpstr>
      <vt:lpstr>Выводы и рекомендации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Голубцова Елена Николаевна</dc:creator>
  <cp:lastModifiedBy>Пользователь</cp:lastModifiedBy>
  <cp:revision>98</cp:revision>
  <dcterms:created xsi:type="dcterms:W3CDTF">2018-02-14T03:22:54Z</dcterms:created>
  <dcterms:modified xsi:type="dcterms:W3CDTF">2018-05-20T10:29:16Z</dcterms:modified>
</cp:coreProperties>
</file>