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2" r:id="rId2"/>
    <p:sldId id="258" r:id="rId3"/>
    <p:sldId id="287" r:id="rId4"/>
    <p:sldId id="274" r:id="rId5"/>
    <p:sldId id="273" r:id="rId6"/>
    <p:sldId id="285" r:id="rId7"/>
    <p:sldId id="260" r:id="rId8"/>
    <p:sldId id="271" r:id="rId9"/>
    <p:sldId id="269" r:id="rId10"/>
    <p:sldId id="270" r:id="rId11"/>
    <p:sldId id="266" r:id="rId12"/>
    <p:sldId id="265" r:id="rId13"/>
    <p:sldId id="264" r:id="rId14"/>
    <p:sldId id="267" r:id="rId15"/>
    <p:sldId id="268" r:id="rId16"/>
    <p:sldId id="272" r:id="rId17"/>
    <p:sldId id="261" r:id="rId18"/>
    <p:sldId id="281" r:id="rId19"/>
    <p:sldId id="288" r:id="rId20"/>
    <p:sldId id="276" r:id="rId21"/>
    <p:sldId id="283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537A3E3-8C11-4493-A4C9-A3152083471F}">
          <p14:sldIdLst>
            <p14:sldId id="262"/>
            <p14:sldId id="258"/>
            <p14:sldId id="287"/>
            <p14:sldId id="274"/>
            <p14:sldId id="273"/>
            <p14:sldId id="285"/>
            <p14:sldId id="260"/>
            <p14:sldId id="271"/>
            <p14:sldId id="269"/>
            <p14:sldId id="270"/>
            <p14:sldId id="266"/>
            <p14:sldId id="265"/>
            <p14:sldId id="264"/>
            <p14:sldId id="267"/>
            <p14:sldId id="268"/>
          </p14:sldIdLst>
        </p14:section>
        <p14:section name="Раздел без заголовка" id="{92794362-7C76-4C98-BC01-C34E96B6F577}">
          <p14:sldIdLst>
            <p14:sldId id="272"/>
            <p14:sldId id="261"/>
            <p14:sldId id="281"/>
            <p14:sldId id="288"/>
            <p14:sldId id="276"/>
            <p14:sldId id="28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3399"/>
    <a:srgbClr val="00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72" autoAdjust="0"/>
  </p:normalViewPr>
  <p:slideViewPr>
    <p:cSldViewPr>
      <p:cViewPr varScale="1">
        <p:scale>
          <a:sx n="68" d="100"/>
          <a:sy n="68" d="100"/>
        </p:scale>
        <p:origin x="4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7EE2-FBC9-4E10-9DAF-70D33F1EB4F0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ABAEF-8161-43FC-A303-31F6E45EE2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51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BAEF-8161-43FC-A303-31F6E45EE2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67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BAEF-8161-43FC-A303-31F6E45EE29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316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BAEF-8161-43FC-A303-31F6E45EE2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7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BAEF-8161-43FC-A303-31F6E45EE29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5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52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1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4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3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9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6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6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7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77642-DBE8-49F1-A534-3B33D069CA4E}" type="datetimeFigureOut">
              <a:rPr lang="ru-RU" smtClean="0"/>
              <a:pPr/>
              <a:t>вт 22.05.18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929B-A8E0-4E11-B3B8-2DE8F4CB2F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3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https://nashzeleniymir.ru/wp-content/uploads/2016/05/%D0%93%D1%83%D1%81%D0%B5%D0%BD%D0%B8%D1%86%D0%B0-%D0%BF%D1%80%D0%B5%D0%B2%D1%80%D0%B0%D1%89%D0%B0%D0%B5%D1%82%D1%81%D1%8F-%D0%B2-%D0%B1%D0%B0%D0%B1%D0%BE%D1%87%D0%BA%D1%83-%D1%84%D0%BE%D1%82%D0%BE.jpg" TargetMode="Externa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http://mojznak.ru/wp-content/uploads/2012/10/35-300x159.jpg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http://www.danaida.ru/obsh/37.jpg" TargetMode="Externa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http://www.macrolepidoptera.ru/img/photo/364.jpg" TargetMode="Externa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https://nashzeleniymir.ru/wp-content/uploads/2016/05/%D0%A1%D1%82%D1%80%D0%BE%D0%B5%D0%BD%D0%B8%D0%B5-%D0%B1%D0%B0%D0%B1%D0%BE%D1%87%D0%BA%D0%B8-%D1%84%D0%BE%D1%82%D0%BE.jpg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https://nashzeleniymir.ru/wp-content/uploads/2016/05/%D0%9C%D0%B0%D0%BA%D1%80%D0%BE%D1%84%D0%BE%D1%82%D0%BE%D0%B3%D1%80%D0%B0%D1%84%D0%B8%D0%B8-%D0%BA%D1%80%D1%8B%D0%BB%D1%8C%D0%B5%D0%B2-%D0%B1%D0%B0%D0%B1%D0%BE%D1%87%D0%B5%D0%BA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36142" y="2872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Рисунок 7" descr="http://puzzleit.ru/files/puzzles/150/149706/_original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 bwMode="auto">
          <a:xfrm>
            <a:off x="1619672" y="548680"/>
            <a:ext cx="5486080" cy="33444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652852" y="3311925"/>
            <a:ext cx="6696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Автор:  </a:t>
            </a:r>
          </a:p>
          <a:p>
            <a:r>
              <a:rPr lang="ru-RU" sz="3200" b="1" i="1" dirty="0" err="1" smtClean="0"/>
              <a:t>Шарифуллин</a:t>
            </a:r>
            <a:r>
              <a:rPr lang="ru-RU" sz="3200" b="1" i="1" dirty="0" smtClean="0"/>
              <a:t> Тимур Станиславович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29369" y="5093008"/>
            <a:ext cx="1943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город Елизово</a:t>
            </a:r>
            <a:endParaRPr lang="ru-RU" dirty="0" smtClean="0"/>
          </a:p>
          <a:p>
            <a:r>
              <a:rPr lang="ru-RU" b="1" dirty="0" smtClean="0"/>
              <a:t>      2018 год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0167" y="4581128"/>
            <a:ext cx="19811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4 «А» класс</a:t>
            </a:r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51720" y="551552"/>
            <a:ext cx="6192688" cy="86608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Муниципальное бюджетное общеобразовательное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«</a:t>
            </a:r>
            <a:r>
              <a:rPr lang="ru-RU" sz="1600" b="1" dirty="0" err="1" smtClean="0"/>
              <a:t>Елизовская</a:t>
            </a:r>
            <a:r>
              <a:rPr lang="ru-RU" sz="1600" b="1" dirty="0" smtClean="0"/>
              <a:t> средняя школа №9»</a:t>
            </a:r>
            <a:endParaRPr lang="ru-RU" sz="1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37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31931" y="535567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67633" y="937937"/>
            <a:ext cx="3845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i="1" dirty="0"/>
              <a:t>Польза и вред бабочек</a:t>
            </a:r>
            <a:r>
              <a:rPr lang="ru-RU" sz="2400" b="1" i="1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82888" y="3068960"/>
            <a:ext cx="6930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Бабочки </a:t>
            </a:r>
            <a:r>
              <a:rPr lang="ru-RU" sz="2400" b="1" i="1" dirty="0"/>
              <a:t>приносят как большую пользу</a:t>
            </a:r>
            <a:r>
              <a:rPr lang="ru-RU" sz="2400" b="1" i="1" dirty="0" smtClean="0"/>
              <a:t>, опыляя растения,  </a:t>
            </a:r>
            <a:r>
              <a:rPr lang="ru-RU" sz="2400" b="1" i="1" dirty="0"/>
              <a:t>так и </a:t>
            </a:r>
            <a:r>
              <a:rPr lang="ru-RU" sz="2400" b="1" i="1" dirty="0" smtClean="0"/>
              <a:t>вред, </a:t>
            </a:r>
            <a:r>
              <a:rPr lang="ru-RU" sz="2400" b="1" i="1" dirty="0"/>
              <a:t>что ведет к потере урожая</a:t>
            </a:r>
            <a:r>
              <a:rPr lang="ru-RU" sz="2400" b="1" i="1" dirty="0" smtClean="0"/>
              <a:t> .</a:t>
            </a:r>
            <a:endParaRPr lang="ru-RU" sz="2400" b="1" i="1" dirty="0"/>
          </a:p>
        </p:txBody>
      </p:sp>
      <p:pic>
        <p:nvPicPr>
          <p:cNvPr id="18434" name="Picture 2" descr="d:\Users\Пользователь\Desktop\бабочки\babochka-belyanka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9142"/>
          <a:stretch/>
        </p:blipFill>
        <p:spPr bwMode="auto">
          <a:xfrm>
            <a:off x="4035581" y="4077072"/>
            <a:ext cx="4165073" cy="181494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d:\Users\Пользователь\Desktop\бабочки\4724_105249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3359"/>
            <a:ext cx="2736304" cy="205158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5656" y="404664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7683" y="595234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 Жизненный 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</a:rPr>
              <a:t>цикл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9218" name="Picture 2" descr="https://nashzeleniymir.ru/wp-content/uploads/2016/05/%D0%93%D1%83%D1%81%D0%B5%D0%BD%D0%B8%D1%86%D0%B0-%D0%BF%D1%80%D0%B5%D0%B2%D1%80%D0%B0%D1%89%D0%B0%D0%B5%D1%82%D1%81%D1%8F-%D0%B2-%D0%B1%D0%B0%D0%B1%D0%BE%D1%87%D0%BA%D1%83-%D1%84%D0%BE%D1%82%D0%BE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84" y="1607336"/>
            <a:ext cx="6976272" cy="426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5" y="1134036"/>
            <a:ext cx="7432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Жизненный цикл бабочки состоит из 4 фаз (стадий)</a:t>
            </a:r>
            <a:r>
              <a:rPr lang="ru-RU" b="1" i="1" dirty="0"/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09369" y="507447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Вот так выглядят под микроскопом яйца, которые откладывают бабочки.</a:t>
            </a:r>
          </a:p>
        </p:txBody>
      </p:sp>
      <p:pic>
        <p:nvPicPr>
          <p:cNvPr id="9219" name="Picture 3" descr="i?id=5458256-65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09" y="3202156"/>
            <a:ext cx="1746139" cy="187491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509967" y="614132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91680" y="3861048"/>
            <a:ext cx="61926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Прекрасная жизнь бабочки начинается с того момента, как она выползает из яйца в виде </a:t>
            </a:r>
            <a:r>
              <a:rPr lang="ru-RU" sz="3200" b="1" i="1" dirty="0" smtClean="0"/>
              <a:t>гусеницы.</a:t>
            </a:r>
            <a:endParaRPr lang="ru-RU" sz="3200" b="1" i="1" dirty="0"/>
          </a:p>
        </p:txBody>
      </p:sp>
      <p:pic>
        <p:nvPicPr>
          <p:cNvPr id="10" name="Picture 2" descr="http://mojznak.ru/wp-content/uploads/2012/10/35-300x159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55" y="1349674"/>
            <a:ext cx="4134032" cy="198433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31931" y="535567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4149080"/>
            <a:ext cx="5914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Из-за своего хорошего аппетита гусеница быстро растет и </a:t>
            </a:r>
            <a:r>
              <a:rPr lang="ru-RU" sz="2400" b="1" i="1" dirty="0" smtClean="0"/>
              <a:t>её </a:t>
            </a:r>
            <a:r>
              <a:rPr lang="ru-RU" sz="2400" b="1" i="1" dirty="0"/>
              <a:t>кожа становится ей маленькой. Поэтому большинство гусениц 4-5 раз меняют свою кожу, «линяют».</a:t>
            </a:r>
          </a:p>
        </p:txBody>
      </p:sp>
      <p:pic>
        <p:nvPicPr>
          <p:cNvPr id="11265" name="Picture 1" descr="d:\Users\Пользователь\Desktop\бабочки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591494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9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87703" y="614132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уколка олеандрового бражника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3738" y="189563"/>
            <a:ext cx="3348652" cy="473276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4403" y="4437112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После того, как гусеница в последний раз «поменяет» кожу, она превращается в </a:t>
            </a:r>
            <a:r>
              <a:rPr lang="ru-RU" sz="2800" b="1" i="1" dirty="0" smtClean="0"/>
              <a:t>куколку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http://a4.pbase.com/g4/50/883250/2/132808596.USEE2Kq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683" y="846744"/>
            <a:ext cx="4732762" cy="33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388207" y="485742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3120" y="4437112"/>
            <a:ext cx="6135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И, наконец, последняя стадия - самая волшебная – оболочка куколки лопается и из нее появляется прекрасная бабочка</a:t>
            </a:r>
            <a:r>
              <a:rPr lang="ru-RU" sz="2400" b="1" i="1" dirty="0" smtClean="0"/>
              <a:t>!!!</a:t>
            </a:r>
            <a:endParaRPr lang="ru-RU" sz="2400" b="1" i="1" dirty="0"/>
          </a:p>
        </p:txBody>
      </p:sp>
      <p:pic>
        <p:nvPicPr>
          <p:cNvPr id="16387" name="Picture 3" descr="d:\Users\Пользователь\Desktop\бабочки\загружено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81292"/>
            <a:ext cx="5112568" cy="371293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https://media.istockphoto.com/photos/closeup-of-a-newly-formed-butterfly-emerging-from-cocoon-picture-id177801889?k=6&amp;m=177801889&amp;s=612x612&amp;w=0&amp;h=tQUXyf3EU3auOI-YsmaN1Lb_WiR56IK_cKYg79nsaAg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1" name="Picture 15" descr="d:\Users\Пользователь\Desktop\Тима проект\бабочки\1778018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20" y="769936"/>
            <a:ext cx="5168800" cy="372428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9701" y="517028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647110"/>
            <a:ext cx="3216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/>
              <a:t>Мои исследования:</a:t>
            </a:r>
            <a:endParaRPr lang="ru-RU" sz="2800" i="1" dirty="0"/>
          </a:p>
        </p:txBody>
      </p:sp>
      <p:pic>
        <p:nvPicPr>
          <p:cNvPr id="23553" name="Picture 1" descr="Картинки по запросу гусеницы на иван чае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00" y="1170330"/>
            <a:ext cx="2952328" cy="2664622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Мохната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48" y="1628800"/>
            <a:ext cx="3505146" cy="2700304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1869" y="4867418"/>
            <a:ext cx="2709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Бражник </a:t>
            </a:r>
            <a:endParaRPr lang="ru-RU" sz="2400" b="1" i="1" dirty="0" smtClean="0"/>
          </a:p>
          <a:p>
            <a:r>
              <a:rPr lang="ru-RU" sz="2400" b="1" i="1" dirty="0" err="1" smtClean="0"/>
              <a:t>подмаренниковый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23987" y="4867418"/>
            <a:ext cx="2924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Мохнатая гусеница</a:t>
            </a:r>
          </a:p>
          <a:p>
            <a:r>
              <a:rPr lang="ru-RU" sz="2400" b="1" i="1" dirty="0"/>
              <a:t>Медведица</a:t>
            </a:r>
          </a:p>
        </p:txBody>
      </p:sp>
    </p:spTree>
    <p:extLst>
      <p:ext uri="{BB962C8B-B14F-4D97-AF65-F5344CB8AC3E}">
        <p14:creationId xmlns:p14="http://schemas.microsoft.com/office/powerpoint/2010/main" val="13039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puzzleit.ru/files/puzzles/150/149706/_origina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7"/>
          <a:stretch/>
        </p:blipFill>
        <p:spPr bwMode="auto">
          <a:xfrm>
            <a:off x="1682583" y="692696"/>
            <a:ext cx="5486080" cy="33444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-839719" y="-32792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621863" y="5114341"/>
            <a:ext cx="2828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endParaRPr lang="ru-RU" sz="28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0959"/>
              </p:ext>
            </p:extLst>
          </p:nvPr>
        </p:nvGraphicFramePr>
        <p:xfrm>
          <a:off x="1500166" y="571480"/>
          <a:ext cx="7358114" cy="5528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1093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9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Бражник</a:t>
                      </a:r>
                      <a:endParaRPr lang="ru-RU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Медведица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Длина гусеницы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90—100 мм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около 60 мм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Нашли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23.08.17г.</a:t>
                      </a:r>
                      <a:endParaRPr lang="ru-RU" sz="18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25.08.17г.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1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Окуклилась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effectLst/>
                        </a:rPr>
                        <a:t>Около трех недель гусеница грызла листья, я ей регулярно приносил свежие. Потом она начала окукливаться.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Окуклилась </a:t>
                      </a:r>
                      <a:r>
                        <a:rPr lang="ru-RU" sz="1400" dirty="0">
                          <a:effectLst/>
                        </a:rPr>
                        <a:t>19.09.17г.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spc="15" dirty="0">
                          <a:effectLst/>
                        </a:rPr>
                        <a:t>Две недели гусеница грызла листья, я ей регулярно </a:t>
                      </a:r>
                      <a:r>
                        <a:rPr lang="ru-RU" sz="1800" spc="15" dirty="0" smtClean="0">
                          <a:effectLst/>
                        </a:rPr>
                        <a:t>приносил </a:t>
                      </a:r>
                      <a:r>
                        <a:rPr lang="ru-RU" sz="1800" spc="15" dirty="0">
                          <a:effectLst/>
                        </a:rPr>
                        <a:t>свежие. Потом она сплела кокон между листьями, укрепив его колючими волосками со своего тела. 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spc="15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pc="15" dirty="0" smtClean="0">
                          <a:effectLst/>
                        </a:rPr>
                        <a:t>Окуклилась </a:t>
                      </a:r>
                      <a:r>
                        <a:rPr lang="ru-RU" sz="1400" spc="15" dirty="0">
                          <a:effectLst/>
                        </a:rPr>
                        <a:t>08.09.17г.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38" name="Рисунок 13" descr="Описание: Картинки по запросу гусеницы на иван ча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71876"/>
            <a:ext cx="2901035" cy="2077812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7" name="Рисунок 12" descr="Описание: 20160901_2150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5" y="4179544"/>
            <a:ext cx="2530540" cy="1658235"/>
          </a:xfrm>
          <a:prstGeom prst="rect">
            <a:avLst/>
          </a:prstGeom>
          <a:noFill/>
          <a:ln w="57150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384252"/>
              </p:ext>
            </p:extLst>
          </p:nvPr>
        </p:nvGraphicFramePr>
        <p:xfrm>
          <a:off x="1475657" y="548680"/>
          <a:ext cx="7128792" cy="54726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86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0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26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Размер </a:t>
                      </a:r>
                      <a:r>
                        <a:rPr lang="ru-RU" sz="1400" dirty="0">
                          <a:effectLst/>
                        </a:rPr>
                        <a:t>куколки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Бражник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см  5 мм</a:t>
                      </a: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Медведица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</a:rPr>
                        <a:t>2 см 8 мм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Рисунок 21" descr="Описание: 20160903_2155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571744"/>
            <a:ext cx="2657835" cy="2504461"/>
          </a:xfrm>
          <a:prstGeom prst="rect">
            <a:avLst/>
          </a:prstGeom>
          <a:noFill/>
          <a:ln w="5715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0" descr="Описание: 20160903_2206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571744"/>
            <a:ext cx="2935518" cy="2504461"/>
          </a:xfrm>
          <a:prstGeom prst="rect">
            <a:avLst/>
          </a:prstGeom>
          <a:noFill/>
          <a:ln w="57150">
            <a:solidFill>
              <a:srgbClr val="FF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9701" y="517028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1428728" y="1142984"/>
            <a:ext cx="7451024" cy="3456384"/>
            <a:chOff x="1369448" y="1239142"/>
            <a:chExt cx="7451024" cy="3456384"/>
          </a:xfrm>
        </p:grpSpPr>
        <p:pic>
          <p:nvPicPr>
            <p:cNvPr id="2" name="Рисунок 1" descr="Вырезка экрана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448" y="1239142"/>
              <a:ext cx="7451024" cy="3456384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429388" y="2357430"/>
              <a:ext cx="1656184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?</a:t>
              </a:r>
              <a:endParaRPr lang="ru-RU" sz="9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89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Пользователь\Desktop\бабочки\ramka-5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5643" y="0"/>
            <a:ext cx="10188624" cy="69097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Users\Пользователь\Desktop\бабочки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4251">
            <a:off x="1586251" y="2593658"/>
            <a:ext cx="2937661" cy="21919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2" name="Picture 8" descr="d:\Users\Пользователь\Desktop\бабочки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375">
            <a:off x="5351272" y="484667"/>
            <a:ext cx="2736304" cy="2049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3" name="Picture 9" descr="d:\Users\Пользователь\Desktop\бабочки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985" y="628040"/>
            <a:ext cx="2592288" cy="1941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d:\Users\Пользователь\Desktop\бабочки\tropic-batterf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581">
            <a:off x="4692881" y="2182979"/>
            <a:ext cx="3347424" cy="22316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1" name="Picture 7" descr="d:\Users\Пользователь\Desktop\бабочки\yourstory-butterfl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33" y="4282364"/>
            <a:ext cx="4032448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285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9701" y="517028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ражник-подмаренниковй-Hyles-galii-семейство-Бражники-на-флоксе-сорта-Наташ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1769914"/>
            <a:ext cx="4320480" cy="3576645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692696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3200" b="1" i="1" dirty="0" smtClean="0"/>
              <a:t>Так </a:t>
            </a:r>
            <a:r>
              <a:rPr lang="ru-RU" sz="3200" b="1" i="1" dirty="0"/>
              <a:t>эта бабочка выглядит </a:t>
            </a:r>
            <a:r>
              <a:rPr lang="ru-RU" sz="3200" b="1" i="1" dirty="0" smtClean="0"/>
              <a:t>в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              в природе.</a:t>
            </a:r>
            <a:endParaRPr lang="ru-RU" sz="36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87962" y="5458193"/>
            <a:ext cx="4062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/>
              <a:t>Бражник </a:t>
            </a:r>
            <a:r>
              <a:rPr lang="ru-RU" sz="2400" b="1" i="1" dirty="0" err="1" smtClean="0"/>
              <a:t>подмаренниковый</a:t>
            </a: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15014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597767" y="559831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4099" name="Picture 3" descr="&amp;Gcy;&amp;ucy;&amp;scy;&amp;iecy;&amp;ncy;&amp;icy;&amp;tscy;&amp;ycy; &amp;icy; &amp;bcy;&amp;acy;&amp;bcy;&amp;ocy;&amp;chcy;&amp;kcy;&amp;icy;, &amp;vcy; &amp;kcy;&amp;ocy;&amp;tcy;&amp;ocy;&amp;rcy;&amp;ycy;&amp;khcy; &amp;ocy;&amp;ncy;&amp;icy; &amp;pcy;&amp;rcy;&amp;iecy;&amp;vcy;&amp;rcy;&amp;acy;&amp;shchcy;&amp;acy;&amp;yucy;&amp;tcy;&amp;scy;&amp;yacy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07"/>
          <a:stretch>
            <a:fillRect/>
          </a:stretch>
        </p:blipFill>
        <p:spPr bwMode="auto">
          <a:xfrm rot="508327">
            <a:off x="1607291" y="915787"/>
            <a:ext cx="2165891" cy="1551589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&amp;Gcy;&amp;ucy;&amp;scy;&amp;iecy;&amp;ncy;&amp;icy;&amp;tscy;&amp;ycy; &amp;icy; &amp;bcy;&amp;acy;&amp;bcy;&amp;ocy;&amp;chcy;&amp;kcy;&amp;icy;, &amp;vcy; &amp;kcy;&amp;ocy;&amp;tcy;&amp;ocy;&amp;rcy;&amp;ycy;&amp;khcy; &amp;ocy;&amp;ncy;&amp;icy; &amp;pcy;&amp;rcy;&amp;iecy;&amp;vcy;&amp;rcy;&amp;acy;&amp;shchcy;&amp;acy;&amp;yucy;&amp;tcy;&amp;scy;&amp;yacy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62"/>
          <a:stretch>
            <a:fillRect/>
          </a:stretch>
        </p:blipFill>
        <p:spPr bwMode="auto">
          <a:xfrm rot="429908">
            <a:off x="1574657" y="4147788"/>
            <a:ext cx="2505075" cy="16764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Users\Пользователь\Desktop\бабочки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34" y="2444249"/>
            <a:ext cx="2404909" cy="149883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0072" y="762538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Вывод: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3" y="1408869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Работая над проектом вместе с мамой,  мы узнали очень много нового о этих прекрасных насекомых: об их удивительных превращениях, строении, особенностях жизни.  </a:t>
            </a:r>
            <a:r>
              <a:rPr lang="ru-RU" sz="2800" b="1" dirty="0"/>
              <a:t>И, главное</a:t>
            </a:r>
            <a:r>
              <a:rPr lang="ru-RU" sz="2800" b="1" dirty="0" smtClean="0"/>
              <a:t>, моя гипотеза подтвердилась:  </a:t>
            </a:r>
            <a:r>
              <a:rPr lang="ru-RU" sz="2800" b="1" dirty="0">
                <a:solidFill>
                  <a:srgbClr val="FF0000"/>
                </a:solidFill>
              </a:rPr>
              <a:t>нам удалось самим вывести самую настоящую бабочку!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28728" y="571480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14480" y="1428736"/>
            <a:ext cx="65722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dirty="0" smtClean="0">
              <a:solidFill>
                <a:srgbClr val="FF0000"/>
              </a:solidFill>
            </a:endParaRPr>
          </a:p>
          <a:p>
            <a:pPr lvl="0"/>
            <a:r>
              <a:rPr lang="ru-RU" sz="7200" dirty="0" smtClean="0"/>
              <a:t> </a:t>
            </a:r>
          </a:p>
          <a:p>
            <a:r>
              <a:rPr lang="ru-RU" sz="7200" dirty="0" smtClean="0"/>
              <a:t> </a:t>
            </a:r>
          </a:p>
          <a:p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1" name="Picture 1" descr="J:\Тима проект\бабочки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285992"/>
            <a:ext cx="5857916" cy="3650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071670" y="928670"/>
            <a:ext cx="65008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Давайте беречь красоту природы:</a:t>
            </a:r>
          </a:p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бабочек!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0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ru-RU" b="1" cap="all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195736" y="98595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УДИВИТЕЛЬНОЕ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ПРЕВРАЩЕНИЕ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35855" y="746816"/>
            <a:ext cx="11097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Проект</a:t>
            </a:r>
            <a:endParaRPr lang="ru-RU" sz="2000" dirty="0"/>
          </a:p>
        </p:txBody>
      </p:sp>
      <p:pic>
        <p:nvPicPr>
          <p:cNvPr id="10" name="Рисунок 9" descr="http://lifeglobe.net/x/entry/1848/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3" b="7449"/>
          <a:stretch/>
        </p:blipFill>
        <p:spPr bwMode="auto">
          <a:xfrm>
            <a:off x="1763688" y="2943452"/>
            <a:ext cx="6840760" cy="3077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629245" y="2943452"/>
            <a:ext cx="7037637" cy="3116916"/>
            <a:chOff x="1878507" y="3140968"/>
            <a:chExt cx="7272808" cy="3116916"/>
          </a:xfrm>
        </p:grpSpPr>
        <p:pic>
          <p:nvPicPr>
            <p:cNvPr id="7172" name="Picture 4" descr="https://kartinki.detki.today/wp-content/uploads/2017/07/gusenica-belyj-f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50" t="12811" r="8295" b="9437"/>
            <a:stretch/>
          </p:blipFill>
          <p:spPr bwMode="auto">
            <a:xfrm>
              <a:off x="1878507" y="3140968"/>
              <a:ext cx="7272808" cy="311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8244408" y="5661248"/>
              <a:ext cx="899592" cy="596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527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796018" y="-5324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32541" y="2236154"/>
            <a:ext cx="70962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/>
              <a:t>Изучение основных особенностей </a:t>
            </a:r>
            <a:r>
              <a:rPr lang="ru-RU" sz="3600" b="1" i="1" dirty="0" smtClean="0"/>
              <a:t>  строения, развития </a:t>
            </a:r>
            <a:r>
              <a:rPr lang="ru-RU" sz="3600" b="1" i="1" dirty="0"/>
              <a:t>и жизнедеятельности </a:t>
            </a:r>
            <a:r>
              <a:rPr lang="ru-RU" sz="3600" b="1" i="1" dirty="0" smtClean="0"/>
              <a:t>бабочек. </a:t>
            </a:r>
            <a:endParaRPr lang="ru-RU" sz="36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0758" y="1359932"/>
            <a:ext cx="2969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Цель проекта: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4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allpaperscraft.ru/image/babochka_cvetok_krylya_uzor_65640_1280x1024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684" y="2060848"/>
            <a:ext cx="5468588" cy="33352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Группа 4"/>
          <p:cNvGrpSpPr/>
          <p:nvPr/>
        </p:nvGrpSpPr>
        <p:grpSpPr>
          <a:xfrm>
            <a:off x="-780593" y="14582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830180" y="908720"/>
            <a:ext cx="1391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Задачи: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514637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/>
              <a:t>1. Узнать о строении бабочки.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/>
              <a:t>2. Узнать особенности её развития и жизни.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/>
              <a:t>3. Понаблюдать за </a:t>
            </a:r>
            <a:r>
              <a:rPr lang="ru-RU" sz="2400" b="1" i="1" smtClean="0"/>
              <a:t>жизнью бабочек.</a:t>
            </a:r>
            <a:endParaRPr lang="ru-RU" sz="2400" b="1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/>
              <a:t>4. Рассказать о своем исследовании.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0180" y="4077072"/>
            <a:ext cx="62862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Объект исследований: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бабочка.</a:t>
            </a:r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2800" b="1" i="1" dirty="0"/>
              <a:t>Предмет исследования:</a:t>
            </a:r>
            <a:r>
              <a:rPr lang="ru-RU" sz="2800" dirty="0"/>
              <a:t> </a:t>
            </a:r>
            <a:r>
              <a:rPr lang="ru-RU" sz="2800" dirty="0" smtClean="0"/>
              <a:t>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 процесс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развития бабочки.</a:t>
            </a:r>
          </a:p>
        </p:txBody>
      </p:sp>
      <p:pic>
        <p:nvPicPr>
          <p:cNvPr id="13" name="Рисунок 12" descr="https://www.motto.net.ua/pic/201601/1920x1080/motto.net.ua-100994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53629"/>
            <a:ext cx="2664296" cy="1632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52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593540" y="1886405"/>
            <a:ext cx="24280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Гипотеза: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758371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/>
              <a:t>Я думаю, бабочек можно  вывести в </a:t>
            </a:r>
            <a:r>
              <a:rPr lang="ru-RU" sz="4400" b="1" i="1" dirty="0"/>
              <a:t>домашних </a:t>
            </a:r>
            <a:r>
              <a:rPr lang="ru-RU" sz="4400" b="1" i="1" dirty="0" smtClean="0"/>
              <a:t>условиях.</a:t>
            </a:r>
            <a:endParaRPr lang="ru-RU" sz="4400" b="1" i="1" dirty="0"/>
          </a:p>
        </p:txBody>
      </p:sp>
      <p:pic>
        <p:nvPicPr>
          <p:cNvPr id="7" name="Рисунок 6" descr="https://w-dog.ru/wallpapers/1/97/306781527842147/babochki-tyulpany-priro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65" y="908720"/>
            <a:ext cx="3384376" cy="236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9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5656" y="535567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577800"/>
            <a:ext cx="4079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/>
              <a:t>	</a:t>
            </a:r>
            <a:r>
              <a:rPr lang="ru-RU" sz="2800" b="1" i="1" smtClean="0"/>
              <a:t>Строение </a:t>
            </a:r>
            <a:r>
              <a:rPr lang="ru-RU" sz="2800" b="1" i="1" dirty="0"/>
              <a:t>бабочки</a:t>
            </a:r>
          </a:p>
        </p:txBody>
      </p:sp>
      <p:pic>
        <p:nvPicPr>
          <p:cNvPr id="8194" name="Picture 2" descr="https://nashzeleniymir.ru/wp-content/uploads/2016/05/%D0%A1%D1%82%D1%80%D0%BE%D0%B5%D0%BD%D0%B8%D0%B5-%D0%B1%D0%B0%D0%B1%D0%BE%D1%87%D0%BA%D0%B8-%D1%84%D0%BE%D1%82%D0%BE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88740"/>
            <a:ext cx="5904655" cy="49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4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75656" y="535566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0399" y="548680"/>
            <a:ext cx="662473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Крылья бабочек покрыты  </a:t>
            </a:r>
            <a:r>
              <a:rPr lang="ru-RU" sz="2400" b="1" i="1" dirty="0" smtClean="0"/>
              <a:t>плоскими чешуйками </a:t>
            </a:r>
          </a:p>
          <a:p>
            <a:r>
              <a:rPr lang="ru-RU" sz="2400" b="1" i="1" dirty="0" smtClean="0"/>
              <a:t>разной формы. </a:t>
            </a:r>
          </a:p>
          <a:p>
            <a:r>
              <a:rPr lang="ru-RU" sz="2400" b="1" i="1" dirty="0"/>
              <a:t>Ч</a:t>
            </a:r>
            <a:r>
              <a:rPr lang="ru-RU" sz="2400" b="1" i="1" dirty="0" smtClean="0"/>
              <a:t>ешуйчатый </a:t>
            </a:r>
            <a:r>
              <a:rPr lang="ru-RU" sz="2400" b="1" i="1" dirty="0"/>
              <a:t>слой, </a:t>
            </a:r>
            <a:endParaRPr lang="ru-RU" sz="2400" b="1" i="1" dirty="0" smtClean="0"/>
          </a:p>
          <a:p>
            <a:r>
              <a:rPr lang="ru-RU" sz="2400" b="1" i="1" dirty="0" smtClean="0"/>
              <a:t>который покрывает</a:t>
            </a:r>
          </a:p>
          <a:p>
            <a:r>
              <a:rPr lang="ru-RU" sz="2400" b="1" i="1" dirty="0" smtClean="0"/>
              <a:t> </a:t>
            </a:r>
            <a:r>
              <a:rPr lang="ru-RU" sz="3600" b="1" i="1" dirty="0"/>
              <a:t>крылья, </a:t>
            </a:r>
            <a:endParaRPr lang="ru-RU" sz="3600" b="1" i="1" dirty="0" smtClean="0"/>
          </a:p>
          <a:p>
            <a:r>
              <a:rPr lang="ru-RU" sz="3600" b="1" i="1" dirty="0" smtClean="0"/>
              <a:t>крайне </a:t>
            </a:r>
            <a:r>
              <a:rPr lang="ru-RU" sz="3600" b="1" i="1" dirty="0"/>
              <a:t>легко </a:t>
            </a:r>
            <a:endParaRPr lang="ru-RU" sz="3600" b="1" i="1" dirty="0" smtClean="0"/>
          </a:p>
          <a:p>
            <a:r>
              <a:rPr lang="ru-RU" sz="3600" b="1" i="1" dirty="0"/>
              <a:t>п</a:t>
            </a:r>
            <a:r>
              <a:rPr lang="ru-RU" sz="3600" b="1" i="1" dirty="0" smtClean="0"/>
              <a:t>овредить!</a:t>
            </a:r>
            <a:endParaRPr lang="ru-RU" sz="3600" b="1" i="1" dirty="0"/>
          </a:p>
        </p:txBody>
      </p:sp>
      <p:pic>
        <p:nvPicPr>
          <p:cNvPr id="19458" name="Picture 2" descr="https://nashzeleniymir.ru/wp-content/uploads/2016/05/%D0%9C%D0%B0%D0%BA%D1%80%D0%BE%D1%84%D0%BE%D1%82%D0%BE%D0%B3%D1%80%D0%B0%D1%84%D0%B8%D0%B8-%D0%BA%D1%80%D1%8B%D0%BB%D1%8C%D0%B5%D0%B2-%D0%B1%D0%B0%D0%B1%D0%BE%D1%87%D0%B5%D0%B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5882"/>
            <a:ext cx="4100830" cy="46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4509120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 smtClean="0"/>
              <a:t>Рассматривать </a:t>
            </a:r>
            <a:r>
              <a:rPr lang="ru-RU" sz="2400" b="1" i="1" dirty="0"/>
              <a:t>бабочек лучше издалека, </a:t>
            </a:r>
            <a:r>
              <a:rPr lang="ru-RU" sz="2400" b="1" i="1" dirty="0" smtClean="0"/>
              <a:t>не </a:t>
            </a:r>
            <a:r>
              <a:rPr lang="ru-RU" sz="2400" b="1" i="1" dirty="0"/>
              <a:t>нужно брать их в руки.</a:t>
            </a:r>
          </a:p>
        </p:txBody>
      </p:sp>
    </p:spTree>
    <p:extLst>
      <p:ext uri="{BB962C8B-B14F-4D97-AF65-F5344CB8AC3E}">
        <p14:creationId xmlns:p14="http://schemas.microsoft.com/office/powerpoint/2010/main" val="17680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28600" y="0"/>
            <a:ext cx="10116616" cy="6858000"/>
            <a:chOff x="-612576" y="0"/>
            <a:chExt cx="10116616" cy="6858000"/>
          </a:xfrm>
        </p:grpSpPr>
        <p:pic>
          <p:nvPicPr>
            <p:cNvPr id="7170" name="Picture 2" descr="d:\Users\Пользователь\Desktop\бабочки\ramka-58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2576" y="0"/>
              <a:ext cx="1011661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691680" y="548680"/>
              <a:ext cx="7344816" cy="561662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http://d1qsm8gx115ipa.cloudfront.net/_111/1501/_900078_2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3973" r="4499" b="24734"/>
          <a:stretch/>
        </p:blipFill>
        <p:spPr bwMode="auto">
          <a:xfrm>
            <a:off x="1435659" y="567411"/>
            <a:ext cx="7432265" cy="56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1858" y="668086"/>
            <a:ext cx="4341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</a:rPr>
              <a:t>Чем питаются бабочки 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096" y="3750136"/>
            <a:ext cx="689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Рацион многих бабочек состоит из пыльцы и нектара цветущих растений. </a:t>
            </a:r>
            <a:endParaRPr lang="ru-RU" dirty="0"/>
          </a:p>
        </p:txBody>
      </p:sp>
      <p:pic>
        <p:nvPicPr>
          <p:cNvPr id="17410" name="Picture 2" descr="d:\Users\Пользователь\Desktop\бабочки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06" y="1135092"/>
            <a:ext cx="3911698" cy="24379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76096" y="4945523"/>
            <a:ext cx="7480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Вкус эти насекомые чувствуют  </a:t>
            </a:r>
            <a:r>
              <a:rPr lang="ru-RU" sz="2800" b="1" i="1" dirty="0" smtClean="0"/>
              <a:t>ногами!!!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475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422</Words>
  <Application>Microsoft Office PowerPoint</Application>
  <PresentationFormat>Экран (4:3)</PresentationFormat>
  <Paragraphs>108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«Елизовская средняя школа №9»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76</cp:revision>
  <dcterms:created xsi:type="dcterms:W3CDTF">2018-02-09T04:41:52Z</dcterms:created>
  <dcterms:modified xsi:type="dcterms:W3CDTF">2018-05-22T11:15:15Z</dcterms:modified>
</cp:coreProperties>
</file>