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6" r:id="rId1"/>
  </p:sldMasterIdLst>
  <p:notesMasterIdLst>
    <p:notesMasterId r:id="rId24"/>
  </p:notesMasterIdLst>
  <p:sldIdLst>
    <p:sldId id="256" r:id="rId2"/>
    <p:sldId id="291" r:id="rId3"/>
    <p:sldId id="295" r:id="rId4"/>
    <p:sldId id="292" r:id="rId5"/>
    <p:sldId id="278" r:id="rId6"/>
    <p:sldId id="279" r:id="rId7"/>
    <p:sldId id="283" r:id="rId8"/>
    <p:sldId id="284" r:id="rId9"/>
    <p:sldId id="289" r:id="rId10"/>
    <p:sldId id="288" r:id="rId11"/>
    <p:sldId id="286" r:id="rId12"/>
    <p:sldId id="296" r:id="rId13"/>
    <p:sldId id="297" r:id="rId14"/>
    <p:sldId id="298" r:id="rId15"/>
    <p:sldId id="301" r:id="rId16"/>
    <p:sldId id="299" r:id="rId17"/>
    <p:sldId id="305" r:id="rId18"/>
    <p:sldId id="302" r:id="rId19"/>
    <p:sldId id="304" r:id="rId20"/>
    <p:sldId id="306" r:id="rId21"/>
    <p:sldId id="294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71D4A"/>
    <a:srgbClr val="660066"/>
    <a:srgbClr val="336600"/>
    <a:srgbClr val="003300"/>
    <a:srgbClr val="CC0066"/>
    <a:srgbClr val="FF6600"/>
    <a:srgbClr val="20EC2A"/>
    <a:srgbClr val="800000"/>
    <a:srgbClr val="EE3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4" autoAdjust="0"/>
    <p:restoredTop sz="94638" autoAdjust="0"/>
  </p:normalViewPr>
  <p:slideViewPr>
    <p:cSldViewPr>
      <p:cViewPr varScale="1">
        <p:scale>
          <a:sx n="101" d="100"/>
          <a:sy n="101" d="100"/>
        </p:scale>
        <p:origin x="13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0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D10F9-7D17-40A8-9B23-BBB6B396A3E9}" type="datetimeFigureOut">
              <a:rPr lang="ru-RU" smtClean="0"/>
              <a:pPr/>
              <a:t>вс 22.04.18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E218B-69F0-4571-9D34-4459B8BD88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31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E218B-69F0-4571-9D34-4459B8BD881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0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E218B-69F0-4571-9D34-4459B8BD881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вс 22.04.18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22.04.18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22.04.18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22.04.18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22.04.18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22.04.18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22.04.18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22.04.18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22.04.18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вс 22.04.18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вс 22.04.18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вс 22.04.18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7" r:id="rId1"/>
    <p:sldLayoutId id="2147484448" r:id="rId2"/>
    <p:sldLayoutId id="2147484449" r:id="rId3"/>
    <p:sldLayoutId id="2147484450" r:id="rId4"/>
    <p:sldLayoutId id="2147484451" r:id="rId5"/>
    <p:sldLayoutId id="2147484452" r:id="rId6"/>
    <p:sldLayoutId id="2147484453" r:id="rId7"/>
    <p:sldLayoutId id="2147484454" r:id="rId8"/>
    <p:sldLayoutId id="2147484455" r:id="rId9"/>
    <p:sldLayoutId id="2147484456" r:id="rId10"/>
    <p:sldLayoutId id="21474844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581" y="526743"/>
            <a:ext cx="8363272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Исследовательский проект на тему: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Влияние зубной пасты на прочность зубов.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85785" y="2132856"/>
            <a:ext cx="8034687" cy="43924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Автор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Яресько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Людмила,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				 ученица 4 «А» класса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			 Руководитель проекта: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Голубцова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Елена Николаевна   		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                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г. Елизово 2018г.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/>
          </a:p>
          <a:p>
            <a:pPr lvl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1800" dirty="0"/>
          </a:p>
        </p:txBody>
      </p:sp>
      <p:pic>
        <p:nvPicPr>
          <p:cNvPr id="1026" name="Picture 2" descr="F:\нужно разобрать\картинки для проекта\Новая папка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214554"/>
            <a:ext cx="2286016" cy="1857388"/>
          </a:xfrm>
          <a:prstGeom prst="rect">
            <a:avLst/>
          </a:prstGeom>
          <a:noFill/>
        </p:spPr>
      </p:pic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214554"/>
            <a:ext cx="3053975" cy="40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5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k-pravilno-chistit-zub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71480"/>
            <a:ext cx="7715304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714488"/>
            <a:ext cx="6230717" cy="40085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Яичная скорлупа, как и эмаль состоит из кальция.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Для эксперимента я взяла:</a:t>
            </a:r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2 куриных яйца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уксусная кислота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лимонная кислота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Две стеклянные</a:t>
            </a:r>
          </a:p>
          <a:p>
            <a:pPr>
              <a:buNone/>
            </a:pPr>
            <a:r>
              <a:rPr lang="ru-RU" dirty="0" smtClean="0"/>
              <a:t>  ёмкости</a:t>
            </a:r>
            <a:r>
              <a:rPr lang="ru-RU" sz="1900" dirty="0" smtClean="0"/>
              <a:t>  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5"/>
            <a:ext cx="6845854" cy="121444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Практическая часть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3357562"/>
            <a:ext cx="3929090" cy="28932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817583"/>
            <a:ext cx="6702978" cy="75403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Ход  эксперимента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00100" y="1428737"/>
            <a:ext cx="7215238" cy="1000131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Я поместила два сырых  яйца в раствор  уксусной и лимонной кислоты. 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За процессом следила постоянно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390476"/>
            <a:ext cx="5024472" cy="392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66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14356"/>
            <a:ext cx="6965245" cy="120248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Через некоторое время,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в стакане с лимонной кислотой скорлупа начала размягчаться и светлеть. В банке с уксусной кислотой скорлупа осветлилась полностью.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0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571744"/>
            <a:ext cx="5357850" cy="335758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060169" cy="2071702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Немного спустя, яйцо в уксусной кислоте начало растворяться, а в банке с лимонной кислотой с скорлупы сошёл верхний слой 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500306"/>
            <a:ext cx="2500330" cy="3333772"/>
          </a:xfrm>
          <a:prstGeom prst="rect">
            <a:avLst/>
          </a:prstGeom>
        </p:spPr>
      </p:pic>
      <p:pic>
        <p:nvPicPr>
          <p:cNvPr id="8" name="Содержимое 7" descr="05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43568" y="2500307"/>
            <a:ext cx="2357455" cy="314327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Через 8 часов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714488"/>
            <a:ext cx="7215238" cy="400858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В банке с уксусной кислотой скорлупа стала мягкой и прозрачной, а в уксусной кислоте яйцо растворилось полностью</a:t>
            </a:r>
            <a:r>
              <a:rPr lang="ru-RU" sz="4000" dirty="0" smtClean="0">
                <a:latin typeface="Comic Sans MS" pitchFamily="66" charset="0"/>
              </a:rPr>
              <a:t>.</a:t>
            </a:r>
            <a:endParaRPr lang="ru-RU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 rot="-60000">
            <a:off x="937884" y="759027"/>
            <a:ext cx="3058018" cy="108341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dirty="0" smtClean="0">
                <a:latin typeface="Comic Sans MS" pitchFamily="66" charset="0"/>
              </a:rPr>
              <a:t>Уксусная кислота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 rot="60000">
            <a:off x="4743298" y="1958108"/>
            <a:ext cx="3129392" cy="32844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type="body" sz="half" idx="2"/>
          </p:nvPr>
        </p:nvSpPr>
        <p:spPr>
          <a:xfrm rot="-60000">
            <a:off x="1170808" y="1670136"/>
            <a:ext cx="3132183" cy="3216713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1000108"/>
            <a:ext cx="4034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sz="2400" dirty="0" smtClean="0">
                <a:solidFill>
                  <a:prstClr val="black"/>
                </a:solidFill>
                <a:latin typeface="Comic Sans MS" pitchFamily="66" charset="0"/>
              </a:rPr>
              <a:t>Лимонная кислота</a:t>
            </a:r>
            <a:endParaRPr lang="ru-RU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976403"/>
            <a:ext cx="3000396" cy="4000528"/>
          </a:xfrm>
          <a:prstGeom prst="rect">
            <a:avLst/>
          </a:prstGeom>
        </p:spPr>
      </p:pic>
      <p:pic>
        <p:nvPicPr>
          <p:cNvPr id="7" name="Рисунок 6" descr="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1928802"/>
            <a:ext cx="2946818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1538" y="817582"/>
            <a:ext cx="6988730" cy="239710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После проведенного эксперимента </a:t>
            </a:r>
            <a:br>
              <a:rPr lang="ru-RU" sz="3600" dirty="0" smtClean="0"/>
            </a:br>
            <a:r>
              <a:rPr lang="ru-RU" sz="3600" dirty="0" smtClean="0"/>
              <a:t>можно сделать </a:t>
            </a:r>
            <a:r>
              <a:rPr lang="ru-RU" sz="3600" dirty="0">
                <a:solidFill>
                  <a:srgbClr val="FF0000"/>
                </a:solidFill>
              </a:rPr>
              <a:t>в</a:t>
            </a:r>
            <a:r>
              <a:rPr lang="ru-RU" sz="3600" dirty="0" smtClean="0">
                <a:solidFill>
                  <a:srgbClr val="FF0000"/>
                </a:solidFill>
              </a:rPr>
              <a:t>ывод: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>кислота разрушает зубную эмаль.</a:t>
            </a:r>
            <a:endParaRPr lang="ru-RU" sz="3600" dirty="0"/>
          </a:p>
        </p:txBody>
      </p:sp>
      <p:pic>
        <p:nvPicPr>
          <p:cNvPr id="6" name="Рисунок 5" descr="zabolevanie-kar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071810"/>
            <a:ext cx="4762500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2976" y="285728"/>
            <a:ext cx="6917292" cy="1734339"/>
          </a:xfrm>
        </p:spPr>
        <p:txBody>
          <a:bodyPr>
            <a:noAutofit/>
          </a:bodyPr>
          <a:lstStyle/>
          <a:p>
            <a:r>
              <a:rPr lang="ru-RU" dirty="0" smtClean="0"/>
              <a:t>Эксперимент второй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5"/>
                </a:solidFill>
              </a:rPr>
              <a:t>Может ли зубная паста укрепить яичную скорлупу?</a:t>
            </a:r>
            <a:br>
              <a:rPr lang="ru-RU" sz="2800" dirty="0" smtClean="0">
                <a:solidFill>
                  <a:schemeClr val="accent5"/>
                </a:solidFill>
              </a:rPr>
            </a:br>
            <a:endParaRPr lang="ru-RU" sz="28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857884" y="2000240"/>
            <a:ext cx="2857520" cy="372428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Я взяла яйцо,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нанесла зубную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пасту  на одну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половину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6" name="Рисунок 5" descr="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017413"/>
            <a:ext cx="4798450" cy="384047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Опустила в раствор кислоты и стала наблюдать. </a:t>
            </a:r>
            <a:endParaRPr lang="ru-RU" sz="38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000240"/>
            <a:ext cx="5135570" cy="38516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46084" cy="5665832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Проблема: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7030A0"/>
                </a:solidFill>
              </a:rPr>
              <a:t/>
            </a:r>
            <a:br>
              <a:rPr lang="ru-RU" sz="3600" b="1" dirty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006600"/>
                </a:solidFill>
              </a:rPr>
              <a:t>С</a:t>
            </a:r>
            <a:r>
              <a:rPr lang="ru-RU" sz="3100" b="1" dirty="0" smtClean="0">
                <a:solidFill>
                  <a:srgbClr val="006600"/>
                </a:solidFill>
                <a:latin typeface="+mn-lt"/>
              </a:rPr>
              <a:t>пособна ли зубная паста оказать влияние на крепость зубов?</a:t>
            </a:r>
            <a:br>
              <a:rPr lang="ru-RU" sz="3100" b="1" dirty="0" smtClean="0">
                <a:solidFill>
                  <a:srgbClr val="006600"/>
                </a:solidFill>
                <a:latin typeface="+mn-lt"/>
              </a:rPr>
            </a:br>
            <a:r>
              <a:rPr lang="ru-RU" sz="3600" b="1" u="sng" dirty="0" smtClean="0">
                <a:solidFill>
                  <a:srgbClr val="FF0000"/>
                </a:solidFill>
              </a:rPr>
              <a:t>Гипотеза: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Я предполагаю, что  зубная паста благотворно влияет на крепость зубов.</a:t>
            </a:r>
            <a:r>
              <a:rPr lang="ru-RU" sz="3600" b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3600" b="1" u="sng" dirty="0" smtClean="0">
                <a:solidFill>
                  <a:srgbClr val="FF0000"/>
                </a:solidFill>
                <a:latin typeface="Constantia" pitchFamily="18" charset="0"/>
              </a:rPr>
              <a:t>Объект исследования: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зубная паста.</a:t>
            </a:r>
            <a:r>
              <a:rPr lang="ru-RU" sz="3100" b="1" dirty="0">
                <a:solidFill>
                  <a:srgbClr val="006600"/>
                </a:solidFill>
                <a:latin typeface="+mn-lt"/>
              </a:rPr>
              <a:t/>
            </a:r>
            <a:br>
              <a:rPr lang="ru-RU" sz="3100" b="1" dirty="0">
                <a:solidFill>
                  <a:srgbClr val="006600"/>
                </a:solidFill>
                <a:latin typeface="+mn-lt"/>
              </a:rPr>
            </a:br>
            <a:r>
              <a:rPr lang="ru-RU" sz="2700" b="0" dirty="0">
                <a:solidFill>
                  <a:schemeClr val="tx1"/>
                </a:solidFill>
              </a:rPr>
              <a:t> </a:t>
            </a:r>
            <a:r>
              <a:rPr lang="ru-RU" sz="2700" b="0" dirty="0" smtClean="0">
                <a:solidFill>
                  <a:schemeClr val="tx1"/>
                </a:solidFill>
              </a:rPr>
              <a:t>                                                              </a:t>
            </a:r>
            <a:endParaRPr lang="ru-RU" sz="31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6995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072362" cy="49291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Через 6 часов: </a:t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 одной стороны яйцо стало мягким, а другая сторона, на которую была нанесена зубная паста, стала тоньше , но осталась  твердой на ощупь.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77439" cy="8254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71D4A"/>
                </a:solidFill>
              </a:rPr>
              <a:t>Результаты эксперимента:</a:t>
            </a:r>
            <a:endParaRPr lang="ru-RU" b="1" dirty="0">
              <a:solidFill>
                <a:srgbClr val="871D4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785926"/>
            <a:ext cx="4429156" cy="39371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 зубном налете содержатся</a:t>
            </a:r>
          </a:p>
          <a:p>
            <a:pPr>
              <a:buNone/>
            </a:pPr>
            <a:r>
              <a:rPr lang="ru-RU" dirty="0" smtClean="0"/>
              <a:t>болезнетворные микробы, </a:t>
            </a:r>
          </a:p>
          <a:p>
            <a:pPr>
              <a:buNone/>
            </a:pPr>
            <a:r>
              <a:rPr lang="ru-RU" dirty="0" smtClean="0"/>
              <a:t>которые вырабатывают </a:t>
            </a:r>
          </a:p>
          <a:p>
            <a:pPr>
              <a:buNone/>
            </a:pPr>
            <a:r>
              <a:rPr lang="ru-RU" dirty="0" smtClean="0"/>
              <a:t>кислоту.</a:t>
            </a:r>
          </a:p>
          <a:p>
            <a:pPr>
              <a:buNone/>
            </a:pPr>
            <a:r>
              <a:rPr lang="ru-RU" dirty="0" smtClean="0"/>
              <a:t>А она разрушает зубную </a:t>
            </a:r>
          </a:p>
          <a:p>
            <a:pPr>
              <a:buNone/>
            </a:pPr>
            <a:r>
              <a:rPr lang="ru-RU" dirty="0" smtClean="0"/>
              <a:t>эмаль, что способствует </a:t>
            </a:r>
          </a:p>
          <a:p>
            <a:pPr>
              <a:buNone/>
            </a:pPr>
            <a:r>
              <a:rPr lang="ru-RU" dirty="0" smtClean="0"/>
              <a:t>проникновению бактерий </a:t>
            </a:r>
          </a:p>
          <a:p>
            <a:pPr>
              <a:buNone/>
            </a:pPr>
            <a:r>
              <a:rPr lang="ru-RU" dirty="0" smtClean="0"/>
              <a:t>внутрь зуба и разрушает его...</a:t>
            </a:r>
          </a:p>
          <a:p>
            <a:pPr>
              <a:buFont typeface="Arial" charset="0"/>
              <a:buChar char="•"/>
            </a:pPr>
            <a:endParaRPr lang="ru-RU" dirty="0"/>
          </a:p>
        </p:txBody>
      </p:sp>
      <p:pic>
        <p:nvPicPr>
          <p:cNvPr id="5" name="Рисунок 4" descr="500_F_19725251_K1x2e7ZzUCWGAkM3eSRI5CjsdxmMcYz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330" y="3000372"/>
            <a:ext cx="2639446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9684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Вывод: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28736"/>
            <a:ext cx="6482157" cy="43181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Гипотеза подтвердилась: зубная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паста укрепляет и защищает 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зубную эмаль.</a:t>
            </a: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Ежедневные гигиенические </a:t>
            </a:r>
            <a:r>
              <a:rPr lang="ru-RU" sz="2000" dirty="0" smtClean="0">
                <a:solidFill>
                  <a:srgbClr val="C00000"/>
                </a:solidFill>
              </a:rPr>
              <a:t>процедуры предупреждают </a:t>
            </a:r>
            <a:r>
              <a:rPr lang="ru-RU" sz="2000" dirty="0" smtClean="0">
                <a:solidFill>
                  <a:srgbClr val="C00000"/>
                </a:solidFill>
              </a:rPr>
              <a:t>возникновение кариеса</a:t>
            </a:r>
            <a:r>
              <a:rPr lang="ru-RU" sz="2800" dirty="0" smtClean="0">
                <a:solidFill>
                  <a:srgbClr val="C00000"/>
                </a:solidFill>
              </a:rPr>
              <a:t>. </a:t>
            </a:r>
            <a:r>
              <a:rPr lang="ru-RU" sz="2800" dirty="0" smtClean="0"/>
              <a:t>Чистите зубы утром и вечером!!! 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И ваша улыбка </a:t>
            </a:r>
          </a:p>
          <a:p>
            <a:pPr>
              <a:buNone/>
            </a:pPr>
            <a:r>
              <a:rPr lang="ru-RU" sz="2800" dirty="0">
                <a:solidFill>
                  <a:srgbClr val="FF0000"/>
                </a:solidFill>
              </a:rPr>
              <a:t>б</a:t>
            </a:r>
            <a:r>
              <a:rPr lang="ru-RU" sz="2800" dirty="0" smtClean="0">
                <a:solidFill>
                  <a:srgbClr val="FF0000"/>
                </a:solidFill>
              </a:rPr>
              <a:t>удет </a:t>
            </a:r>
            <a:r>
              <a:rPr lang="ru-RU" sz="2800" dirty="0" smtClean="0">
                <a:solidFill>
                  <a:srgbClr val="FF0000"/>
                </a:solidFill>
              </a:rPr>
              <a:t>белоснежной,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и зубки в порядке!!!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taking-care-of-your-toothbrush-will-help-you-take-care-of-your-mout-1-1000x340 -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4293096"/>
            <a:ext cx="3864576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u="sng" dirty="0" smtClean="0">
                <a:solidFill>
                  <a:schemeClr val="accent2">
                    <a:lumMod val="75000"/>
                  </a:schemeClr>
                </a:solidFill>
              </a:rPr>
              <a:t>Цель</a:t>
            </a:r>
            <a:r>
              <a:rPr lang="ru-RU" sz="4000" b="1" u="sng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u="sng" dirty="0">
                <a:solidFill>
                  <a:srgbClr val="7030A0"/>
                </a:solidFill>
              </a:rPr>
              <a:t/>
            </a:r>
            <a:br>
              <a:rPr lang="ru-RU" u="sng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660066"/>
                </a:solidFill>
              </a:rPr>
              <a:t>Изучить влияние зубной пасты на прочность зубов. </a:t>
            </a:r>
            <a:r>
              <a:rPr lang="ru-RU" dirty="0">
                <a:solidFill>
                  <a:srgbClr val="660066"/>
                </a:solidFill>
              </a:rPr>
              <a:t/>
            </a:r>
            <a:br>
              <a:rPr lang="ru-RU" dirty="0">
                <a:solidFill>
                  <a:srgbClr val="660066"/>
                </a:solidFill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71600" y="2119256"/>
            <a:ext cx="7272808" cy="4118055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660066"/>
                </a:solidFill>
              </a:rPr>
              <a:t>			           </a:t>
            </a:r>
            <a:endParaRPr lang="ru-RU" sz="1800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ru-RU" sz="3600" b="1" u="sng" dirty="0" smtClean="0">
                <a:solidFill>
                  <a:srgbClr val="FF6600"/>
                </a:solidFill>
                <a:latin typeface="Constantia" pitchFamily="18" charset="0"/>
              </a:rPr>
              <a:t>Задачи</a:t>
            </a:r>
            <a:r>
              <a:rPr lang="ru-RU" sz="3600" b="1" u="sng" dirty="0">
                <a:solidFill>
                  <a:srgbClr val="FF6600"/>
                </a:solidFill>
                <a:latin typeface="Constantia" pitchFamily="18" charset="0"/>
              </a:rPr>
              <a:t>: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1. Изучить состав  и действие компонентов зубных паст.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2. Провести эксперименты.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3. Сделать вывод из полученной  информации.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97109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817582"/>
            <a:ext cx="6702978" cy="5183185"/>
          </a:xfrm>
        </p:spPr>
        <p:txBody>
          <a:bodyPr>
            <a:normAutofit/>
          </a:bodyPr>
          <a:lstStyle/>
          <a:p>
            <a:r>
              <a:rPr lang="ru-RU" b="1" dirty="0" smtClean="0"/>
              <a:t>Введение.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Состояние зубов имеет большое значение для человека. Если зубы больны или отсутствуют , то пища плохо прожёвывается, часть питательных веществ не усваивается, что нередко  приводит  к различным заболеваниям органов пищеварения.</a:t>
            </a:r>
            <a:br>
              <a:rPr lang="ru-RU" sz="2400" dirty="0" smtClean="0"/>
            </a:br>
            <a:r>
              <a:rPr lang="ru-RU" sz="2400" dirty="0" smtClean="0"/>
              <a:t>Отсутствие зубов часто отражается на внешнем облике человека. </a:t>
            </a:r>
            <a:br>
              <a:rPr lang="ru-RU" sz="2400" dirty="0" smtClean="0"/>
            </a:br>
            <a:r>
              <a:rPr lang="ru-RU" sz="2400" dirty="0" smtClean="0"/>
              <a:t>Лишь постоянный уход и своевременное лечение способствуют  сохранению зубов.</a:t>
            </a:r>
            <a:br>
              <a:rPr lang="ru-RU" sz="24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2546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871D4A"/>
                </a:solidFill>
              </a:rPr>
              <a:t>Строение зубов</a:t>
            </a:r>
            <a:endParaRPr lang="ru-RU" sz="4800" b="1" dirty="0">
              <a:solidFill>
                <a:srgbClr val="871D4A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928662" y="1785926"/>
            <a:ext cx="3643338" cy="445138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5500" b="1" dirty="0" smtClean="0">
                <a:solidFill>
                  <a:srgbClr val="002060"/>
                </a:solidFill>
              </a:rPr>
              <a:t>В каждом зубе различают:</a:t>
            </a:r>
          </a:p>
          <a:p>
            <a:pPr algn="just">
              <a:buNone/>
            </a:pPr>
            <a:r>
              <a:rPr lang="ru-RU" sz="5500" dirty="0"/>
              <a:t>к</a:t>
            </a:r>
            <a:r>
              <a:rPr lang="ru-RU" sz="5500" dirty="0" smtClean="0"/>
              <a:t>оронку зуба и корень зуба.</a:t>
            </a:r>
          </a:p>
          <a:p>
            <a:pPr algn="just">
              <a:buNone/>
            </a:pPr>
            <a:r>
              <a:rPr lang="ru-RU" sz="5500" b="1" dirty="0" smtClean="0">
                <a:solidFill>
                  <a:srgbClr val="002060"/>
                </a:solidFill>
              </a:rPr>
              <a:t>Коронка зуба </a:t>
            </a:r>
            <a:r>
              <a:rPr lang="ru-RU" sz="5500" dirty="0" smtClean="0"/>
              <a:t>возвышается над </a:t>
            </a:r>
          </a:p>
          <a:p>
            <a:pPr algn="just">
              <a:buNone/>
            </a:pPr>
            <a:r>
              <a:rPr lang="ru-RU" sz="5500" dirty="0" smtClean="0"/>
              <a:t>десной. Она покрыта эмалью-самой</a:t>
            </a:r>
          </a:p>
          <a:p>
            <a:pPr algn="just">
              <a:buNone/>
            </a:pPr>
            <a:r>
              <a:rPr lang="ru-RU" sz="5500" dirty="0" smtClean="0"/>
              <a:t>твердой тканью человеческого</a:t>
            </a:r>
          </a:p>
          <a:p>
            <a:pPr algn="just">
              <a:buNone/>
            </a:pPr>
            <a:r>
              <a:rPr lang="ru-RU" sz="5500" dirty="0" smtClean="0"/>
              <a:t>организма.</a:t>
            </a:r>
          </a:p>
          <a:p>
            <a:pPr algn="just">
              <a:buNone/>
            </a:pPr>
            <a:r>
              <a:rPr lang="ru-RU" sz="5500" dirty="0" smtClean="0"/>
              <a:t>Под эмалью находится </a:t>
            </a:r>
            <a:r>
              <a:rPr lang="ru-RU" sz="5500" b="1" dirty="0" smtClean="0">
                <a:solidFill>
                  <a:srgbClr val="002060"/>
                </a:solidFill>
              </a:rPr>
              <a:t>дентин</a:t>
            </a:r>
            <a:r>
              <a:rPr lang="ru-RU" sz="5500" dirty="0" smtClean="0"/>
              <a:t> – </a:t>
            </a:r>
          </a:p>
          <a:p>
            <a:pPr algn="just">
              <a:buNone/>
            </a:pPr>
            <a:r>
              <a:rPr lang="ru-RU" sz="5500" dirty="0" smtClean="0"/>
              <a:t>основа зуба.</a:t>
            </a:r>
            <a:endParaRPr lang="ru-RU" sz="5500" b="1" dirty="0" smtClean="0"/>
          </a:p>
          <a:p>
            <a:pPr algn="just">
              <a:buNone/>
            </a:pPr>
            <a:r>
              <a:rPr lang="ru-RU" sz="5500" b="1" dirty="0" smtClean="0">
                <a:solidFill>
                  <a:srgbClr val="002060"/>
                </a:solidFill>
              </a:rPr>
              <a:t>Корень </a:t>
            </a:r>
            <a:r>
              <a:rPr lang="ru-RU" sz="5500" dirty="0" smtClean="0"/>
              <a:t>- часть зуба, которая</a:t>
            </a:r>
          </a:p>
          <a:p>
            <a:pPr algn="just">
              <a:buNone/>
            </a:pPr>
            <a:r>
              <a:rPr lang="ru-RU" sz="5500" dirty="0" smtClean="0"/>
              <a:t>удерживает его в полости рта. </a:t>
            </a:r>
          </a:p>
          <a:p>
            <a:pPr algn="just">
              <a:buNone/>
            </a:pPr>
            <a:r>
              <a:rPr lang="ru-RU" sz="5500" dirty="0" smtClean="0"/>
              <a:t>Внутри зуба расположена </a:t>
            </a:r>
            <a:r>
              <a:rPr lang="ru-RU" sz="5500" b="1" dirty="0" smtClean="0">
                <a:solidFill>
                  <a:srgbClr val="002060"/>
                </a:solidFill>
              </a:rPr>
              <a:t>пульпа</a:t>
            </a:r>
            <a:r>
              <a:rPr lang="ru-RU" sz="5500" dirty="0" smtClean="0"/>
              <a:t> </a:t>
            </a:r>
          </a:p>
          <a:p>
            <a:pPr algn="just">
              <a:buNone/>
            </a:pPr>
            <a:r>
              <a:rPr lang="ru-RU" sz="5500" dirty="0" smtClean="0"/>
              <a:t>– мягкая ткань, состоящая из </a:t>
            </a:r>
          </a:p>
          <a:p>
            <a:pPr algn="just">
              <a:buNone/>
            </a:pPr>
            <a:r>
              <a:rPr lang="ru-RU" sz="5500" dirty="0" smtClean="0"/>
              <a:t>нервов и кровеносных сосудов.</a:t>
            </a:r>
          </a:p>
          <a:p>
            <a:pPr algn="just"/>
            <a:endParaRPr lang="ru-RU" dirty="0"/>
          </a:p>
        </p:txBody>
      </p:sp>
      <p:pic>
        <p:nvPicPr>
          <p:cNvPr id="1026" name="Picture 2" descr="F:\нужно разобрать\картинки для проекта\Новая папка\03-768x60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6015" y="1857364"/>
            <a:ext cx="3456385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3971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Зачем нужна зубная паста?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1464" y="1332915"/>
            <a:ext cx="7072362" cy="443720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Comic Sans MS" pitchFamily="66" charset="0"/>
              </a:rPr>
              <a:t>    На зубах постоянно образуется налет из  микробов и остатков пищи. Частички пищи застревают между зубами. </a:t>
            </a:r>
          </a:p>
          <a:p>
            <a:pPr algn="just">
              <a:buNone/>
            </a:pPr>
            <a:r>
              <a:rPr lang="ru-RU" sz="1800" dirty="0" smtClean="0">
                <a:latin typeface="Comic Sans MS" pitchFamily="66" charset="0"/>
              </a:rPr>
              <a:t>Зубы разрушаются и начинают болеть –</a:t>
            </a:r>
          </a:p>
          <a:p>
            <a:pPr algn="just">
              <a:buNone/>
            </a:pPr>
            <a:r>
              <a:rPr lang="ru-RU" sz="1800" dirty="0" smtClean="0">
                <a:latin typeface="Comic Sans MS" pitchFamily="66" charset="0"/>
              </a:rPr>
              <a:t>появляется  маленькая  дырочка- </a:t>
            </a: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кариес</a:t>
            </a:r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 algn="just">
              <a:buNone/>
            </a:pPr>
            <a:r>
              <a:rPr lang="ru-RU" sz="1600" dirty="0" smtClean="0">
                <a:latin typeface="Comic Sans MS" pitchFamily="66" charset="0"/>
              </a:rPr>
              <a:t>                                                                                                                                        </a:t>
            </a:r>
            <a:r>
              <a:rPr lang="ru-RU" sz="1800" dirty="0" smtClean="0">
                <a:latin typeface="Comic Sans MS" pitchFamily="66" charset="0"/>
              </a:rPr>
              <a:t>Еще один враг для наших зубов – </a:t>
            </a: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сахар</a:t>
            </a:r>
            <a:r>
              <a:rPr lang="ru-RU" sz="1800" dirty="0" smtClean="0">
                <a:latin typeface="Comic Sans MS" pitchFamily="66" charset="0"/>
              </a:rPr>
              <a:t>,</a:t>
            </a:r>
          </a:p>
          <a:p>
            <a:pPr algn="just">
              <a:buNone/>
            </a:pPr>
            <a:r>
              <a:rPr lang="ru-RU" sz="1800" dirty="0" smtClean="0">
                <a:latin typeface="Comic Sans MS" pitchFamily="66" charset="0"/>
              </a:rPr>
              <a:t> который является пищей для микро-</a:t>
            </a:r>
          </a:p>
          <a:p>
            <a:pPr algn="just">
              <a:buNone/>
            </a:pPr>
            <a:r>
              <a:rPr lang="ru-RU" sz="1800" dirty="0" smtClean="0">
                <a:latin typeface="Comic Sans MS" pitchFamily="66" charset="0"/>
              </a:rPr>
              <a:t>организмов и помогает зубному налету</a:t>
            </a:r>
          </a:p>
          <a:p>
            <a:pPr algn="just">
              <a:buNone/>
            </a:pPr>
            <a:r>
              <a:rPr lang="ru-RU" sz="1800" dirty="0" smtClean="0">
                <a:latin typeface="Comic Sans MS" pitchFamily="66" charset="0"/>
              </a:rPr>
              <a:t>крепче  «приклеиваться» к нашим зубам.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Недостаток фтора</a:t>
            </a:r>
            <a:r>
              <a:rPr lang="ru-RU" sz="1800" dirty="0" smtClean="0">
                <a:latin typeface="Comic Sans MS" pitchFamily="66" charset="0"/>
              </a:rPr>
              <a:t>, является еще одной</a:t>
            </a:r>
          </a:p>
          <a:p>
            <a:pPr algn="just">
              <a:buNone/>
            </a:pPr>
            <a:r>
              <a:rPr lang="ru-RU" sz="1800" dirty="0" smtClean="0">
                <a:latin typeface="Comic Sans MS" pitchFamily="66" charset="0"/>
              </a:rPr>
              <a:t>причиной возникновения</a:t>
            </a:r>
          </a:p>
          <a:p>
            <a:pPr algn="just">
              <a:buNone/>
            </a:pPr>
            <a:r>
              <a:rPr lang="ru-RU" sz="1800" dirty="0" smtClean="0">
                <a:latin typeface="Comic Sans MS" pitchFamily="66" charset="0"/>
              </a:rPr>
              <a:t>кариеса.</a:t>
            </a:r>
            <a:endParaRPr lang="ru-RU" sz="1800" dirty="0">
              <a:latin typeface="Comic Sans MS" pitchFamily="66" charset="0"/>
            </a:endParaRPr>
          </a:p>
        </p:txBody>
      </p:sp>
      <p:pic>
        <p:nvPicPr>
          <p:cNvPr id="4" name="Рисунок 3" descr="1409809830_mikro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1928802"/>
            <a:ext cx="2172780" cy="1714512"/>
          </a:xfrm>
          <a:prstGeom prst="rect">
            <a:avLst/>
          </a:prstGeom>
        </p:spPr>
      </p:pic>
      <p:pic>
        <p:nvPicPr>
          <p:cNvPr id="5" name="Рисунок 4" descr="0018-032-Eshte-menshe-sladk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4429132"/>
            <a:ext cx="2815722" cy="15744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1000100" y="785794"/>
            <a:ext cx="7215238" cy="49371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Все выше перечисленные факторы, так или</a:t>
            </a:r>
          </a:p>
          <a:p>
            <a:pPr algn="just">
              <a:buNone/>
            </a:pPr>
            <a:r>
              <a:rPr lang="ru-RU" dirty="0" smtClean="0"/>
              <a:t>иначе, ведут к разрушению зубной эмали.</a:t>
            </a:r>
          </a:p>
          <a:p>
            <a:pPr algn="just">
              <a:buNone/>
            </a:pPr>
            <a:r>
              <a:rPr lang="ru-RU" dirty="0" smtClean="0"/>
              <a:t>Следовательно, для того чтобы сохранить свои</a:t>
            </a:r>
          </a:p>
          <a:p>
            <a:pPr algn="just">
              <a:buNone/>
            </a:pPr>
            <a:r>
              <a:rPr lang="ru-RU" dirty="0" smtClean="0"/>
              <a:t>зубы в целости и сохранности, мы должны их</a:t>
            </a:r>
          </a:p>
          <a:p>
            <a:pPr algn="just">
              <a:buNone/>
            </a:pPr>
            <a:r>
              <a:rPr lang="ru-RU" dirty="0" smtClean="0"/>
              <a:t>защищать.</a:t>
            </a:r>
          </a:p>
          <a:p>
            <a:pPr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Основным назначением зубной пасты являются:</a:t>
            </a:r>
          </a:p>
          <a:p>
            <a:pPr>
              <a:buFont typeface="Arial" charset="0"/>
              <a:buChar char="•"/>
            </a:pPr>
            <a:r>
              <a:rPr lang="ru-RU" sz="1800" dirty="0" smtClean="0"/>
              <a:t>Очищение поверхности зубов, десен,</a:t>
            </a:r>
          </a:p>
          <a:p>
            <a:pPr>
              <a:buNone/>
            </a:pPr>
            <a:r>
              <a:rPr lang="ru-RU" sz="1800" dirty="0" smtClean="0"/>
              <a:t>      языка от остатков пищи и зубного налета.</a:t>
            </a:r>
          </a:p>
          <a:p>
            <a:pPr>
              <a:buFont typeface="Arial" charset="0"/>
              <a:buChar char="•"/>
            </a:pPr>
            <a:r>
              <a:rPr lang="ru-RU" sz="1800" dirty="0" smtClean="0"/>
              <a:t>Защита, укрепление зубной эмали  </a:t>
            </a:r>
          </a:p>
          <a:p>
            <a:pPr>
              <a:buNone/>
            </a:pPr>
            <a:r>
              <a:rPr lang="ru-RU" sz="1800" dirty="0" smtClean="0"/>
              <a:t>      и профилактика кариеса.</a:t>
            </a:r>
          </a:p>
          <a:p>
            <a:pPr>
              <a:buFont typeface="Arial" charset="0"/>
              <a:buChar char="•"/>
            </a:pPr>
            <a:r>
              <a:rPr lang="ru-RU" sz="1800" dirty="0" smtClean="0"/>
              <a:t>Свежее дыхание.</a:t>
            </a:r>
            <a:endParaRPr lang="ru-RU" sz="1800" dirty="0"/>
          </a:p>
        </p:txBody>
      </p:sp>
      <p:pic>
        <p:nvPicPr>
          <p:cNvPr id="3" name="Рисунок 2" descr="dental-hygiene-kids-with-toothbrush-and-toothpaste-stock-vector-4Nxpp5-clip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3258" y="3643313"/>
            <a:ext cx="2338439" cy="25003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06001" cy="7540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71D4A"/>
                </a:solidFill>
              </a:rPr>
              <a:t>Состав зубной пасты</a:t>
            </a:r>
            <a:endParaRPr lang="ru-RU" b="1" dirty="0">
              <a:solidFill>
                <a:srgbClr val="871D4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571612"/>
            <a:ext cx="6230717" cy="415145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Зубная паста должна содержать фтор, кальций и фосфор.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Фтор</a:t>
            </a:r>
            <a:r>
              <a:rPr lang="ru-RU" dirty="0" smtClean="0"/>
              <a:t> - укрепляет и защищает эмаль зубов.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Кальций и фосфор- </a:t>
            </a:r>
            <a:r>
              <a:rPr lang="ru-RU" dirty="0" smtClean="0"/>
              <a:t>нейтрализуют</a:t>
            </a:r>
          </a:p>
          <a:p>
            <a:pPr>
              <a:buNone/>
            </a:pPr>
            <a:r>
              <a:rPr lang="ru-RU" dirty="0" smtClean="0"/>
              <a:t>кислоты, выделяемые </a:t>
            </a:r>
          </a:p>
          <a:p>
            <a:pPr>
              <a:buNone/>
            </a:pPr>
            <a:r>
              <a:rPr lang="ru-RU" dirty="0" smtClean="0"/>
              <a:t>микроорганизмами</a:t>
            </a:r>
          </a:p>
          <a:p>
            <a:pPr>
              <a:buNone/>
            </a:pPr>
            <a:r>
              <a:rPr lang="ru-RU" dirty="0" smtClean="0"/>
              <a:t>в процессе их </a:t>
            </a:r>
          </a:p>
          <a:p>
            <a:pPr>
              <a:buNone/>
            </a:pPr>
            <a:r>
              <a:rPr lang="ru-RU" dirty="0" smtClean="0"/>
              <a:t>жизнедеятельности, тем </a:t>
            </a:r>
          </a:p>
          <a:p>
            <a:pPr>
              <a:buNone/>
            </a:pPr>
            <a:r>
              <a:rPr lang="ru-RU" dirty="0" smtClean="0"/>
              <a:t>самым   предотвращают</a:t>
            </a:r>
          </a:p>
          <a:p>
            <a:pPr>
              <a:buNone/>
            </a:pPr>
            <a:r>
              <a:rPr lang="ru-RU" dirty="0" smtClean="0"/>
              <a:t>появление кариеса.</a:t>
            </a:r>
            <a:endParaRPr lang="ru-RU" dirty="0"/>
          </a:p>
        </p:txBody>
      </p:sp>
      <p:pic>
        <p:nvPicPr>
          <p:cNvPr id="4" name="Рисунок 3" descr="41470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143248"/>
            <a:ext cx="3429024" cy="25765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817583"/>
            <a:ext cx="6845854" cy="968344"/>
          </a:xfrm>
        </p:spPr>
        <p:txBody>
          <a:bodyPr/>
          <a:lstStyle/>
          <a:p>
            <a:r>
              <a:rPr lang="ru-RU" b="1" dirty="0" smtClean="0">
                <a:solidFill>
                  <a:srgbClr val="871D4A"/>
                </a:solidFill>
              </a:rPr>
              <a:t>Гигиена полости рта </a:t>
            </a:r>
            <a:endParaRPr lang="ru-RU" b="1" dirty="0">
              <a:solidFill>
                <a:srgbClr val="871D4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714488"/>
            <a:ext cx="6230717" cy="4008581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dirty="0" smtClean="0"/>
              <a:t>Правильно чистите зубы зубной щеткой, не меньше двух раз в день, удаляйте зубной налет со всех поверхностей зубов.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Ежедневно чистите зубы зубной нитью, удаляя зубной налет в местах недоступных зубной щетке.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Ограничивайте продукты, содержащие сахар.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Регулярно посещайте стоматолога. </a:t>
            </a:r>
          </a:p>
          <a:p>
            <a:pPr>
              <a:buFont typeface="Arial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9333</TotalTime>
  <Words>487</Words>
  <Application>Microsoft Office PowerPoint</Application>
  <PresentationFormat>Экран (4:3)</PresentationFormat>
  <Paragraphs>133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Brush Script MT</vt:lpstr>
      <vt:lpstr>Calibri</vt:lpstr>
      <vt:lpstr>Comic Sans MS</vt:lpstr>
      <vt:lpstr>Constantia</vt:lpstr>
      <vt:lpstr>Franklin Gothic Book</vt:lpstr>
      <vt:lpstr>Rage Italic</vt:lpstr>
      <vt:lpstr>Times New Roman</vt:lpstr>
      <vt:lpstr>Pushpin</vt:lpstr>
      <vt:lpstr>      Исследовательский проект на тему: Влияние зубной пасты на прочность зубов.     </vt:lpstr>
      <vt:lpstr>Проблема:  Способна ли зубная паста оказать влияние на крепость зубов? Гипотеза:  Я предполагаю, что  зубная паста благотворно влияет на крепость зубов. Объект исследования: зубная паста.                                                                </vt:lpstr>
      <vt:lpstr> Цель:  Изучить влияние зубной пасты на прочность зубов.  </vt:lpstr>
      <vt:lpstr>Введение. Состояние зубов имеет большое значение для человека. Если зубы больны или отсутствуют , то пища плохо прожёвывается, часть питательных веществ не усваивается, что нередко  приводит  к различным заболеваниям органов пищеварения. Отсутствие зубов часто отражается на внешнем облике человека.  Лишь постоянный уход и своевременное лечение способствуют  сохранению зубов.  </vt:lpstr>
      <vt:lpstr>Строение зубов</vt:lpstr>
      <vt:lpstr>Зачем нужна зубная паста?</vt:lpstr>
      <vt:lpstr>Презентация PowerPoint</vt:lpstr>
      <vt:lpstr>Состав зубной пасты</vt:lpstr>
      <vt:lpstr>Гигиена полости рта </vt:lpstr>
      <vt:lpstr>Презентация PowerPoint</vt:lpstr>
      <vt:lpstr>Практическая часть</vt:lpstr>
      <vt:lpstr>Ход  эксперимента</vt:lpstr>
      <vt:lpstr>Через некоторое время,  в стакане с лимонной кислотой скорлупа начала размягчаться и светлеть. В банке с уксусной кислотой скорлупа осветлилась полностью.</vt:lpstr>
      <vt:lpstr>Немного спустя, яйцо в уксусной кислоте начало растворяться, а в банке с лимонной кислотой с скорлупы сошёл верхний слой .</vt:lpstr>
      <vt:lpstr>Через 8 часов </vt:lpstr>
      <vt:lpstr>            Уксусная кислота </vt:lpstr>
      <vt:lpstr>После проведенного эксперимента  можно сделать вывод:  кислота разрушает зубную эмаль.</vt:lpstr>
      <vt:lpstr>Эксперимент второй Может ли зубная паста укрепить яичную скорлупу? </vt:lpstr>
      <vt:lpstr>Опустила в раствор кислоты и стала наблюдать. </vt:lpstr>
      <vt:lpstr>       Через 6 часов:  С одной стороны яйцо стало мягким, а другая сторона, на которую была нанесена зубная паста, стала тоньше , но осталась  твердой на ощупь.    </vt:lpstr>
      <vt:lpstr>Результаты эксперимента:</vt:lpstr>
      <vt:lpstr>Вывод: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ЧТО ТАКОЕ ГАЗИРОВКА?</dc:title>
  <dc:creator>Юлечка</dc:creator>
  <cp:lastModifiedBy>Пользователь</cp:lastModifiedBy>
  <cp:revision>364</cp:revision>
  <dcterms:created xsi:type="dcterms:W3CDTF">2016-12-15T02:59:51Z</dcterms:created>
  <dcterms:modified xsi:type="dcterms:W3CDTF">2018-04-22T00:56:00Z</dcterms:modified>
</cp:coreProperties>
</file>