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7" r:id="rId3"/>
    <p:sldId id="259" r:id="rId4"/>
    <p:sldId id="257" r:id="rId5"/>
    <p:sldId id="258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9B8DE-9468-4B8D-96EB-6F86CE7D71D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A4457-F4C3-4AD5-8127-6BEE58A7FB3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Цельное молоко</a:t>
          </a:r>
          <a:endParaRPr lang="ru-RU" sz="1600" b="1" dirty="0"/>
        </a:p>
      </dgm:t>
    </dgm:pt>
    <dgm:pt modelId="{DAB6F8DD-03FE-46AC-AF8D-FB252892B9D6}" type="parTrans" cxnId="{A19DD0F9-7CEA-4324-B8CF-9DB8FF75EC28}">
      <dgm:prSet/>
      <dgm:spPr/>
      <dgm:t>
        <a:bodyPr/>
        <a:lstStyle/>
        <a:p>
          <a:endParaRPr lang="ru-RU"/>
        </a:p>
      </dgm:t>
    </dgm:pt>
    <dgm:pt modelId="{8D29E6C1-993C-4128-B2C5-2F9CFDF390EF}" type="sibTrans" cxnId="{A19DD0F9-7CEA-4324-B8CF-9DB8FF75EC2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6FCAFB7-10B1-467B-A026-69DE9703A0B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/>
            <a:t>Обезжи-ривание</a:t>
          </a:r>
          <a:endParaRPr lang="ru-RU" sz="1600" b="1" dirty="0"/>
        </a:p>
      </dgm:t>
    </dgm:pt>
    <dgm:pt modelId="{251FCB30-6F86-453A-AA86-E41488A6489E}" type="parTrans" cxnId="{22AA85DB-335A-408F-A0FC-EECDEF37CF37}">
      <dgm:prSet/>
      <dgm:spPr/>
      <dgm:t>
        <a:bodyPr/>
        <a:lstStyle/>
        <a:p>
          <a:endParaRPr lang="ru-RU"/>
        </a:p>
      </dgm:t>
    </dgm:pt>
    <dgm:pt modelId="{8511E26B-D6BB-486A-BDA2-FFB65B2CFE33}" type="sibTrans" cxnId="{22AA85DB-335A-408F-A0FC-EECDEF37CF37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3EB7F05-A469-412E-B977-ED1C4ADE106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Сливки</a:t>
          </a:r>
          <a:endParaRPr lang="ru-RU" sz="1600" b="1" dirty="0"/>
        </a:p>
      </dgm:t>
    </dgm:pt>
    <dgm:pt modelId="{F4C56752-600D-4F57-99EE-2F91FA04B2C2}" type="parTrans" cxnId="{94DA4BE5-4D4F-4ED2-89ED-6EF495FAF6FB}">
      <dgm:prSet/>
      <dgm:spPr/>
      <dgm:t>
        <a:bodyPr/>
        <a:lstStyle/>
        <a:p>
          <a:endParaRPr lang="ru-RU"/>
        </a:p>
      </dgm:t>
    </dgm:pt>
    <dgm:pt modelId="{3FA03FAF-87F8-4CE5-98FB-C9EB46156B2B}" type="sibTrans" cxnId="{94DA4BE5-4D4F-4ED2-89ED-6EF495FAF6FB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59BE412-3485-4922-AC41-05A1739CA3B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Добавление нужного кол-ва сливок</a:t>
          </a:r>
          <a:endParaRPr lang="ru-RU" sz="1600" b="1" dirty="0"/>
        </a:p>
      </dgm:t>
    </dgm:pt>
    <dgm:pt modelId="{B5AD9295-1524-477E-A885-E49D71A42925}" type="parTrans" cxnId="{6861DCE6-E872-44FB-8CB0-94B83A52F0C9}">
      <dgm:prSet/>
      <dgm:spPr/>
      <dgm:t>
        <a:bodyPr/>
        <a:lstStyle/>
        <a:p>
          <a:endParaRPr lang="ru-RU"/>
        </a:p>
      </dgm:t>
    </dgm:pt>
    <dgm:pt modelId="{DDC30348-6901-407E-B1E9-417A74A25B6E}" type="sibTrans" cxnId="{6861DCE6-E872-44FB-8CB0-94B83A52F0C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964962B-1AFF-4963-90D4-1C48085F175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Нормализованное молоко</a:t>
          </a:r>
          <a:endParaRPr lang="ru-RU" sz="1600" b="1" dirty="0"/>
        </a:p>
      </dgm:t>
    </dgm:pt>
    <dgm:pt modelId="{487EB0D9-9691-4D78-B645-CAC2CB01DA71}" type="parTrans" cxnId="{56DAD80C-5734-4BB4-A195-0E52D1B1DAF8}">
      <dgm:prSet/>
      <dgm:spPr/>
      <dgm:t>
        <a:bodyPr/>
        <a:lstStyle/>
        <a:p>
          <a:endParaRPr lang="ru-RU"/>
        </a:p>
      </dgm:t>
    </dgm:pt>
    <dgm:pt modelId="{9DBA9DEF-A2EA-4E17-812C-6C57C5949B84}" type="sibTrans" cxnId="{56DAD80C-5734-4BB4-A195-0E52D1B1DAF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C250A29-4E11-4FB2-B008-AE3DAD128FA7}" type="pres">
      <dgm:prSet presAssocID="{D3D9B8DE-9468-4B8D-96EB-6F86CE7D71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8EFAF-9631-4546-9952-F598A19C8207}" type="pres">
      <dgm:prSet presAssocID="{B4DA4457-F4C3-4AD5-8127-6BEE58A7FB33}" presName="node" presStyleLbl="node1" presStyleIdx="0" presStyleCnt="5" custRadScaleRad="97440" custRadScaleInc="-2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7A0C9-129A-460C-88E5-6DC3655A7832}" type="pres">
      <dgm:prSet presAssocID="{8D29E6C1-993C-4128-B2C5-2F9CFDF390EF}" presName="sibTrans" presStyleLbl="sibTrans2D1" presStyleIdx="0" presStyleCnt="5"/>
      <dgm:spPr/>
      <dgm:t>
        <a:bodyPr/>
        <a:lstStyle/>
        <a:p>
          <a:endParaRPr lang="ru-RU"/>
        </a:p>
      </dgm:t>
    </dgm:pt>
    <dgm:pt modelId="{6E301F08-3D7E-4589-A7B4-0EDE5568EB85}" type="pres">
      <dgm:prSet presAssocID="{8D29E6C1-993C-4128-B2C5-2F9CFDF390E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AD29152-2A4E-488F-A6B6-5C28D3BCAD21}" type="pres">
      <dgm:prSet presAssocID="{B6FCAFB7-10B1-467B-A026-69DE9703A0B6}" presName="node" presStyleLbl="node1" presStyleIdx="1" presStyleCnt="5" custScaleX="106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3A1FD-6B27-40F3-8791-7C0084533061}" type="pres">
      <dgm:prSet presAssocID="{8511E26B-D6BB-486A-BDA2-FFB65B2CFE3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EA51F5A-03D6-43C2-BDDE-D13694EBFC85}" type="pres">
      <dgm:prSet presAssocID="{8511E26B-D6BB-486A-BDA2-FFB65B2CFE3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83A2C7D-69B3-4320-9164-5C3FCB1B156D}" type="pres">
      <dgm:prSet presAssocID="{13EB7F05-A469-412E-B977-ED1C4ADE106A}" presName="node" presStyleLbl="node1" presStyleIdx="2" presStyleCnt="5" custScaleX="124205" custRadScaleRad="111387" custRadScaleInc="-20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F03DD-DE29-4A2F-9CD1-0A17F15E9D3A}" type="pres">
      <dgm:prSet presAssocID="{3FA03FAF-87F8-4CE5-98FB-C9EB46156B2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416EEDE-D147-47FA-A26C-37469DB2BA0C}" type="pres">
      <dgm:prSet presAssocID="{3FA03FAF-87F8-4CE5-98FB-C9EB46156B2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FD2C922-0EE3-4E70-B791-CFF3A1BFB218}" type="pres">
      <dgm:prSet presAssocID="{F59BE412-3485-4922-AC41-05A1739CA3BC}" presName="node" presStyleLbl="node1" presStyleIdx="3" presStyleCnt="5" custScaleX="121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A3D2E-1BE6-488D-9A52-56FCFD662515}" type="pres">
      <dgm:prSet presAssocID="{DDC30348-6901-407E-B1E9-417A74A25B6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00DDAF92-22C7-4755-AA45-730A778085F7}" type="pres">
      <dgm:prSet presAssocID="{DDC30348-6901-407E-B1E9-417A74A25B6E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13A2C85-36CA-4E25-92E5-758CDD8B7B60}" type="pres">
      <dgm:prSet presAssocID="{E964962B-1AFF-4963-90D4-1C48085F17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853D0-3D80-4991-9CC0-92A015C9717F}" type="pres">
      <dgm:prSet presAssocID="{9DBA9DEF-A2EA-4E17-812C-6C57C5949B84}" presName="sibTrans" presStyleLbl="sibTrans2D1" presStyleIdx="4" presStyleCnt="5" custFlipVert="0" custFlipHor="1" custScaleX="11724" custScaleY="23116" custLinFactX="-100000" custLinFactY="-200000" custLinFactNeighborX="-132403" custLinFactNeighborY="-287936"/>
      <dgm:spPr/>
      <dgm:t>
        <a:bodyPr/>
        <a:lstStyle/>
        <a:p>
          <a:endParaRPr lang="ru-RU"/>
        </a:p>
      </dgm:t>
    </dgm:pt>
    <dgm:pt modelId="{2BBEF60D-BF69-4144-9C32-503C2C0DAF06}" type="pres">
      <dgm:prSet presAssocID="{9DBA9DEF-A2EA-4E17-812C-6C57C5949B84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C53EF67-E038-4CFA-8B02-DDFF023EB4D5}" type="presOf" srcId="{8D29E6C1-993C-4128-B2C5-2F9CFDF390EF}" destId="{E187A0C9-129A-460C-88E5-6DC3655A7832}" srcOrd="0" destOrd="0" presId="urn:microsoft.com/office/officeart/2005/8/layout/cycle2"/>
    <dgm:cxn modelId="{879013E8-7C57-4B5E-81C4-B7A1FAD7F770}" type="presOf" srcId="{D3D9B8DE-9468-4B8D-96EB-6F86CE7D71DA}" destId="{EC250A29-4E11-4FB2-B008-AE3DAD128FA7}" srcOrd="0" destOrd="0" presId="urn:microsoft.com/office/officeart/2005/8/layout/cycle2"/>
    <dgm:cxn modelId="{1042B26B-6DBE-40FA-82CE-5634DC49DF1B}" type="presOf" srcId="{8511E26B-D6BB-486A-BDA2-FFB65B2CFE33}" destId="{9AB3A1FD-6B27-40F3-8791-7C0084533061}" srcOrd="0" destOrd="0" presId="urn:microsoft.com/office/officeart/2005/8/layout/cycle2"/>
    <dgm:cxn modelId="{EEEE5FA1-1795-4164-A961-564AAA620748}" type="presOf" srcId="{B4DA4457-F4C3-4AD5-8127-6BEE58A7FB33}" destId="{CBB8EFAF-9631-4546-9952-F598A19C8207}" srcOrd="0" destOrd="0" presId="urn:microsoft.com/office/officeart/2005/8/layout/cycle2"/>
    <dgm:cxn modelId="{408A02D3-DF8E-4E5E-8D5A-95480E9FBC83}" type="presOf" srcId="{3FA03FAF-87F8-4CE5-98FB-C9EB46156B2B}" destId="{1416EEDE-D147-47FA-A26C-37469DB2BA0C}" srcOrd="1" destOrd="0" presId="urn:microsoft.com/office/officeart/2005/8/layout/cycle2"/>
    <dgm:cxn modelId="{BF94797F-A254-4FB9-B413-24C05858A01F}" type="presOf" srcId="{DDC30348-6901-407E-B1E9-417A74A25B6E}" destId="{DD7A3D2E-1BE6-488D-9A52-56FCFD662515}" srcOrd="0" destOrd="0" presId="urn:microsoft.com/office/officeart/2005/8/layout/cycle2"/>
    <dgm:cxn modelId="{8959F7DD-1786-4E45-8BF2-FFB06F5066CA}" type="presOf" srcId="{8D29E6C1-993C-4128-B2C5-2F9CFDF390EF}" destId="{6E301F08-3D7E-4589-A7B4-0EDE5568EB85}" srcOrd="1" destOrd="0" presId="urn:microsoft.com/office/officeart/2005/8/layout/cycle2"/>
    <dgm:cxn modelId="{77290D73-66FB-42D0-9312-9CF0419B3A80}" type="presOf" srcId="{8511E26B-D6BB-486A-BDA2-FFB65B2CFE33}" destId="{3EA51F5A-03D6-43C2-BDDE-D13694EBFC85}" srcOrd="1" destOrd="0" presId="urn:microsoft.com/office/officeart/2005/8/layout/cycle2"/>
    <dgm:cxn modelId="{56DAD80C-5734-4BB4-A195-0E52D1B1DAF8}" srcId="{D3D9B8DE-9468-4B8D-96EB-6F86CE7D71DA}" destId="{E964962B-1AFF-4963-90D4-1C48085F1753}" srcOrd="4" destOrd="0" parTransId="{487EB0D9-9691-4D78-B645-CAC2CB01DA71}" sibTransId="{9DBA9DEF-A2EA-4E17-812C-6C57C5949B84}"/>
    <dgm:cxn modelId="{025589A0-1D2A-4562-8960-06B868B70777}" type="presOf" srcId="{B6FCAFB7-10B1-467B-A026-69DE9703A0B6}" destId="{DAD29152-2A4E-488F-A6B6-5C28D3BCAD21}" srcOrd="0" destOrd="0" presId="urn:microsoft.com/office/officeart/2005/8/layout/cycle2"/>
    <dgm:cxn modelId="{3B29A267-53D0-4D4F-8B7F-E0DD39C6031B}" type="presOf" srcId="{3FA03FAF-87F8-4CE5-98FB-C9EB46156B2B}" destId="{90DF03DD-DE29-4A2F-9CD1-0A17F15E9D3A}" srcOrd="0" destOrd="0" presId="urn:microsoft.com/office/officeart/2005/8/layout/cycle2"/>
    <dgm:cxn modelId="{6861DCE6-E872-44FB-8CB0-94B83A52F0C9}" srcId="{D3D9B8DE-9468-4B8D-96EB-6F86CE7D71DA}" destId="{F59BE412-3485-4922-AC41-05A1739CA3BC}" srcOrd="3" destOrd="0" parTransId="{B5AD9295-1524-477E-A885-E49D71A42925}" sibTransId="{DDC30348-6901-407E-B1E9-417A74A25B6E}"/>
    <dgm:cxn modelId="{B5201411-33CC-4B8A-9E17-57C7E5F108F8}" type="presOf" srcId="{E964962B-1AFF-4963-90D4-1C48085F1753}" destId="{813A2C85-36CA-4E25-92E5-758CDD8B7B60}" srcOrd="0" destOrd="0" presId="urn:microsoft.com/office/officeart/2005/8/layout/cycle2"/>
    <dgm:cxn modelId="{22AA85DB-335A-408F-A0FC-EECDEF37CF37}" srcId="{D3D9B8DE-9468-4B8D-96EB-6F86CE7D71DA}" destId="{B6FCAFB7-10B1-467B-A026-69DE9703A0B6}" srcOrd="1" destOrd="0" parTransId="{251FCB30-6F86-453A-AA86-E41488A6489E}" sibTransId="{8511E26B-D6BB-486A-BDA2-FFB65B2CFE33}"/>
    <dgm:cxn modelId="{48110314-CBCB-47A0-867F-801E95F556FD}" type="presOf" srcId="{13EB7F05-A469-412E-B977-ED1C4ADE106A}" destId="{B83A2C7D-69B3-4320-9164-5C3FCB1B156D}" srcOrd="0" destOrd="0" presId="urn:microsoft.com/office/officeart/2005/8/layout/cycle2"/>
    <dgm:cxn modelId="{A19DD0F9-7CEA-4324-B8CF-9DB8FF75EC28}" srcId="{D3D9B8DE-9468-4B8D-96EB-6F86CE7D71DA}" destId="{B4DA4457-F4C3-4AD5-8127-6BEE58A7FB33}" srcOrd="0" destOrd="0" parTransId="{DAB6F8DD-03FE-46AC-AF8D-FB252892B9D6}" sibTransId="{8D29E6C1-993C-4128-B2C5-2F9CFDF390EF}"/>
    <dgm:cxn modelId="{94DA4BE5-4D4F-4ED2-89ED-6EF495FAF6FB}" srcId="{D3D9B8DE-9468-4B8D-96EB-6F86CE7D71DA}" destId="{13EB7F05-A469-412E-B977-ED1C4ADE106A}" srcOrd="2" destOrd="0" parTransId="{F4C56752-600D-4F57-99EE-2F91FA04B2C2}" sibTransId="{3FA03FAF-87F8-4CE5-98FB-C9EB46156B2B}"/>
    <dgm:cxn modelId="{27665128-4464-4773-8544-579DDD2EF151}" type="presOf" srcId="{9DBA9DEF-A2EA-4E17-812C-6C57C5949B84}" destId="{A80853D0-3D80-4991-9CC0-92A015C9717F}" srcOrd="0" destOrd="0" presId="urn:microsoft.com/office/officeart/2005/8/layout/cycle2"/>
    <dgm:cxn modelId="{6B7640BB-D23C-4CFD-B3F2-DC2500B73092}" type="presOf" srcId="{F59BE412-3485-4922-AC41-05A1739CA3BC}" destId="{5FD2C922-0EE3-4E70-B791-CFF3A1BFB218}" srcOrd="0" destOrd="0" presId="urn:microsoft.com/office/officeart/2005/8/layout/cycle2"/>
    <dgm:cxn modelId="{766C4DE4-1CE8-4CDA-9FF9-CC10785F4A47}" type="presOf" srcId="{9DBA9DEF-A2EA-4E17-812C-6C57C5949B84}" destId="{2BBEF60D-BF69-4144-9C32-503C2C0DAF06}" srcOrd="1" destOrd="0" presId="urn:microsoft.com/office/officeart/2005/8/layout/cycle2"/>
    <dgm:cxn modelId="{978A58EE-15C9-4028-9344-1735ADC5572F}" type="presOf" srcId="{DDC30348-6901-407E-B1E9-417A74A25B6E}" destId="{00DDAF92-22C7-4755-AA45-730A778085F7}" srcOrd="1" destOrd="0" presId="urn:microsoft.com/office/officeart/2005/8/layout/cycle2"/>
    <dgm:cxn modelId="{EEDB5160-AF72-434B-AA30-342C0D0A4C8B}" type="presParOf" srcId="{EC250A29-4E11-4FB2-B008-AE3DAD128FA7}" destId="{CBB8EFAF-9631-4546-9952-F598A19C8207}" srcOrd="0" destOrd="0" presId="urn:microsoft.com/office/officeart/2005/8/layout/cycle2"/>
    <dgm:cxn modelId="{667AD0DE-694E-44E0-BA40-3347B592A098}" type="presParOf" srcId="{EC250A29-4E11-4FB2-B008-AE3DAD128FA7}" destId="{E187A0C9-129A-460C-88E5-6DC3655A7832}" srcOrd="1" destOrd="0" presId="urn:microsoft.com/office/officeart/2005/8/layout/cycle2"/>
    <dgm:cxn modelId="{EB7C05BB-BB41-46A2-8ED2-DB644E5B3EA5}" type="presParOf" srcId="{E187A0C9-129A-460C-88E5-6DC3655A7832}" destId="{6E301F08-3D7E-4589-A7B4-0EDE5568EB85}" srcOrd="0" destOrd="0" presId="urn:microsoft.com/office/officeart/2005/8/layout/cycle2"/>
    <dgm:cxn modelId="{705BFCBF-1CFD-4123-91D8-DCCD17FF9E8B}" type="presParOf" srcId="{EC250A29-4E11-4FB2-B008-AE3DAD128FA7}" destId="{DAD29152-2A4E-488F-A6B6-5C28D3BCAD21}" srcOrd="2" destOrd="0" presId="urn:microsoft.com/office/officeart/2005/8/layout/cycle2"/>
    <dgm:cxn modelId="{2945D426-5C0A-4D5E-ADB2-B10070AE8BC9}" type="presParOf" srcId="{EC250A29-4E11-4FB2-B008-AE3DAD128FA7}" destId="{9AB3A1FD-6B27-40F3-8791-7C0084533061}" srcOrd="3" destOrd="0" presId="urn:microsoft.com/office/officeart/2005/8/layout/cycle2"/>
    <dgm:cxn modelId="{9EB4A4F9-0641-488D-B9D1-F83817C6A8B3}" type="presParOf" srcId="{9AB3A1FD-6B27-40F3-8791-7C0084533061}" destId="{3EA51F5A-03D6-43C2-BDDE-D13694EBFC85}" srcOrd="0" destOrd="0" presId="urn:microsoft.com/office/officeart/2005/8/layout/cycle2"/>
    <dgm:cxn modelId="{DD2FD3D5-CAC1-4A86-A42D-077FF23058D5}" type="presParOf" srcId="{EC250A29-4E11-4FB2-B008-AE3DAD128FA7}" destId="{B83A2C7D-69B3-4320-9164-5C3FCB1B156D}" srcOrd="4" destOrd="0" presId="urn:microsoft.com/office/officeart/2005/8/layout/cycle2"/>
    <dgm:cxn modelId="{82499890-AE63-48E6-8D16-5AFFCCB57D21}" type="presParOf" srcId="{EC250A29-4E11-4FB2-B008-AE3DAD128FA7}" destId="{90DF03DD-DE29-4A2F-9CD1-0A17F15E9D3A}" srcOrd="5" destOrd="0" presId="urn:microsoft.com/office/officeart/2005/8/layout/cycle2"/>
    <dgm:cxn modelId="{63B5360F-EE61-43A5-8B38-9AE96E5375A7}" type="presParOf" srcId="{90DF03DD-DE29-4A2F-9CD1-0A17F15E9D3A}" destId="{1416EEDE-D147-47FA-A26C-37469DB2BA0C}" srcOrd="0" destOrd="0" presId="urn:microsoft.com/office/officeart/2005/8/layout/cycle2"/>
    <dgm:cxn modelId="{A24D4E40-210A-4382-BDCE-C4EBF0236AC1}" type="presParOf" srcId="{EC250A29-4E11-4FB2-B008-AE3DAD128FA7}" destId="{5FD2C922-0EE3-4E70-B791-CFF3A1BFB218}" srcOrd="6" destOrd="0" presId="urn:microsoft.com/office/officeart/2005/8/layout/cycle2"/>
    <dgm:cxn modelId="{61B8757E-F6C4-48FB-972B-874607D1DADC}" type="presParOf" srcId="{EC250A29-4E11-4FB2-B008-AE3DAD128FA7}" destId="{DD7A3D2E-1BE6-488D-9A52-56FCFD662515}" srcOrd="7" destOrd="0" presId="urn:microsoft.com/office/officeart/2005/8/layout/cycle2"/>
    <dgm:cxn modelId="{16986185-B075-4F95-B66F-5F17223B016B}" type="presParOf" srcId="{DD7A3D2E-1BE6-488D-9A52-56FCFD662515}" destId="{00DDAF92-22C7-4755-AA45-730A778085F7}" srcOrd="0" destOrd="0" presId="urn:microsoft.com/office/officeart/2005/8/layout/cycle2"/>
    <dgm:cxn modelId="{334E6915-0822-4DE5-81C2-AFF0A832110D}" type="presParOf" srcId="{EC250A29-4E11-4FB2-B008-AE3DAD128FA7}" destId="{813A2C85-36CA-4E25-92E5-758CDD8B7B60}" srcOrd="8" destOrd="0" presId="urn:microsoft.com/office/officeart/2005/8/layout/cycle2"/>
    <dgm:cxn modelId="{E05BB2B6-9E13-419B-ABA8-69CEB768AE48}" type="presParOf" srcId="{EC250A29-4E11-4FB2-B008-AE3DAD128FA7}" destId="{A80853D0-3D80-4991-9CC0-92A015C9717F}" srcOrd="9" destOrd="0" presId="urn:microsoft.com/office/officeart/2005/8/layout/cycle2"/>
    <dgm:cxn modelId="{1CB2A089-A7DD-4E7F-A0D8-F6F821E691DE}" type="presParOf" srcId="{A80853D0-3D80-4991-9CC0-92A015C9717F}" destId="{2BBEF60D-BF69-4144-9C32-503C2C0DAF0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8EFAF-9631-4546-9952-F598A19C8207}">
      <dsp:nvSpPr>
        <dsp:cNvPr id="0" name=""/>
        <dsp:cNvSpPr/>
      </dsp:nvSpPr>
      <dsp:spPr>
        <a:xfrm>
          <a:off x="3124384" y="52140"/>
          <a:ext cx="1575856" cy="1575856"/>
        </a:xfrm>
        <a:prstGeom prst="ellipse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Цельное молоко</a:t>
          </a:r>
          <a:endParaRPr lang="ru-RU" sz="1600" b="1" kern="1200" dirty="0"/>
        </a:p>
      </dsp:txBody>
      <dsp:txXfrm>
        <a:off x="3355163" y="282919"/>
        <a:ext cx="1114298" cy="1114298"/>
      </dsp:txXfrm>
    </dsp:sp>
    <dsp:sp modelId="{E187A0C9-129A-460C-88E5-6DC3655A7832}">
      <dsp:nvSpPr>
        <dsp:cNvPr id="0" name=""/>
        <dsp:cNvSpPr/>
      </dsp:nvSpPr>
      <dsp:spPr>
        <a:xfrm rot="2075321">
          <a:off x="4661461" y="1227480"/>
          <a:ext cx="396635" cy="53185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1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671977" y="1300076"/>
        <a:ext cx="277645" cy="319111"/>
      </dsp:txXfrm>
    </dsp:sp>
    <dsp:sp modelId="{DAD29152-2A4E-488F-A6B6-5C28D3BCAD21}">
      <dsp:nvSpPr>
        <dsp:cNvPr id="0" name=""/>
        <dsp:cNvSpPr/>
      </dsp:nvSpPr>
      <dsp:spPr>
        <a:xfrm>
          <a:off x="5014979" y="1390118"/>
          <a:ext cx="1675324" cy="1575856"/>
        </a:xfrm>
        <a:prstGeom prst="ellipse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Обезжи-ривание</a:t>
          </a:r>
          <a:endParaRPr lang="ru-RU" sz="1600" b="1" kern="1200" dirty="0"/>
        </a:p>
      </dsp:txBody>
      <dsp:txXfrm>
        <a:off x="5260325" y="1620897"/>
        <a:ext cx="1184632" cy="1114298"/>
      </dsp:txXfrm>
    </dsp:sp>
    <dsp:sp modelId="{9AB3A1FD-6B27-40F3-8791-7C0084533061}">
      <dsp:nvSpPr>
        <dsp:cNvPr id="0" name=""/>
        <dsp:cNvSpPr/>
      </dsp:nvSpPr>
      <dsp:spPr>
        <a:xfrm rot="5965615">
          <a:off x="5482646" y="3025021"/>
          <a:ext cx="370438" cy="53185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1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5547313" y="3076576"/>
        <a:ext cx="259307" cy="319111"/>
      </dsp:txXfrm>
    </dsp:sp>
    <dsp:sp modelId="{B83A2C7D-69B3-4320-9164-5C3FCB1B156D}">
      <dsp:nvSpPr>
        <dsp:cNvPr id="0" name=""/>
        <dsp:cNvSpPr/>
      </dsp:nvSpPr>
      <dsp:spPr>
        <a:xfrm>
          <a:off x="4500594" y="3639093"/>
          <a:ext cx="1957292" cy="1575856"/>
        </a:xfrm>
        <a:prstGeom prst="ellipse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Сливки</a:t>
          </a:r>
          <a:endParaRPr lang="ru-RU" sz="1600" b="1" kern="1200" dirty="0"/>
        </a:p>
      </dsp:txBody>
      <dsp:txXfrm>
        <a:off x="4787233" y="3869872"/>
        <a:ext cx="1384014" cy="1114298"/>
      </dsp:txXfrm>
    </dsp:sp>
    <dsp:sp modelId="{90DF03DD-DE29-4A2F-9CD1-0A17F15E9D3A}">
      <dsp:nvSpPr>
        <dsp:cNvPr id="0" name=""/>
        <dsp:cNvSpPr/>
      </dsp:nvSpPr>
      <dsp:spPr>
        <a:xfrm rot="10800582">
          <a:off x="3911230" y="4160865"/>
          <a:ext cx="416484" cy="53185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1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4036175" y="4267246"/>
        <a:ext cx="291539" cy="319111"/>
      </dsp:txXfrm>
    </dsp:sp>
    <dsp:sp modelId="{5FD2C922-0EE3-4E70-B791-CFF3A1BFB218}">
      <dsp:nvSpPr>
        <dsp:cNvPr id="0" name=""/>
        <dsp:cNvSpPr/>
      </dsp:nvSpPr>
      <dsp:spPr>
        <a:xfrm>
          <a:off x="1800881" y="3638632"/>
          <a:ext cx="1913893" cy="1575856"/>
        </a:xfrm>
        <a:prstGeom prst="ellipse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Добавление нужного кол-ва сливок</a:t>
          </a:r>
          <a:endParaRPr lang="ru-RU" sz="1600" b="1" kern="1200" dirty="0"/>
        </a:p>
      </dsp:txBody>
      <dsp:txXfrm>
        <a:off x="2081164" y="3869411"/>
        <a:ext cx="1353327" cy="1114298"/>
      </dsp:txXfrm>
    </dsp:sp>
    <dsp:sp modelId="{DD7A3D2E-1BE6-488D-9A52-56FCFD662515}">
      <dsp:nvSpPr>
        <dsp:cNvPr id="0" name=""/>
        <dsp:cNvSpPr/>
      </dsp:nvSpPr>
      <dsp:spPr>
        <a:xfrm rot="15120000">
          <a:off x="2188584" y="3041550"/>
          <a:ext cx="411262" cy="53185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1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269337" y="3206590"/>
        <a:ext cx="287883" cy="319111"/>
      </dsp:txXfrm>
    </dsp:sp>
    <dsp:sp modelId="{813A2C85-36CA-4E25-92E5-758CDD8B7B60}">
      <dsp:nvSpPr>
        <dsp:cNvPr id="0" name=""/>
        <dsp:cNvSpPr/>
      </dsp:nvSpPr>
      <dsp:spPr>
        <a:xfrm>
          <a:off x="1239313" y="1390118"/>
          <a:ext cx="1575856" cy="1575856"/>
        </a:xfrm>
        <a:prstGeom prst="ellipse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Нормализованное молоко</a:t>
          </a:r>
          <a:endParaRPr lang="ru-RU" sz="1600" b="1" kern="1200" dirty="0"/>
        </a:p>
      </dsp:txBody>
      <dsp:txXfrm>
        <a:off x="1470092" y="1620897"/>
        <a:ext cx="1114298" cy="1114298"/>
      </dsp:txXfrm>
    </dsp:sp>
    <dsp:sp modelId="{A80853D0-3D80-4991-9CC0-92A015C9717F}">
      <dsp:nvSpPr>
        <dsp:cNvPr id="0" name=""/>
        <dsp:cNvSpPr/>
      </dsp:nvSpPr>
      <dsp:spPr>
        <a:xfrm rot="2121973" flipH="1">
          <a:off x="2031627" y="-61471"/>
          <a:ext cx="45719" cy="12294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1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44077" y="-32914"/>
        <a:ext cx="32003" cy="73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1B792-327B-4213-85D0-2D000F5A0EEE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9126C-6613-4222-B18E-19BFB1BA3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7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9126C-6613-4222-B18E-19BFB1BA3A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62912" cy="11990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Исследовательская работа </a:t>
            </a:r>
            <a:br>
              <a:rPr lang="ru-RU" sz="3600" dirty="0" smtClean="0"/>
            </a:br>
            <a:r>
              <a:rPr lang="ru-RU" sz="3600" dirty="0" smtClean="0"/>
              <a:t>«Пейте, дети, молоко…»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628800"/>
            <a:ext cx="8715436" cy="50149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МБОУ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ЕСШ № 9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ученица 4 «А» класса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Колганова Валерия 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Учитель: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Голубцова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Николаевна</a:t>
            </a:r>
          </a:p>
          <a:p>
            <a:pPr algn="just"/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Елизово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г.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Лера\молоко\korove_molo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3645024"/>
            <a:ext cx="3414424" cy="201362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Отличия и сходства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85918" y="3643314"/>
          <a:ext cx="55721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71464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3,5 – 5,5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1,5 – 3,5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85918" y="2928934"/>
          <a:ext cx="5595934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5934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Процент жирности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85918" y="4286256"/>
          <a:ext cx="55721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Витамины и минералы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357298"/>
          <a:ext cx="8358246" cy="10668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103139"/>
                <a:gridCol w="425510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Цельное молоко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Нормализованное молоко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85918" y="4929198"/>
          <a:ext cx="55721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163"/>
                <a:gridCol w="2731001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больше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меньше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85918" y="5643578"/>
          <a:ext cx="56436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78608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Полезно для детей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Полезно для взрослых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Скисание молока</a:t>
            </a:r>
            <a:endParaRPr lang="ru-RU" sz="4400" dirty="0"/>
          </a:p>
        </p:txBody>
      </p:sp>
      <p:pic>
        <p:nvPicPr>
          <p:cNvPr id="2050" name="Picture 2" descr="F:\Лера проект\20180205_203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80" r="10169"/>
          <a:stretch>
            <a:fillRect/>
          </a:stretch>
        </p:blipFill>
        <p:spPr bwMode="auto">
          <a:xfrm>
            <a:off x="428596" y="1714488"/>
            <a:ext cx="3500462" cy="2370849"/>
          </a:xfrm>
          <a:prstGeom prst="rect">
            <a:avLst/>
          </a:prstGeom>
          <a:noFill/>
        </p:spPr>
      </p:pic>
      <p:pic>
        <p:nvPicPr>
          <p:cNvPr id="2051" name="Picture 3" descr="F:\Лера проект\DSC_0039.JPG"/>
          <p:cNvPicPr>
            <a:picLocks noChangeAspect="1" noChangeArrowheads="1"/>
          </p:cNvPicPr>
          <p:nvPr/>
        </p:nvPicPr>
        <p:blipFill>
          <a:blip r:embed="rId3" cstate="print"/>
          <a:srcRect l="10156" r="5990"/>
          <a:stretch>
            <a:fillRect/>
          </a:stretch>
        </p:blipFill>
        <p:spPr bwMode="auto">
          <a:xfrm rot="5400000">
            <a:off x="4865692" y="2278052"/>
            <a:ext cx="2555888" cy="1714512"/>
          </a:xfrm>
          <a:prstGeom prst="rect">
            <a:avLst/>
          </a:prstGeom>
          <a:noFill/>
        </p:spPr>
      </p:pic>
      <p:pic>
        <p:nvPicPr>
          <p:cNvPr id="2052" name="Picture 4" descr="F:\Лера проект\DSC_0037.JPG"/>
          <p:cNvPicPr>
            <a:picLocks noChangeAspect="1" noChangeArrowheads="1"/>
          </p:cNvPicPr>
          <p:nvPr/>
        </p:nvPicPr>
        <p:blipFill>
          <a:blip r:embed="rId4" cstate="print"/>
          <a:srcRect l="2343" r="10156" b="4166"/>
          <a:stretch>
            <a:fillRect/>
          </a:stretch>
        </p:blipFill>
        <p:spPr bwMode="auto">
          <a:xfrm rot="5400000">
            <a:off x="6622650" y="3092862"/>
            <a:ext cx="2714644" cy="1672409"/>
          </a:xfrm>
          <a:prstGeom prst="rect">
            <a:avLst/>
          </a:prstGeom>
          <a:noFill/>
        </p:spPr>
      </p:pic>
      <p:pic>
        <p:nvPicPr>
          <p:cNvPr id="2053" name="Picture 5" descr="F:\Лера проект\DSC_0038.JPG"/>
          <p:cNvPicPr>
            <a:picLocks noChangeAspect="1" noChangeArrowheads="1"/>
          </p:cNvPicPr>
          <p:nvPr/>
        </p:nvPicPr>
        <p:blipFill>
          <a:blip r:embed="rId5" cstate="print"/>
          <a:srcRect l="13157" r="18421" b="5592"/>
          <a:stretch>
            <a:fillRect/>
          </a:stretch>
        </p:blipFill>
        <p:spPr bwMode="auto">
          <a:xfrm>
            <a:off x="2428860" y="4429132"/>
            <a:ext cx="2857520" cy="2307983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1214422"/>
          <a:ext cx="35004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Первый день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572264" y="1357298"/>
          <a:ext cx="240505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05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Второй день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5357826"/>
          <a:ext cx="221457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Третий день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Какое молоко выбирают дети?</a:t>
            </a:r>
            <a:endParaRPr lang="ru-RU" sz="4400" dirty="0"/>
          </a:p>
        </p:txBody>
      </p:sp>
      <p:pic>
        <p:nvPicPr>
          <p:cNvPr id="3074" name="Picture 2" descr="F:\Лера проект\DSC_0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786214" cy="2507753"/>
          </a:xfrm>
          <a:prstGeom prst="rect">
            <a:avLst/>
          </a:prstGeom>
          <a:noFill/>
        </p:spPr>
      </p:pic>
      <p:pic>
        <p:nvPicPr>
          <p:cNvPr id="3075" name="Picture 3" descr="F:\Лера проект\DSC_0307.JPG"/>
          <p:cNvPicPr>
            <a:picLocks noChangeAspect="1" noChangeArrowheads="1"/>
          </p:cNvPicPr>
          <p:nvPr/>
        </p:nvPicPr>
        <p:blipFill>
          <a:blip r:embed="rId3" cstate="print"/>
          <a:srcRect l="10619" r="23659" b="9923"/>
          <a:stretch>
            <a:fillRect/>
          </a:stretch>
        </p:blipFill>
        <p:spPr bwMode="auto">
          <a:xfrm>
            <a:off x="5214942" y="1357298"/>
            <a:ext cx="3643338" cy="3307373"/>
          </a:xfrm>
          <a:prstGeom prst="rect">
            <a:avLst/>
          </a:prstGeom>
          <a:noFill/>
        </p:spPr>
      </p:pic>
      <p:pic>
        <p:nvPicPr>
          <p:cNvPr id="3077" name="Picture 5" descr="F:\Лера проект\DSC_0312.JPG"/>
          <p:cNvPicPr>
            <a:picLocks noChangeAspect="1" noChangeArrowheads="1"/>
          </p:cNvPicPr>
          <p:nvPr/>
        </p:nvPicPr>
        <p:blipFill>
          <a:blip r:embed="rId4" cstate="print"/>
          <a:srcRect l="6818" t="9447" r="34090"/>
          <a:stretch>
            <a:fillRect/>
          </a:stretch>
        </p:blipFill>
        <p:spPr bwMode="auto">
          <a:xfrm>
            <a:off x="785786" y="3714752"/>
            <a:ext cx="2928958" cy="2972815"/>
          </a:xfrm>
          <a:prstGeom prst="rect">
            <a:avLst/>
          </a:prstGeom>
          <a:noFill/>
        </p:spPr>
      </p:pic>
      <p:pic>
        <p:nvPicPr>
          <p:cNvPr id="3078" name="Picture 6" descr="F:\Лера проект\DSC_0308.JPG"/>
          <p:cNvPicPr>
            <a:picLocks noChangeAspect="1" noChangeArrowheads="1"/>
          </p:cNvPicPr>
          <p:nvPr/>
        </p:nvPicPr>
        <p:blipFill>
          <a:blip r:embed="rId5" cstate="print"/>
          <a:srcRect l="10880"/>
          <a:stretch>
            <a:fillRect/>
          </a:stretch>
        </p:blipFill>
        <p:spPr bwMode="auto">
          <a:xfrm>
            <a:off x="4357686" y="4071941"/>
            <a:ext cx="3643338" cy="270773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Выводы: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 marL="578358" indent="-514350" algn="just">
              <a:buFont typeface="+mj-lt"/>
              <a:buAutoNum type="arabicPeriod"/>
            </a:pPr>
            <a:r>
              <a:rPr lang="ru-RU" sz="2000" dirty="0" smtClean="0"/>
              <a:t>В составе молока много витаминов и </a:t>
            </a:r>
            <a:r>
              <a:rPr lang="ru-RU" sz="2000" dirty="0" smtClean="0"/>
              <a:t>минералов, </a:t>
            </a:r>
            <a:r>
              <a:rPr lang="ru-RU" sz="2000" dirty="0" smtClean="0"/>
              <a:t>полезных для организма.</a:t>
            </a:r>
          </a:p>
          <a:p>
            <a:pPr marL="578358" indent="-514350" algn="just">
              <a:buFont typeface="+mj-lt"/>
              <a:buAutoNum type="arabicPeriod"/>
            </a:pPr>
            <a:r>
              <a:rPr lang="ru-RU" sz="2000" dirty="0" smtClean="0"/>
              <a:t>Молоко оказывает комплексное и благоприятное воздействие на организм.</a:t>
            </a:r>
          </a:p>
          <a:p>
            <a:pPr marL="578358" indent="-514350" algn="just">
              <a:buFont typeface="+mj-lt"/>
              <a:buAutoNum type="arabicPeriod"/>
            </a:pPr>
            <a:r>
              <a:rPr lang="ru-RU" sz="2000" dirty="0" smtClean="0"/>
              <a:t>Нормализованное молоко тоже полезно.</a:t>
            </a:r>
          </a:p>
          <a:p>
            <a:pPr marL="578358" indent="-514350" algn="just">
              <a:buFont typeface="+mj-lt"/>
              <a:buAutoNum type="arabicPeriod"/>
            </a:pPr>
            <a:r>
              <a:rPr lang="ru-RU" sz="2000" dirty="0" smtClean="0"/>
              <a:t>В нормализованном молоке меньше белков, жиров и углеводов, чем в цельном.</a:t>
            </a:r>
          </a:p>
          <a:p>
            <a:pPr marL="578358" indent="-514350" algn="just">
              <a:buFont typeface="+mj-lt"/>
              <a:buAutoNum type="arabicPeriod"/>
            </a:pPr>
            <a:r>
              <a:rPr lang="ru-RU" sz="2000" dirty="0" smtClean="0"/>
              <a:t>При скисании цельное молоко превращается в простоквашу, а нормализованное только приобретает кислый вкус.</a:t>
            </a:r>
          </a:p>
          <a:p>
            <a:pPr marL="578358" indent="-514350" algn="just">
              <a:buFont typeface="+mj-lt"/>
              <a:buAutoNum type="arabicPeriod"/>
            </a:pPr>
            <a:r>
              <a:rPr lang="ru-RU" sz="2000" dirty="0" smtClean="0"/>
              <a:t>Детям больше нравится цельное молоко.</a:t>
            </a:r>
          </a:p>
          <a:p>
            <a:pPr marL="578358" indent="-514350" algn="just">
              <a:buFont typeface="+mj-lt"/>
              <a:buAutoNum type="arabicPeriod"/>
            </a:pPr>
            <a:r>
              <a:rPr lang="ru-RU" sz="2800" dirty="0" smtClean="0"/>
              <a:t>Пейте, дети, молоко.</a:t>
            </a:r>
          </a:p>
          <a:p>
            <a:pPr marL="578358" indent="-514350">
              <a:buNone/>
            </a:pPr>
            <a:endParaRPr lang="ru-RU" dirty="0" smtClean="0"/>
          </a:p>
          <a:p>
            <a:pPr marL="578358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2052" name="Picture 4" descr="D:\Лера\молоко\korove_moloko_dety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4191852"/>
            <a:ext cx="4525535" cy="25456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ПРОБЛЕМА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Родители говорят, что молоко полезно для организма человека.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А в чём его польза?</a:t>
            </a:r>
            <a:endParaRPr lang="ru-RU" sz="4000" dirty="0"/>
          </a:p>
        </p:txBody>
      </p:sp>
      <p:pic>
        <p:nvPicPr>
          <p:cNvPr id="1026" name="Picture 2" descr="F:\Лера проект\DSC_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00504"/>
            <a:ext cx="4572000" cy="2597733"/>
          </a:xfrm>
          <a:prstGeom prst="rect">
            <a:avLst/>
          </a:prstGeom>
          <a:noFill/>
        </p:spPr>
      </p:pic>
      <p:pic>
        <p:nvPicPr>
          <p:cNvPr id="1027" name="Picture 3" descr="F:\Лера проект\20180204_195824.jpg"/>
          <p:cNvPicPr>
            <a:picLocks noChangeAspect="1" noChangeArrowheads="1"/>
          </p:cNvPicPr>
          <p:nvPr/>
        </p:nvPicPr>
        <p:blipFill>
          <a:blip r:embed="rId3" cstate="print"/>
          <a:srcRect l="15493"/>
          <a:stretch>
            <a:fillRect/>
          </a:stretch>
        </p:blipFill>
        <p:spPr bwMode="auto">
          <a:xfrm>
            <a:off x="4857752" y="4000505"/>
            <a:ext cx="4061410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ГИПОТЕЗА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28628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	 </a:t>
            </a:r>
            <a:r>
              <a:rPr lang="ru-RU" sz="4000" dirty="0" smtClean="0">
                <a:solidFill>
                  <a:srgbClr val="002060"/>
                </a:solidFill>
              </a:rPr>
              <a:t>Я думаю, что в молоке есть вещества, необходимые для организма человека. </a:t>
            </a:r>
            <a:r>
              <a:rPr lang="ru-RU" sz="4000" dirty="0" smtClean="0">
                <a:solidFill>
                  <a:srgbClr val="002060"/>
                </a:solidFill>
              </a:rPr>
              <a:t>Возможно, </a:t>
            </a:r>
            <a:r>
              <a:rPr lang="ru-RU" sz="4000" dirty="0" smtClean="0">
                <a:solidFill>
                  <a:srgbClr val="002060"/>
                </a:solidFill>
              </a:rPr>
              <a:t>нормализованное  молоко также полезно, как и натуральное.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612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ЦЕЛЬ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8229600" cy="2760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Выяснить, чем полезно молоко и какое молоко полезнее и вкуснее, нормализованное или натуральное.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ЗАДАЧИ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8429684" cy="48577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</a:rPr>
              <a:t>Собрать информацию о составе и пользе молока. 	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</a:rPr>
              <a:t>Провести исследования:</a:t>
            </a:r>
          </a:p>
          <a:p>
            <a:pPr algn="ctr"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</a:rPr>
              <a:t>Выявить, </a:t>
            </a:r>
            <a:r>
              <a:rPr lang="ru-RU" sz="4000" dirty="0" smtClean="0">
                <a:solidFill>
                  <a:srgbClr val="002060"/>
                </a:solidFill>
              </a:rPr>
              <a:t>какое молоко быстрее скиснет;</a:t>
            </a:r>
          </a:p>
          <a:p>
            <a:pPr algn="ctr"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</a:rPr>
              <a:t>провести опрос среди детей о вкусе молока.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71477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	Покупая молоко, мы хотим, чтобы оно было максимально приближено по составу и полезным свойствам к натуральному продукту, получаемому в деревнях от коров. Конечно, в условиях города попить парного молока вряд ли получится, поэтому давайте разберемся, как делают нормализованное молоко, которое встречается на прилавках чаще всего.</a:t>
            </a:r>
          </a:p>
          <a:p>
            <a:endParaRPr lang="ru-RU" dirty="0"/>
          </a:p>
        </p:txBody>
      </p:sp>
      <p:pic>
        <p:nvPicPr>
          <p:cNvPr id="1026" name="Picture 2" descr="D:\Лера\молоко\N1000FEF23F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3582194" cy="2500330"/>
          </a:xfrm>
          <a:prstGeom prst="rect">
            <a:avLst/>
          </a:prstGeom>
          <a:noFill/>
        </p:spPr>
      </p:pic>
      <p:pic>
        <p:nvPicPr>
          <p:cNvPr id="1027" name="Picture 3" descr="D:\Лера\молоко\две бутылки моло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4"/>
            <a:ext cx="4143404" cy="250332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652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Как происходит нормализация молока</a:t>
            </a: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428736"/>
          <a:ext cx="7929618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остав коровьего молока"/>
          <p:cNvPicPr/>
          <p:nvPr/>
        </p:nvPicPr>
        <p:blipFill>
          <a:blip r:embed="rId2"/>
          <a:srcRect b="53087"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Состав молока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Пищевая ценность коровьего молока (на 100 г продукта)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142986"/>
          <a:ext cx="8858312" cy="557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  <a:gridCol w="2214578"/>
                <a:gridCol w="2214578"/>
              </a:tblGrid>
              <a:tr h="632786"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b="1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Витамины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b="1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% от суточной нормы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b="1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Минералы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b="1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% от суточной нормы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FF0000"/>
                    </a:solidFill>
                  </a:tcPr>
                </a:tc>
              </a:tr>
              <a:tr h="326788">
                <a:tc>
                  <a:txBody>
                    <a:bodyPr/>
                    <a:lstStyle/>
                    <a:p>
                      <a:pPr marL="78740" marR="78740" algn="l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A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Калий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6788">
                <a:tc>
                  <a:txBody>
                    <a:bodyPr/>
                    <a:lstStyle/>
                    <a:p>
                      <a:pPr marL="78740" marR="78740" algn="l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D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Кальций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12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6788">
                <a:tc>
                  <a:txBody>
                    <a:bodyPr/>
                    <a:lstStyle/>
                    <a:p>
                      <a:pPr marL="78740" marR="78740" algn="l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E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Магний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6788">
                <a:tc>
                  <a:txBody>
                    <a:bodyPr/>
                    <a:lstStyle/>
                    <a:p>
                      <a:pPr marL="78740" marR="78740" algn="l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C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Натрий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6788">
                <a:tc>
                  <a:txBody>
                    <a:bodyPr/>
                    <a:lstStyle/>
                    <a:p>
                      <a:pPr marL="78740" marR="78740" algn="l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B1, тиамин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Фосфор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11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6788">
                <a:tc>
                  <a:txBody>
                    <a:bodyPr/>
                    <a:lstStyle/>
                    <a:p>
                      <a:pPr marL="78740" marR="78740" algn="l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B2, рибофлавин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Хлор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6788">
                <a:tc>
                  <a:txBody>
                    <a:bodyPr/>
                    <a:lstStyle/>
                    <a:p>
                      <a:pPr marL="78740" marR="78740" algn="l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B4, холин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Йод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12138">
                <a:tc>
                  <a:txBody>
                    <a:bodyPr/>
                    <a:lstStyle/>
                    <a:p>
                      <a:pPr marL="78740" marR="78740" algn="l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B5, пантотеновая кислота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Кобальт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6788">
                <a:tc>
                  <a:txBody>
                    <a:bodyPr/>
                    <a:lstStyle/>
                    <a:p>
                      <a:pPr marL="78740" marR="78740" algn="l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B6, пиридоксин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Молибден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6788">
                <a:tc>
                  <a:txBody>
                    <a:bodyPr/>
                    <a:lstStyle/>
                    <a:p>
                      <a:pPr marL="78740" marR="78740" algn="l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B9, </a:t>
                      </a:r>
                      <a:r>
                        <a:rPr lang="ru-RU" sz="1600" dirty="0" err="1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фолаты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Селен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6788">
                <a:tc>
                  <a:txBody>
                    <a:bodyPr/>
                    <a:lstStyle/>
                    <a:p>
                      <a:pPr marL="78740" marR="78740" algn="l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B12, кобаламин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13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Хром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6788">
                <a:tc>
                  <a:txBody>
                    <a:bodyPr/>
                    <a:lstStyle/>
                    <a:p>
                      <a:pPr marL="78740" marR="78740" algn="l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H, биотин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Цинк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6788">
                <a:tc>
                  <a:txBody>
                    <a:bodyPr/>
                    <a:lstStyle/>
                    <a:p>
                      <a:pPr marL="78740" marR="78740" algn="l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PP, </a:t>
                      </a:r>
                      <a:r>
                        <a:rPr lang="ru-RU" sz="1600" dirty="0" err="1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ниацин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05782">
                <a:tc>
                  <a:txBody>
                    <a:bodyPr/>
                    <a:lstStyle/>
                    <a:p>
                      <a:pPr marL="78740" marR="78740" algn="l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PP, НЭ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78740" marR="78740" algn="ctr">
                        <a:lnSpc>
                          <a:spcPct val="115000"/>
                        </a:lnSpc>
                        <a:spcBef>
                          <a:spcPts val="620"/>
                        </a:spcBef>
                        <a:spcAft>
                          <a:spcPts val="620"/>
                        </a:spcAft>
                      </a:pPr>
                      <a:r>
                        <a:rPr lang="ru-RU" sz="1600" dirty="0" smtClean="0">
                          <a:solidFill>
                            <a:srgbClr val="222222"/>
                          </a:solidFill>
                          <a:latin typeface="Verdana"/>
                          <a:ea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334</TotalTime>
  <Words>285</Words>
  <Application>Microsoft Office PowerPoint</Application>
  <PresentationFormat>Экран (4:3)</PresentationFormat>
  <Paragraphs>118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Исследовательская работа  «Пейте, дети, молоко…»</vt:lpstr>
      <vt:lpstr>ПРОБЛЕМА</vt:lpstr>
      <vt:lpstr>ГИПОТЕЗА</vt:lpstr>
      <vt:lpstr>ЦЕЛЬ</vt:lpstr>
      <vt:lpstr>ЗАДАЧИ</vt:lpstr>
      <vt:lpstr>Презентация PowerPoint</vt:lpstr>
      <vt:lpstr>Как происходит нормализация молока</vt:lpstr>
      <vt:lpstr>Презентация PowerPoint</vt:lpstr>
      <vt:lpstr>Состав молока Пищевая ценность коровьего молока (на 100 г продукта) </vt:lpstr>
      <vt:lpstr>Отличия и сходства</vt:lpstr>
      <vt:lpstr>Скисание молока</vt:lpstr>
      <vt:lpstr>Какое молоко выбирают дети?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МОЛОКО</dc:title>
  <dc:creator>КРМ</dc:creator>
  <cp:lastModifiedBy>golubcova.en</cp:lastModifiedBy>
  <cp:revision>44</cp:revision>
  <dcterms:created xsi:type="dcterms:W3CDTF">2018-02-03T22:30:02Z</dcterms:created>
  <dcterms:modified xsi:type="dcterms:W3CDTF">2018-05-23T04:20:24Z</dcterms:modified>
</cp:coreProperties>
</file>