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85" r:id="rId2"/>
    <p:sldId id="280" r:id="rId3"/>
    <p:sldId id="288" r:id="rId4"/>
    <p:sldId id="279" r:id="rId5"/>
    <p:sldId id="273" r:id="rId6"/>
    <p:sldId id="278" r:id="rId7"/>
    <p:sldId id="265" r:id="rId8"/>
    <p:sldId id="258" r:id="rId9"/>
    <p:sldId id="266" r:id="rId10"/>
    <p:sldId id="271" r:id="rId11"/>
    <p:sldId id="268" r:id="rId12"/>
    <p:sldId id="277" r:id="rId13"/>
    <p:sldId id="259" r:id="rId14"/>
    <p:sldId id="282" r:id="rId15"/>
    <p:sldId id="283" r:id="rId16"/>
    <p:sldId id="260" r:id="rId17"/>
    <p:sldId id="275" r:id="rId18"/>
    <p:sldId id="276" r:id="rId19"/>
    <p:sldId id="284" r:id="rId20"/>
    <p:sldId id="28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E2771E"/>
    <a:srgbClr val="3D2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94660"/>
  </p:normalViewPr>
  <p:slideViewPr>
    <p:cSldViewPr>
      <p:cViewPr varScale="1">
        <p:scale>
          <a:sx n="70" d="100"/>
          <a:sy n="70" d="100"/>
        </p:scale>
        <p:origin x="1392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E0B80BF2-6FB6-4AAB-A7F4-D50138476C1B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6A60ABC-0BA5-47A0-AB32-A368EABBA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0BF2-6FB6-4AAB-A7F4-D50138476C1B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0ABC-0BA5-47A0-AB32-A368EABBA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0BF2-6FB6-4AAB-A7F4-D50138476C1B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0ABC-0BA5-47A0-AB32-A368EABBA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E0B80BF2-6FB6-4AAB-A7F4-D50138476C1B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0ABC-0BA5-47A0-AB32-A368EABBA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E0B80BF2-6FB6-4AAB-A7F4-D50138476C1B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6A60ABC-0BA5-47A0-AB32-A368EABBA67A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0B80BF2-6FB6-4AAB-A7F4-D50138476C1B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6A60ABC-0BA5-47A0-AB32-A368EABBA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E0B80BF2-6FB6-4AAB-A7F4-D50138476C1B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6A60ABC-0BA5-47A0-AB32-A368EABBA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0BF2-6FB6-4AAB-A7F4-D50138476C1B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60ABC-0BA5-47A0-AB32-A368EABBA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E0B80BF2-6FB6-4AAB-A7F4-D50138476C1B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6A60ABC-0BA5-47A0-AB32-A368EABBA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E0B80BF2-6FB6-4AAB-A7F4-D50138476C1B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6A60ABC-0BA5-47A0-AB32-A368EABBA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E0B80BF2-6FB6-4AAB-A7F4-D50138476C1B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6A60ABC-0BA5-47A0-AB32-A368EABBA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E0B80BF2-6FB6-4AAB-A7F4-D50138476C1B}" type="datetimeFigureOut">
              <a:rPr lang="ru-RU" smtClean="0"/>
              <a:pPr/>
              <a:t>11.09.2018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6A60ABC-0BA5-47A0-AB32-A368EABBA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3688" y="188640"/>
            <a:ext cx="576064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Муниципальное бюджетное дошкольное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образовательное учреждение 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«Детский сад № 29»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98719" y="1259820"/>
            <a:ext cx="171451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«Моя семья»</a:t>
            </a:r>
            <a:endParaRPr lang="ru-RU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5976" y="4941168"/>
            <a:ext cx="464518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Разработала воспитатель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Медведева Ольга Викторовна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8720" y="1751038"/>
            <a:ext cx="171451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Проект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00364" y="6500834"/>
            <a:ext cx="278608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г.Арзамас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73155"/>
            <a:ext cx="3901448" cy="3319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fotoramka_15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43570" y="428604"/>
            <a:ext cx="3071834" cy="2071702"/>
          </a:xfrm>
          <a:prstGeom prst="roundRect">
            <a:avLst/>
          </a:prstGeom>
          <a:ln w="228600" cap="sq" cmpd="thickThin">
            <a:solidFill>
              <a:schemeClr val="accent1">
                <a:lumMod val="20000"/>
                <a:lumOff val="8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SDC168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928802"/>
            <a:ext cx="5357882" cy="4500594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611560" y="443790"/>
            <a:ext cx="4602812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Семейные альбомы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DC168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6043" y="436303"/>
            <a:ext cx="3357586" cy="4097335"/>
          </a:xfrm>
          <a:prstGeom prst="round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SDC168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9082" y="2996952"/>
            <a:ext cx="4357718" cy="3429024"/>
          </a:xfrm>
          <a:prstGeom prst="round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family-vector-1_485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428604"/>
            <a:ext cx="2500330" cy="1785950"/>
          </a:xfrm>
          <a:prstGeom prst="roundRect">
            <a:avLst/>
          </a:prstGeom>
          <a:ln w="2286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285720" y="5500702"/>
            <a:ext cx="3350176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Конкурс коллажей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DC167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500042"/>
            <a:ext cx="5534551" cy="4097335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331640" y="5214950"/>
            <a:ext cx="4320480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Городской конкурс детского рисунка </a:t>
            </a:r>
          </a:p>
          <a:p>
            <a:pPr algn="ctr"/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«Моя семья»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303" y="267494"/>
            <a:ext cx="2195736" cy="176488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665" y="2538384"/>
            <a:ext cx="2195736" cy="173823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405" y="4597377"/>
            <a:ext cx="2195736" cy="1844824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SDC16785 (2)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392885" y="4071942"/>
            <a:ext cx="2573337" cy="2357438"/>
          </a:xfrm>
          <a:ln w="76200">
            <a:solidFill>
              <a:srgbClr val="C00000"/>
            </a:solidFill>
          </a:ln>
        </p:spPr>
      </p:pic>
      <p:pic>
        <p:nvPicPr>
          <p:cNvPr id="7" name="Рисунок 6" descr="SDC167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23" y="4172295"/>
            <a:ext cx="2571768" cy="2286016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8" name="Рисунок 7" descr="SDC16787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428604"/>
            <a:ext cx="2500330" cy="2500330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9" name="Рисунок 8" descr="25350061944512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357166"/>
            <a:ext cx="2214546" cy="2500330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0" name="Рисунок 9" descr="SDC1686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14580" y="2245703"/>
            <a:ext cx="3571932" cy="3004958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TextBox 12"/>
          <p:cNvSpPr txBox="1"/>
          <p:nvPr/>
        </p:nvSpPr>
        <p:spPr>
          <a:xfrm>
            <a:off x="3071801" y="116633"/>
            <a:ext cx="2868351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32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Герб семей</a:t>
            </a:r>
            <a:endParaRPr lang="ru-RU" sz="3200" b="1" u="sng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08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8860" y="214290"/>
            <a:ext cx="4500594" cy="285752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IMG_08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3927404"/>
            <a:ext cx="3686172" cy="2688713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1043608" y="2996951"/>
            <a:ext cx="7344816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Городские соревнования </a:t>
            </a:r>
          </a:p>
          <a:p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                         «Папа, мама  я – спортивная семья!»</a:t>
            </a:r>
            <a:endParaRPr lang="ru-RU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80" y="3918722"/>
            <a:ext cx="3826768" cy="2697395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19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3932" y="214290"/>
            <a:ext cx="4416959" cy="2786082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IMG_32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714752"/>
            <a:ext cx="3714776" cy="2857520"/>
          </a:xfrm>
          <a:prstGeom prst="snip2Diag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 descr="IMG_32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3714752"/>
            <a:ext cx="3786214" cy="2786082"/>
          </a:xfrm>
          <a:prstGeom prst="snip2Diag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1691680" y="3000373"/>
            <a:ext cx="604867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Спортивные семейные праздники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841323_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728" y="5329114"/>
            <a:ext cx="1696272" cy="1500198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4420"/>
            <a:ext cx="3384376" cy="2592288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08" y="346729"/>
            <a:ext cx="3240360" cy="2520280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789040"/>
            <a:ext cx="3995936" cy="2736304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1439652" y="3126963"/>
            <a:ext cx="6008076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« Мы сидим за круглым столом»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3737252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III 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этап-Заключительный 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Содержимое 6" descr="pic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240" y="357166"/>
            <a:ext cx="592183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532998415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29" y="3263564"/>
            <a:ext cx="3947890" cy="3237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Семья_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227" y="3350042"/>
            <a:ext cx="3711016" cy="307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61292795_1249394057_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56" y="428604"/>
            <a:ext cx="5500726" cy="3071834"/>
          </a:xfrm>
          <a:prstGeom prst="round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513291462dfdb18bc042b09f282a4190_7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554" y="4143380"/>
            <a:ext cx="2743200" cy="2061972"/>
          </a:xfrm>
          <a:prstGeom prst="roundRect">
            <a:avLst/>
          </a:prstGeom>
          <a:ln w="88900" cap="sq" cmpd="thickThin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c1ef19923f4140647dc8c0e740f35612_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3857628"/>
            <a:ext cx="2928958" cy="2667000"/>
          </a:xfrm>
          <a:prstGeom prst="roundRect">
            <a:avLst/>
          </a:prstGeom>
          <a:ln w="88900" cap="sq" cmpd="thickThin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 descr="romashka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12" y="4000504"/>
            <a:ext cx="2694233" cy="2428892"/>
          </a:xfrm>
          <a:prstGeom prst="roundRect">
            <a:avLst/>
          </a:prstGeom>
          <a:ln w="88900" cap="sq" cmpd="thickThin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_a0f64_cc4cec35_XL.pn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406405" y="3140968"/>
            <a:ext cx="5737595" cy="4074220"/>
          </a:xfrm>
        </p:spPr>
      </p:pic>
      <p:sp>
        <p:nvSpPr>
          <p:cNvPr id="3" name="TextBox 2"/>
          <p:cNvSpPr txBox="1"/>
          <p:nvPr/>
        </p:nvSpPr>
        <p:spPr>
          <a:xfrm>
            <a:off x="2699792" y="214290"/>
            <a:ext cx="36004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Результаты:</a:t>
            </a:r>
            <a:endParaRPr lang="ru-RU" sz="2400" b="1" u="sng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572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Повышение компетентности родителей в вопросах семейного воспитания;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Дети получили необходимую  информацию о своих семьях;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Произошел обмен опытом семейного воспитания и традиций;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000372"/>
            <a:ext cx="2699792" cy="156966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4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Перспектива</a:t>
            </a:r>
            <a:r>
              <a:rPr lang="ru-RU" sz="2000" b="1" u="sng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  <a:p>
            <a:r>
              <a:rPr lang="ru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поиск новых форм взаимодействия педагогов с родителями</a:t>
            </a:r>
            <a:endParaRPr lang="ru-RU" i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8270" y="226240"/>
            <a:ext cx="800105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Цель:</a:t>
            </a: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Формирование духовно-нравственных качеств личности через приобщение детей к семейным традициям и ценностям.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8270" y="1628800"/>
            <a:ext cx="18037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Задачи: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8270" y="2204864"/>
            <a:ext cx="7256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*сформировать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 детей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интерес к своей  семье, сохранению семейных традиций и  обычаев ;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8270" y="3053426"/>
            <a:ext cx="800105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*обогащать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детско-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родитеские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отношения опытом совместной творческой деятельности;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116632" y="5326614"/>
            <a:ext cx="9649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*воспитывать уважительное отношение и любовь к родным и близким, уважение к труду и к занятиям членов семьи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268270" y="3840433"/>
            <a:ext cx="82641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</a:rPr>
              <a:t> </a:t>
            </a:r>
            <a:r>
              <a:rPr lang="ru-RU" sz="2000" b="1" i="1" dirty="0" smtClean="0">
                <a:solidFill>
                  <a:schemeClr val="bg1"/>
                </a:solidFill>
              </a:rPr>
              <a:t>* создать эмоционально  благополучную атмосферу дома и в детском саду, где взаимоотношения между взрослыми и детьми построены на основе доброжелательности и взаимоуважении;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9" name="Содержимое 3" descr="d8ce78732d6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272" y="1384367"/>
            <a:ext cx="2123728" cy="21166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79" y="285728"/>
            <a:ext cx="5688633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423958"/>
            <a:ext cx="4968552" cy="3885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260648"/>
            <a:ext cx="5958408" cy="612475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познавательно-творческий, групповой</a:t>
            </a:r>
          </a:p>
          <a:p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Участники проекта: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воспитанники старшей группы, воспитатели, музыкальный руководитель, родители.</a:t>
            </a:r>
          </a:p>
          <a:p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Возраст: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старший дошкольный.</a:t>
            </a: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Сроки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реализации: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февраль-май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этап организационно-информационный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01042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46f788a91.jpg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732463" y="4357688"/>
            <a:ext cx="3411537" cy="2500312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142844" y="0"/>
            <a:ext cx="857256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Без отца-полсироты, а без </a:t>
            </a:r>
            <a:r>
              <a:rPr lang="ru-RU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матери-и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вся сирота.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В дружной семье даже в холод тепло.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В недружной семье добра не бывает.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В семье разлад, так и дому не рад.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В семье согласно, так идёт дело прекрасно.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В семье где нет согласия, добра не бывает.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Все равны детки - и пареньки и девки.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В хорошей семье хорошие дети растут.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Везде хорошо, но дома лучше.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Дерево держится корнями, а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челове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 семьёй.</a:t>
            </a:r>
            <a:endParaRPr lang="ru-RU" sz="2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Добро по миру не рекой течёт, а се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мьёй живёт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Есть дети – будут и радости.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Земля без воды мертва, человек без </a:t>
            </a:r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семьи- </a:t>
            </a:r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пустоцвет.</a:t>
            </a:r>
          </a:p>
          <a:p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Когда нет семьи, так и дома нет.</a:t>
            </a:r>
          </a:p>
          <a:p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7704" y="260648"/>
            <a:ext cx="5544616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Пословицы о семье </a:t>
            </a:r>
            <a:endParaRPr lang="ru-RU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1998" y="116006"/>
            <a:ext cx="8229600" cy="1399032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Содержимое 3" descr="SDC149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815522"/>
            <a:ext cx="3429025" cy="22860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SDC152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4143380"/>
            <a:ext cx="3286148" cy="22860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C0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SDC167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4000504"/>
            <a:ext cx="3357586" cy="2428892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SDC167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357166"/>
            <a:ext cx="3214710" cy="2357454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1000100" y="3101539"/>
            <a:ext cx="7388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Сюжетно-ролевые игры на тему:</a:t>
            </a:r>
          </a:p>
          <a:p>
            <a:pPr algn="ctr"/>
            <a:r>
              <a:rPr lang="ru-RU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«Семья»</a:t>
            </a:r>
            <a:endParaRPr lang="ru-RU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1999" y="116007"/>
            <a:ext cx="3049881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II </a:t>
            </a:r>
            <a:r>
              <a:rPr lang="ru-RU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этап практический</a:t>
            </a:r>
            <a:endParaRPr lang="ru-RU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DC16933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346166" y="3695700"/>
            <a:ext cx="3259138" cy="2071688"/>
          </a:xfrm>
          <a:prstGeom prst="round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827584" y="6126183"/>
            <a:ext cx="7643866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Рассказы детей о своей маме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 descr="SDC168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3614" y="712167"/>
            <a:ext cx="1840858" cy="2393905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SDC168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3488" y="332657"/>
            <a:ext cx="1442498" cy="2004776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 descr="SDC168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132" y="332657"/>
            <a:ext cx="1530977" cy="2122530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 descr="SDC168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5720" y="332657"/>
            <a:ext cx="1726520" cy="2249888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 descr="SDC168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09802" y="3695585"/>
            <a:ext cx="1656184" cy="2072258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Содержимое 3" descr="SDC1682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35920" y="3718361"/>
            <a:ext cx="1643265" cy="1996274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DC168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285728"/>
            <a:ext cx="2857520" cy="3143248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Содержимое 3" descr="SDC16796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827584" y="3096555"/>
            <a:ext cx="2857500" cy="3214688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SDC168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56" y="357166"/>
            <a:ext cx="3143286" cy="3571924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 descr="SDC168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3071810"/>
            <a:ext cx="2857520" cy="321471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20-0916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6" y="500042"/>
            <a:ext cx="2576752" cy="2357454"/>
          </a:xfrm>
          <a:prstGeom prst="snip2Diag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SDC1678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3429000"/>
            <a:ext cx="3643338" cy="300042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Содержимое 3" descr="SDC16781.JP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821517" y="500042"/>
            <a:ext cx="3571875" cy="3000375"/>
          </a:xfrm>
          <a:prstGeom prst="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6"/>
          <p:cNvSpPr txBox="1"/>
          <p:nvPr/>
        </p:nvSpPr>
        <p:spPr>
          <a:xfrm>
            <a:off x="428596" y="4572008"/>
            <a:ext cx="3567340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Детские рассказы о семье</a:t>
            </a:r>
            <a:endParaRPr lang="ru-RU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Содержимое 3" descr="SDC168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48264" y="267494"/>
            <a:ext cx="1931861" cy="1782878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2" descr="C:\Users\User\Desktop\моя семья\SDC1679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1" y="311089"/>
            <a:ext cx="2419350" cy="1782762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Объект 12" descr="SDC16819.JPG"/>
          <p:cNvPicPr>
            <a:picLocks noGrp="1" noChangeAspect="1"/>
          </p:cNvPicPr>
          <p:nvPr>
            <p:ph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6913435" y="4764767"/>
            <a:ext cx="1931987" cy="1803400"/>
          </a:xfrm>
          <a:prstGeom prst="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 descr="SAM_24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9662" y="4725144"/>
            <a:ext cx="2113221" cy="1813102"/>
          </a:xfrm>
          <a:prstGeom prst="round2SameRect">
            <a:avLst/>
          </a:prstGeom>
          <a:ln w="2286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" name="Содержимое 3" descr="SDC168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4383" y="2642116"/>
            <a:ext cx="3007606" cy="2288822"/>
          </a:xfrm>
          <a:prstGeom prst="roundRect">
            <a:avLst/>
          </a:prstGeom>
          <a:ln w="2286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Содержимое 3" descr="SDC1683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57899" y="2456084"/>
            <a:ext cx="2312590" cy="1781265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Содержимое 3" descr="SDC168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3852" y="2642116"/>
            <a:ext cx="2246047" cy="1655703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TextBox 16"/>
          <p:cNvSpPr txBox="1"/>
          <p:nvPr/>
        </p:nvSpPr>
        <p:spPr>
          <a:xfrm>
            <a:off x="3274383" y="476673"/>
            <a:ext cx="3313841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Составление семейных фотоколлажей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</TotalTime>
  <Words>338</Words>
  <Application>Microsoft Office PowerPoint</Application>
  <PresentationFormat>Экран (4:3)</PresentationFormat>
  <Paragraphs>61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Century Gothic</vt:lpstr>
      <vt:lpstr>Times New Roman</vt:lpstr>
      <vt:lpstr>Verdana</vt:lpstr>
      <vt:lpstr>Wingdings</vt:lpstr>
      <vt:lpstr>Wingdings 2</vt:lpstr>
      <vt:lpstr>Яркая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Яна</cp:lastModifiedBy>
  <cp:revision>73</cp:revision>
  <dcterms:created xsi:type="dcterms:W3CDTF">2013-08-17T11:49:07Z</dcterms:created>
  <dcterms:modified xsi:type="dcterms:W3CDTF">2018-09-11T16:10:30Z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