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E6B8E8-A1CF-47CF-8D8F-152C0E6A1DC3}">
          <p14:sldIdLst>
            <p14:sldId id="260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1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8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4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5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04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42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39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24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5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814E-80F6-4765-9F04-EF16C4FA1763}" type="datetimeFigureOut">
              <a:rPr lang="ru-RU" smtClean="0"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206B-46DF-441F-9A71-D0F6D629CA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8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6307" y="332509"/>
            <a:ext cx="96665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Monotype Corsiva" panose="03010101010201010101" pitchFamily="66" charset="0"/>
              </a:rPr>
              <a:t>                 Проект</a:t>
            </a:r>
          </a:p>
          <a:p>
            <a:r>
              <a:rPr lang="ru-RU" sz="4800" dirty="0" smtClean="0">
                <a:latin typeface="Monotype Corsiva" panose="03010101010201010101" pitchFamily="66" charset="0"/>
              </a:rPr>
              <a:t>«Скоро, скоро Новый год»</a:t>
            </a:r>
          </a:p>
          <a:p>
            <a:endParaRPr lang="ru-RU" sz="4800" dirty="0" smtClean="0">
              <a:latin typeface="Monotype Corsiva" panose="03010101010201010101" pitchFamily="66" charset="0"/>
            </a:endParaRP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Воспитателя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МКДОУ «Детский сад «Улыбка»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Г. Щигры Курской области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</a:t>
            </a:r>
            <a:r>
              <a:rPr lang="ru-RU" sz="3600" dirty="0" err="1" smtClean="0">
                <a:latin typeface="Monotype Corsiva" panose="03010101010201010101" pitchFamily="66" charset="0"/>
              </a:rPr>
              <a:t>Рачек</a:t>
            </a:r>
            <a:r>
              <a:rPr lang="ru-RU" sz="3600" dirty="0" smtClean="0">
                <a:latin typeface="Monotype Corsiva" panose="03010101010201010101" pitchFamily="66" charset="0"/>
              </a:rPr>
              <a:t> С.А.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   2018 г. </a:t>
            </a:r>
          </a:p>
        </p:txBody>
      </p:sp>
    </p:spTree>
    <p:extLst>
      <p:ext uri="{BB962C8B-B14F-4D97-AF65-F5344CB8AC3E}">
        <p14:creationId xmlns:p14="http://schemas.microsoft.com/office/powerpoint/2010/main" val="289790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8145" y="1787382"/>
            <a:ext cx="127659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Monotype Corsiva" panose="03010101010201010101" pitchFamily="66" charset="0"/>
              </a:rPr>
              <a:t>НОД (художественно-эстетическое развитие): 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Рисование:</a:t>
            </a:r>
            <a:r>
              <a:rPr lang="ru-RU" sz="2800" dirty="0" smtClean="0">
                <a:latin typeface="Monotype Corsiva" panose="03010101010201010101" pitchFamily="66" charset="0"/>
              </a:rPr>
              <a:t> «Наша нарядная ёлка», «Новогодняя ночь».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Лепка:</a:t>
            </a:r>
            <a:r>
              <a:rPr lang="ru-RU" sz="2800" dirty="0" smtClean="0">
                <a:latin typeface="Monotype Corsiva" panose="03010101010201010101" pitchFamily="66" charset="0"/>
              </a:rPr>
              <a:t> «Новогодняя игрушка».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Аппликация:</a:t>
            </a:r>
            <a:r>
              <a:rPr lang="ru-RU" sz="2800" dirty="0" smtClean="0">
                <a:latin typeface="Monotype Corsiva" panose="03010101010201010101" pitchFamily="66" charset="0"/>
              </a:rPr>
              <a:t> «Дед Мороз».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Для родителей. 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Оформление папки-передвижки «Зачем детям верить в Деда Мороза».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Инструктаж по технике безопасности в родительский уголок «Правила пожарной безопасности при проведении новогодних мероприятий»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1184" y="1792923"/>
            <a:ext cx="100096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Monotype Corsiva" panose="03010101010201010101" pitchFamily="66" charset="0"/>
              </a:rPr>
              <a:t>Дети.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Разучивание игр, стихотворений, </a:t>
            </a:r>
            <a:r>
              <a:rPr lang="ru-RU" sz="2800" dirty="0" smtClean="0">
                <a:latin typeface="Monotype Corsiva" panose="03010101010201010101" pitchFamily="66" charset="0"/>
              </a:rPr>
              <a:t> изготовление совместно с родителями новогодних поделок.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Родители.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Участие в создании работ на тему</a:t>
            </a:r>
            <a:r>
              <a:rPr lang="ru-RU" sz="2800" dirty="0" smtClean="0">
                <a:latin typeface="Monotype Corsiva" panose="03010101010201010101" pitchFamily="66" charset="0"/>
              </a:rPr>
              <a:t>: «Новогодние игрушки».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Участие в </a:t>
            </a:r>
            <a:r>
              <a:rPr lang="ru-RU" sz="2800" dirty="0" smtClean="0">
                <a:latin typeface="Monotype Corsiva" panose="03010101010201010101" pitchFamily="66" charset="0"/>
              </a:rPr>
              <a:t>изготовлении карнавальных масок «Маска, ты кто?» в «Мастерской Деда Мороза».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endParaRPr lang="ru-RU" sz="2800" dirty="0" smtClean="0">
              <a:latin typeface="Monotype Corsiva" panose="03010101010201010101" pitchFamily="66" charset="0"/>
            </a:endParaRPr>
          </a:p>
          <a:p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4256" y="1367136"/>
            <a:ext cx="127949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               3</a:t>
            </a:r>
            <a:r>
              <a:rPr lang="ru-RU" sz="3600" b="1" dirty="0">
                <a:latin typeface="Monotype Corsiva" panose="03010101010201010101" pitchFamily="66" charset="0"/>
              </a:rPr>
              <a:t>. Заключительный</a:t>
            </a:r>
            <a:r>
              <a:rPr lang="ru-RU" sz="3600" b="1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Презентация проекта для педагогов «Скоро, скоро Новый год»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Участие детей подготовительной группы в конкурсе новогодних поделок.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Участие детей подготовительной группы в конкурсе «Лучшее оформление группы».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С родителями изготовление карнавальных масок на тему: «Маска, ты кто?»</a:t>
            </a:r>
          </a:p>
          <a:p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5075" y="1122363"/>
            <a:ext cx="7469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Беседы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8" y="1610717"/>
            <a:ext cx="2810493" cy="2107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90" y="1610717"/>
            <a:ext cx="2788582" cy="20914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848" y="4124763"/>
            <a:ext cx="2822369" cy="21167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6" y="4124763"/>
            <a:ext cx="2747159" cy="206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0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7372" y="1062981"/>
            <a:ext cx="653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Дидактические игры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39" y="1764472"/>
            <a:ext cx="3004457" cy="22533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77" y="1645718"/>
            <a:ext cx="2976885" cy="22326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423" y="4017815"/>
            <a:ext cx="3027327" cy="22704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7739" y="4056810"/>
            <a:ext cx="30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>
                <a:latin typeface="Monotype Corsiva" panose="03010101010201010101" pitchFamily="66" charset="0"/>
              </a:rPr>
              <a:t>«Чудесный мешочек»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8982" y="3931971"/>
            <a:ext cx="3135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«Зимушка- зима»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4509" y="6270823"/>
            <a:ext cx="342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Monotype Corsiva" panose="03010101010201010101" pitchFamily="66" charset="0"/>
              </a:rPr>
              <a:t>«Опасно- не опасно»</a:t>
            </a:r>
          </a:p>
        </p:txBody>
      </p:sp>
    </p:spTree>
    <p:extLst>
      <p:ext uri="{BB962C8B-B14F-4D97-AF65-F5344CB8AC3E}">
        <p14:creationId xmlns:p14="http://schemas.microsoft.com/office/powerpoint/2010/main" val="25682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7590" y="1122363"/>
            <a:ext cx="592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Сюжетно- ролевые игры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7" y="1860769"/>
            <a:ext cx="3516226" cy="2637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151" y="2493818"/>
            <a:ext cx="3529739" cy="2647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1491" y="4647036"/>
            <a:ext cx="373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«Новый год в кругу семьи»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5217" y="5248724"/>
            <a:ext cx="384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«Магазин новогодних подарков»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-118012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72" y="1122363"/>
            <a:ext cx="712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Подвижные игры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5" y="1831134"/>
            <a:ext cx="2635372" cy="19765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12" y="1831134"/>
            <a:ext cx="2645188" cy="1983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6" y="3907003"/>
            <a:ext cx="2664031" cy="19980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6495" y="4004199"/>
            <a:ext cx="281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«Мороз Красный нос»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9605" y="3899298"/>
            <a:ext cx="289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«Два Мороза»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2635" y="5979158"/>
            <a:ext cx="280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«Снежная баба»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0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23460" y="902525"/>
            <a:ext cx="6044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Зимние забавы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36" y="1528402"/>
            <a:ext cx="1745957" cy="3103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5474" y="4002690"/>
            <a:ext cx="3128725" cy="1759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654" y="2669730"/>
            <a:ext cx="1759612" cy="312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3216" y="2195245"/>
            <a:ext cx="3040340" cy="17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2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3186" y="920483"/>
            <a:ext cx="985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Непосредственная образовательная деятельность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0" y="2316162"/>
            <a:ext cx="2967565" cy="2225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09" y="1617614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605" y="1914497"/>
            <a:ext cx="1761506" cy="2386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91" y="2189675"/>
            <a:ext cx="1768186" cy="2732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68" y="4168734"/>
            <a:ext cx="2178132" cy="21781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81" y="4541836"/>
            <a:ext cx="2059379" cy="20593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4648519"/>
            <a:ext cx="5235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      Чтение художественной</a:t>
            </a:r>
          </a:p>
          <a:p>
            <a:r>
              <a:rPr lang="ru-RU" sz="2400" dirty="0" smtClean="0">
                <a:latin typeface="Monotype Corsiva" panose="03010101010201010101" pitchFamily="66" charset="0"/>
              </a:rPr>
              <a:t>              литературы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1" y="2144360"/>
            <a:ext cx="2975326" cy="2068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278" y="3113040"/>
            <a:ext cx="2148122" cy="30385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64" y="2144360"/>
            <a:ext cx="1908391" cy="21914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32562" y="1114807"/>
            <a:ext cx="984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Составление рассказа по сюжетным картинкам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3184" y="1122363"/>
            <a:ext cx="83127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Тип проекта: познавательно-творческий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По количеству участников: коллективный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По продолжительности: краткосрочный (две недели)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Участники: дети подготовительной группы, родители, воспитатель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Возраст: 6-7 лет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Автор: </a:t>
            </a:r>
            <a:r>
              <a:rPr lang="ru-RU" sz="3600" dirty="0" err="1" smtClean="0">
                <a:latin typeface="Monotype Corsiva" panose="03010101010201010101" pitchFamily="66" charset="0"/>
              </a:rPr>
              <a:t>Рачек</a:t>
            </a:r>
            <a:r>
              <a:rPr lang="ru-RU" sz="3600" dirty="0" smtClean="0">
                <a:latin typeface="Monotype Corsiva" panose="03010101010201010101" pitchFamily="66" charset="0"/>
              </a:rPr>
              <a:t> С.А.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28" y="1645920"/>
            <a:ext cx="5876544" cy="4407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3728" y="891660"/>
            <a:ext cx="5986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Экскурсия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032" y="6145403"/>
            <a:ext cx="6729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Главная ёлка города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4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0464" y="914400"/>
            <a:ext cx="752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Художественно- эстетическое развитие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8" y="1851765"/>
            <a:ext cx="2578270" cy="1933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1851765"/>
            <a:ext cx="2573867" cy="1930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0" y="4242667"/>
            <a:ext cx="2573867" cy="1930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28" y="4239365"/>
            <a:ext cx="2578270" cy="19337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510" y="3754451"/>
            <a:ext cx="454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Рисование «</a:t>
            </a:r>
            <a:r>
              <a:rPr lang="ru-RU" sz="2400" dirty="0" smtClean="0">
                <a:latin typeface="Monotype Corsiva" panose="03010101010201010101" pitchFamily="66" charset="0"/>
              </a:rPr>
              <a:t>Наша нарядная </a:t>
            </a:r>
            <a:r>
              <a:rPr lang="ru-RU" sz="2400" dirty="0" smtClean="0">
                <a:latin typeface="Monotype Corsiva" panose="03010101010201010101" pitchFamily="66" charset="0"/>
              </a:rPr>
              <a:t>ёлка»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0583" y="6178977"/>
            <a:ext cx="387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Аппликация «Дед Мороз»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7127" y="3786603"/>
            <a:ext cx="4096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Лепка «</a:t>
            </a:r>
            <a:r>
              <a:rPr lang="ru-RU" sz="2400" dirty="0" smtClean="0">
                <a:latin typeface="Monotype Corsiva" panose="03010101010201010101" pitchFamily="66" charset="0"/>
              </a:rPr>
              <a:t>Новогодняя игрушка»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9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1024" y="915099"/>
            <a:ext cx="694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Информация для родителей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1720571"/>
            <a:ext cx="2602992" cy="24028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144557"/>
            <a:ext cx="2645664" cy="2360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336" y="1734617"/>
            <a:ext cx="3433928" cy="2575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83196" y="4413583"/>
            <a:ext cx="433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Папка- передвижка «Зачем детям       верить в Деда Мороза»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832" y="4203375"/>
            <a:ext cx="377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Инструктаж «Правила пожарной безопасности при проведении новогодних мероприятий»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0109" y="1030288"/>
            <a:ext cx="541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Работа с родителями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474" y="1649162"/>
            <a:ext cx="2967565" cy="22256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03" y="1649162"/>
            <a:ext cx="2995915" cy="2246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9" y="3999286"/>
            <a:ext cx="2944385" cy="22082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59" y="3999286"/>
            <a:ext cx="2933953" cy="2200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78784" y="2346500"/>
            <a:ext cx="3100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anose="03010101010201010101" pitchFamily="66" charset="0"/>
              </a:rPr>
              <a:t>Поделки «Новогодние       игрушки»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93" y="1624796"/>
            <a:ext cx="2636323" cy="197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41" y="1624796"/>
            <a:ext cx="2636323" cy="19772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844" y="1624796"/>
            <a:ext cx="2652156" cy="19891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784" y="4240408"/>
            <a:ext cx="2638961" cy="19792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50" y="4240408"/>
            <a:ext cx="2638961" cy="19792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83610" y="886390"/>
            <a:ext cx="6320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«Мастерская Деда Мороза»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5283" y="799197"/>
            <a:ext cx="793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Результаты проектной деятельности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0" y="1594892"/>
            <a:ext cx="8767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У детей </a:t>
            </a:r>
            <a:r>
              <a:rPr lang="ru-RU" sz="2800" dirty="0" smtClean="0">
                <a:latin typeface="Monotype Corsiva" panose="03010101010201010101" pitchFamily="66" charset="0"/>
              </a:rPr>
              <a:t>сформировались навыки </a:t>
            </a:r>
            <a:r>
              <a:rPr lang="ru-RU" sz="2800" dirty="0">
                <a:latin typeface="Monotype Corsiva" panose="03010101010201010101" pitchFamily="66" charset="0"/>
              </a:rPr>
              <a:t>поисковой деятельности по изучению истории появления новогодней елки, о новогодних традициях  в России и  в разных странах мира. Детьми освоены навыки безопасного поведения во время украшения новогодней елки, умеют рисовать, лепить из </a:t>
            </a:r>
            <a:r>
              <a:rPr lang="ru-RU" sz="2800" dirty="0" smtClean="0">
                <a:latin typeface="Monotype Corsiva" panose="03010101010201010101" pitchFamily="66" charset="0"/>
              </a:rPr>
              <a:t>пластилина, </a:t>
            </a:r>
            <a:r>
              <a:rPr lang="ru-RU" sz="2800" dirty="0">
                <a:latin typeface="Monotype Corsiva" panose="03010101010201010101" pitchFamily="66" charset="0"/>
              </a:rPr>
              <a:t>выполнять аппликацию, 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сочиняют небольшие новогодние истории,   воспитано бережное отношение к </a:t>
            </a:r>
            <a:r>
              <a:rPr lang="ru-RU" sz="2800" dirty="0" smtClean="0">
                <a:latin typeface="Monotype Corsiva" panose="03010101010201010101" pitchFamily="66" charset="0"/>
              </a:rPr>
              <a:t>ели; </a:t>
            </a:r>
            <a:r>
              <a:rPr lang="ru-RU" sz="2800" dirty="0">
                <a:latin typeface="Monotype Corsiva" panose="03010101010201010101" pitchFamily="66" charset="0"/>
              </a:rPr>
              <a:t>сплочение коллектива детей и родителей через совместную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38235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0738" y="2863632"/>
            <a:ext cx="825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Спасибо за внимание</a:t>
            </a:r>
            <a:endParaRPr lang="ru-RU" sz="3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773" y="816918"/>
            <a:ext cx="10972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Monotype Corsiva" panose="03010101010201010101" pitchFamily="66" charset="0"/>
              </a:rPr>
              <a:t>                                Актуальность.</a:t>
            </a:r>
            <a:endParaRPr lang="ru-RU" sz="3600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Всем известно, что самый любимый праздник детей – это Новый год. Предновогодняя суета, письма Деду Морозу, украшение дома, долгожданные подарки под елкой, веселый праздник в семейном кругу, атмосфера теплоты – все это не сравнится даже с Днем рождения. Но в результате опроса, проводимого воспитателями и детьми в подготовительной группе, и рассматривания картинок  выяснилось, что дети  с трудом отличают нашего Деда Мороза от Санта Клауса, и их знания о Деде Морозе поверхностны. Поэтому мы решили узнать как можно больше об этих персонажах, а также определить, какие же подарки Дед Мороз носил родителям, когда они были детьми и сравнить, изменилось ли  что-либо за столько лет.  По общему мнению, Новый год – это счастье.</a:t>
            </a:r>
          </a:p>
        </p:txBody>
      </p:sp>
    </p:spTree>
    <p:extLst>
      <p:ext uri="{BB962C8B-B14F-4D97-AF65-F5344CB8AC3E}">
        <p14:creationId xmlns:p14="http://schemas.microsoft.com/office/powerpoint/2010/main" val="1870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721922"/>
            <a:ext cx="85739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Цель.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Создание </a:t>
            </a:r>
            <a:r>
              <a:rPr lang="ru-RU" sz="2800" dirty="0">
                <a:latin typeface="Monotype Corsiva" panose="03010101010201010101" pitchFamily="66" charset="0"/>
              </a:rPr>
              <a:t>условий для формирования представлений о Новом годе как веселом и добром празднике и развития познавательных и творческих способностей детей в процессе реализации творческого проекта </a:t>
            </a:r>
            <a:r>
              <a:rPr lang="ru-RU" sz="2800" dirty="0" smtClean="0">
                <a:latin typeface="Monotype Corsiva" panose="03010101010201010101" pitchFamily="66" charset="0"/>
              </a:rPr>
              <a:t>«Скоро, скоро Новый год», </a:t>
            </a:r>
            <a:r>
              <a:rPr lang="ru-RU" sz="2800" dirty="0">
                <a:latin typeface="Monotype Corsiva" panose="03010101010201010101" pitchFamily="66" charset="0"/>
              </a:rPr>
              <a:t>повышение эффективности детско-родительских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1754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305" y="348026"/>
            <a:ext cx="1189939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                              Задачи.                                                                                                                            </a:t>
            </a:r>
            <a:endParaRPr lang="ru-RU" sz="3600" b="1" dirty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Ф</a:t>
            </a:r>
            <a:r>
              <a:rPr lang="ru-RU" sz="2800" dirty="0" smtClean="0">
                <a:latin typeface="Monotype Corsiva" panose="03010101010201010101" pitchFamily="66" charset="0"/>
              </a:rPr>
              <a:t>ормирование </a:t>
            </a:r>
            <a:r>
              <a:rPr lang="ru-RU" sz="2800" dirty="0">
                <a:latin typeface="Monotype Corsiva" panose="03010101010201010101" pitchFamily="66" charset="0"/>
              </a:rPr>
              <a:t>навыков поисковой деятельности по изучению истории появления новогодней елки;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 формирование у детей представления о новогодних обычаях и традициях россиян и  народов мира;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 познакомить детей с правилами украшения елки, расширять сведения детей о предметах, опасных в противопожарном отношении</a:t>
            </a:r>
            <a:r>
              <a:rPr lang="ru-RU" sz="2800" dirty="0" smtClean="0">
                <a:latin typeface="Monotype Corsiva" panose="03010101010201010101" pitchFamily="66" charset="0"/>
              </a:rPr>
              <a:t>;</a:t>
            </a:r>
            <a:endParaRPr lang="ru-RU" sz="2800" dirty="0"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latin typeface="Monotype Corsiva" panose="03010101010201010101" pitchFamily="66" charset="0"/>
              </a:rPr>
              <a:t>научить </a:t>
            </a:r>
            <a:r>
              <a:rPr lang="ru-RU" sz="2800" dirty="0">
                <a:latin typeface="Monotype Corsiva" panose="03010101010201010101" pitchFamily="66" charset="0"/>
              </a:rPr>
              <a:t>детей выполнять аппликацию из разных материалов, правильно работать с ножницами и клеем, бумагой, пластилином; 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dirty="0">
                <a:latin typeface="Monotype Corsiva" panose="03010101010201010101" pitchFamily="66" charset="0"/>
              </a:rPr>
              <a:t>развивать аккуратность и собранность, творческие способности; 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r>
              <a:rPr lang="ru-RU" sz="2800" dirty="0">
                <a:latin typeface="Monotype Corsiva" panose="03010101010201010101" pitchFamily="66" charset="0"/>
              </a:rPr>
              <a:t> развивать коммуникативные навыки, самостоятельность, инициативу, творческое воображение во время придумывания различных рассказов, сказок, стишков на новогоднюю тематику;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 воспитывать бережное отношение к ели.</a:t>
            </a:r>
          </a:p>
        </p:txBody>
      </p:sp>
    </p:spTree>
    <p:extLst>
      <p:ext uri="{BB962C8B-B14F-4D97-AF65-F5344CB8AC3E}">
        <p14:creationId xmlns:p14="http://schemas.microsoft.com/office/powerpoint/2010/main" val="13601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6265" y="1122363"/>
            <a:ext cx="1073529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Ожидаемые результаты</a:t>
            </a:r>
          </a:p>
          <a:p>
            <a:r>
              <a:rPr lang="ru-RU" sz="2800" b="1" u="sng" dirty="0">
                <a:latin typeface="Monotype Corsiva" panose="03010101010201010101" pitchFamily="66" charset="0"/>
              </a:rPr>
              <a:t>Для детей: </a:t>
            </a:r>
            <a:r>
              <a:rPr lang="ru-RU" sz="2800" dirty="0">
                <a:latin typeface="Monotype Corsiva" panose="03010101010201010101" pitchFamily="66" charset="0"/>
              </a:rPr>
              <a:t>развитие у детей инициативы, активности, самостоятельности; расширение знаний об истории возникновения Новогоднего праздника и новогодних подарков; самореализация, создание праздничного настроения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b="1" u="sng" dirty="0">
                <a:latin typeface="Monotype Corsiva" panose="03010101010201010101" pitchFamily="66" charset="0"/>
              </a:rPr>
              <a:t>Для воспитателя: </a:t>
            </a:r>
            <a:r>
              <a:rPr lang="ru-RU" sz="2800" dirty="0">
                <a:latin typeface="Monotype Corsiva" panose="03010101010201010101" pitchFamily="66" charset="0"/>
              </a:rPr>
              <a:t>внедрение новых методов в работе с детьми и родителями; сплочение коллектива детей и родителей через совместную деятельность; самореализация</a:t>
            </a:r>
            <a:r>
              <a:rPr lang="ru-RU" sz="28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Для родителей</a:t>
            </a:r>
            <a:r>
              <a:rPr lang="ru-RU" sz="2800" b="1" u="sng" dirty="0">
                <a:latin typeface="Monotype Corsiva" panose="03010101010201010101" pitchFamily="66" charset="0"/>
              </a:rPr>
              <a:t>: </a:t>
            </a:r>
            <a:r>
              <a:rPr lang="ru-RU" sz="2800" dirty="0">
                <a:latin typeface="Monotype Corsiva" panose="03010101010201010101" pitchFamily="66" charset="0"/>
              </a:rPr>
              <a:t>Оптимизация детско-родительских отношений;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 повышение </a:t>
            </a:r>
            <a:r>
              <a:rPr lang="ru-RU" sz="2800" dirty="0">
                <a:latin typeface="Monotype Corsiva" panose="03010101010201010101" pitchFamily="66" charset="0"/>
              </a:rPr>
              <a:t>уровня вовлеченности родителей в деятельность ДОУ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12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9408" y="1692378"/>
            <a:ext cx="10046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Этапы реализации проекта</a:t>
            </a:r>
          </a:p>
          <a:p>
            <a:r>
              <a:rPr lang="ru-RU" sz="3600" b="1" dirty="0" smtClean="0">
                <a:latin typeface="Monotype Corsiva" panose="03010101010201010101" pitchFamily="66" charset="0"/>
              </a:rPr>
              <a:t>                         1. Организационный.</a:t>
            </a:r>
          </a:p>
          <a:p>
            <a:r>
              <a:rPr lang="ru-RU" sz="2800" dirty="0" smtClean="0">
                <a:latin typeface="Monotype Corsiva" panose="03010101010201010101" pitchFamily="66" charset="0"/>
              </a:rPr>
              <a:t>Воспитатель </a:t>
            </a:r>
            <a:r>
              <a:rPr lang="ru-RU" sz="2800" dirty="0">
                <a:latin typeface="Monotype Corsiva" panose="03010101010201010101" pitchFamily="66" charset="0"/>
              </a:rPr>
              <a:t>раскрывает проблему, вхождение детей в проект. </a:t>
            </a:r>
          </a:p>
          <a:p>
            <a:r>
              <a:rPr lang="ru-RU" sz="2800" dirty="0">
                <a:latin typeface="Monotype Corsiva" panose="03010101010201010101" pitchFamily="66" charset="0"/>
              </a:rPr>
              <a:t>Вызвать положительный отклик родителей на существенную проблему.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3832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0233" y="1032361"/>
            <a:ext cx="1059278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                            </a:t>
            </a:r>
            <a:r>
              <a:rPr lang="ru-RU" sz="3600" b="1" dirty="0" smtClean="0">
                <a:latin typeface="Monotype Corsiva" panose="03010101010201010101" pitchFamily="66" charset="0"/>
              </a:rPr>
              <a:t>2. Планирование деятельности.</a:t>
            </a:r>
          </a:p>
          <a:p>
            <a:r>
              <a:rPr lang="ru-RU" sz="2800" b="1" dirty="0" smtClean="0">
                <a:latin typeface="Monotype Corsiva" panose="03010101010201010101" pitchFamily="66" charset="0"/>
              </a:rPr>
              <a:t>Педагог.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Беседы:</a:t>
            </a:r>
            <a:r>
              <a:rPr lang="ru-RU" sz="2800" dirty="0" smtClean="0">
                <a:latin typeface="Monotype Corsiva" panose="03010101010201010101" pitchFamily="66" charset="0"/>
              </a:rPr>
              <a:t> «Как отмечали Новый год в старину», «Почему люди наряжают ёлку», «Сколько лет Деду Морозу», « Новый год в разных странах», «Безопасный Новый год».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Дидактические игры:</a:t>
            </a:r>
            <a:r>
              <a:rPr lang="ru-RU" sz="2800" dirty="0" smtClean="0">
                <a:latin typeface="Monotype Corsiva" panose="03010101010201010101" pitchFamily="66" charset="0"/>
              </a:rPr>
              <a:t> «Чудесный мешочек», «Четвёртый лишний», «Зимушка-зима», «Опасно-не опасно».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Сюжетно-ролевые игры: </a:t>
            </a:r>
            <a:r>
              <a:rPr lang="ru-RU" sz="2800" dirty="0" smtClean="0">
                <a:latin typeface="Monotype Corsiva" panose="03010101010201010101" pitchFamily="66" charset="0"/>
              </a:rPr>
              <a:t>«Новый год в кругу семьи», «Магазин новогодних подарков».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Подвижные игры: </a:t>
            </a:r>
            <a:r>
              <a:rPr lang="ru-RU" sz="2800" dirty="0" smtClean="0">
                <a:latin typeface="Monotype Corsiva" panose="03010101010201010101" pitchFamily="66" charset="0"/>
              </a:rPr>
              <a:t>«Снежная баба», «Мороз Красный нос», «Зимние забавы»- эстафеты.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6" y="712520"/>
            <a:ext cx="11685319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Monotype Corsiva" panose="03010101010201010101" pitchFamily="66" charset="0"/>
              </a:rPr>
              <a:t>НОД</a:t>
            </a:r>
            <a:r>
              <a:rPr lang="ru-RU" sz="2800" dirty="0" smtClean="0">
                <a:latin typeface="Monotype Corsiva" panose="03010101010201010101" pitchFamily="66" charset="0"/>
              </a:rPr>
              <a:t> </a:t>
            </a:r>
            <a:r>
              <a:rPr lang="ru-RU" sz="2800" b="1" u="sng" dirty="0" smtClean="0">
                <a:latin typeface="Monotype Corsiva" panose="03010101010201010101" pitchFamily="66" charset="0"/>
              </a:rPr>
              <a:t>(познавательное развитие): </a:t>
            </a:r>
            <a:r>
              <a:rPr lang="ru-RU" sz="2800" dirty="0" smtClean="0">
                <a:latin typeface="Monotype Corsiva" panose="03010101010201010101" pitchFamily="66" charset="0"/>
              </a:rPr>
              <a:t>беседы: «Откуда Ёлка к нам пришла», «Здравствуй, зимушка-зима», «Зимние забавы».</a:t>
            </a:r>
          </a:p>
          <a:p>
            <a:r>
              <a:rPr lang="ru-RU" sz="2800" b="1" u="sng" dirty="0" smtClean="0">
                <a:latin typeface="Monotype Corsiva" panose="03010101010201010101" pitchFamily="66" charset="0"/>
              </a:rPr>
              <a:t>НОД (социально-коммуникативное развитие): </a:t>
            </a:r>
            <a:r>
              <a:rPr lang="ru-RU" sz="2800" i="1" dirty="0">
                <a:latin typeface="Monotype Corsiva" panose="03010101010201010101" pitchFamily="66" charset="0"/>
              </a:rPr>
              <a:t>Чтение художественной литературы: 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Х. Андерсен «Снежная королева», С</a:t>
            </a:r>
            <a:r>
              <a:rPr lang="ru-RU" sz="2800" dirty="0" smtClean="0">
                <a:latin typeface="Monotype Corsiva" panose="03010101010201010101" pitchFamily="66" charset="0"/>
              </a:rPr>
              <a:t>. Маршак </a:t>
            </a:r>
            <a:r>
              <a:rPr lang="ru-RU" sz="2800" dirty="0">
                <a:latin typeface="Monotype Corsiva" panose="03010101010201010101" pitchFamily="66" charset="0"/>
              </a:rPr>
              <a:t>«Двенадцать месяцев», Гайдар «Чук и Гек», В. </a:t>
            </a:r>
            <a:r>
              <a:rPr lang="ru-RU" sz="2800" dirty="0" err="1">
                <a:latin typeface="Monotype Corsiva" panose="03010101010201010101" pitchFamily="66" charset="0"/>
              </a:rPr>
              <a:t>Сутеев</a:t>
            </a:r>
            <a:r>
              <a:rPr lang="ru-RU" sz="2800" dirty="0">
                <a:latin typeface="Monotype Corsiva" panose="03010101010201010101" pitchFamily="66" charset="0"/>
              </a:rPr>
              <a:t> «Елка», </a:t>
            </a:r>
            <a:r>
              <a:rPr lang="ru-RU" sz="2800" dirty="0" err="1">
                <a:latin typeface="Monotype Corsiva" panose="03010101010201010101" pitchFamily="66" charset="0"/>
              </a:rPr>
              <a:t>р.н.с</a:t>
            </a:r>
            <a:r>
              <a:rPr lang="ru-RU" sz="2800" dirty="0">
                <a:latin typeface="Monotype Corsiva" panose="03010101010201010101" pitchFamily="66" charset="0"/>
              </a:rPr>
              <a:t>. «Морозко», «Снегурочка», В. Зощенко «Елка», сборник стихов «В лесу родилась ёлочка», сборник стихов «Когда наступит Новый год», Усачев А. «Здравствуй, Дедушка Мороз!», Москвина М. «Как Дед Мороз на свет появился».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i="1" dirty="0">
                <a:latin typeface="Monotype Corsiva" panose="03010101010201010101" pitchFamily="66" charset="0"/>
              </a:rPr>
              <a:t>Загадывание загадок</a:t>
            </a:r>
            <a:r>
              <a:rPr lang="ru-RU" sz="2800" dirty="0">
                <a:latin typeface="Monotype Corsiva" panose="03010101010201010101" pitchFamily="66" charset="0"/>
              </a:rPr>
              <a:t> о зимних явлениях природы, о новогоднем празднике .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i="1" dirty="0">
                <a:latin typeface="Monotype Corsiva" panose="03010101010201010101" pitchFamily="66" charset="0"/>
              </a:rPr>
              <a:t>Чтение и заучивание стихотворений:</a:t>
            </a:r>
            <a:r>
              <a:rPr lang="ru-RU" sz="2800" dirty="0">
                <a:latin typeface="Monotype Corsiva" panose="03010101010201010101" pitchFamily="66" charset="0"/>
              </a:rPr>
              <a:t> И. Суриков «Зима», З. Александрова «Дед Мороз</a:t>
            </a:r>
            <a:r>
              <a:rPr lang="ru-RU" sz="2800" dirty="0" smtClean="0">
                <a:latin typeface="Monotype Corsiva" panose="03010101010201010101" pitchFamily="66" charset="0"/>
              </a:rPr>
              <a:t>».</a:t>
            </a:r>
            <a:r>
              <a:rPr lang="ru-RU" sz="2800" dirty="0">
                <a:latin typeface="Monotype Corsiva" panose="03010101010201010101" pitchFamily="66" charset="0"/>
              </a:rPr>
              <a:t/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i="1" dirty="0">
                <a:latin typeface="Monotype Corsiva" panose="03010101010201010101" pitchFamily="66" charset="0"/>
              </a:rPr>
              <a:t>Рассматривание сюжетных картин и составление описательных и повествовательных рассказов по </a:t>
            </a:r>
            <a:r>
              <a:rPr lang="ru-RU" sz="2800" i="1" dirty="0" smtClean="0">
                <a:latin typeface="Monotype Corsiva" panose="03010101010201010101" pitchFamily="66" charset="0"/>
              </a:rPr>
              <a:t>ним.</a:t>
            </a:r>
          </a:p>
          <a:p>
            <a:r>
              <a:rPr lang="ru-RU" sz="2800" b="1" i="1" dirty="0" smtClean="0">
                <a:latin typeface="Monotype Corsiva" panose="03010101010201010101" pitchFamily="66" charset="0"/>
              </a:rPr>
              <a:t>Экскурсия</a:t>
            </a:r>
            <a:r>
              <a:rPr lang="ru-RU" sz="2800" i="1" dirty="0" smtClean="0">
                <a:latin typeface="Monotype Corsiva" panose="03010101010201010101" pitchFamily="66" charset="0"/>
              </a:rPr>
              <a:t> «Главная ёлка в нашем городе».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9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683</Words>
  <Application>Microsoft Office PowerPoint</Application>
  <PresentationFormat>Широкоэкранный</PresentationFormat>
  <Paragraphs>92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2018-12-09T10:40:21Z</dcterms:created>
  <dcterms:modified xsi:type="dcterms:W3CDTF">2018-12-13T20:35:56Z</dcterms:modified>
</cp:coreProperties>
</file>