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3" r:id="rId3"/>
    <p:sldId id="257" r:id="rId4"/>
    <p:sldId id="258" r:id="rId5"/>
    <p:sldId id="278" r:id="rId6"/>
    <p:sldId id="259" r:id="rId7"/>
    <p:sldId id="265" r:id="rId8"/>
    <p:sldId id="267" r:id="rId9"/>
    <p:sldId id="269" r:id="rId10"/>
    <p:sldId id="271" r:id="rId11"/>
    <p:sldId id="273" r:id="rId12"/>
    <p:sldId id="274" r:id="rId13"/>
    <p:sldId id="268" r:id="rId14"/>
    <p:sldId id="272" r:id="rId15"/>
    <p:sldId id="275" r:id="rId16"/>
    <p:sldId id="270" r:id="rId17"/>
    <p:sldId id="266" r:id="rId18"/>
    <p:sldId id="264" r:id="rId19"/>
    <p:sldId id="262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91" autoAdjust="0"/>
  </p:normalViewPr>
  <p:slideViewPr>
    <p:cSldViewPr>
      <p:cViewPr>
        <p:scale>
          <a:sx n="100" d="100"/>
          <a:sy n="100" d="100"/>
        </p:scale>
        <p:origin x="-504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5C1AD-91CD-4FB7-A6F5-57A8C27C578C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FE9A-B934-43B7-AA22-FF84A8E35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2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FE9A-B934-43B7-AA22-FF84A8E358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6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FE9A-B934-43B7-AA22-FF84A8E35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FE9A-B934-43B7-AA22-FF84A8E358D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tokmedia.com/" TargetMode="External"/><Relationship Id="rId3" Type="http://schemas.openxmlformats.org/officeDocument/2006/relationships/hyperlink" Target="http://www.kidslibrary.ru/" TargetMode="External"/><Relationship Id="rId7" Type="http://schemas.openxmlformats.org/officeDocument/2006/relationships/hyperlink" Target="http://www.moi-goda.ru/" TargetMode="External"/><Relationship Id="rId2" Type="http://schemas.openxmlformats.org/officeDocument/2006/relationships/hyperlink" Target="http://www.bonistikaweb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ab.mk.ru/" TargetMode="External"/><Relationship Id="rId11" Type="http://schemas.openxmlformats.org/officeDocument/2006/relationships/hyperlink" Target="http://&#1072;&#1084;&#1091;&#1088;&#1087;&#1088;&#1077;&#1089;&#1089;.&#1088;&#1092;/i" TargetMode="External"/><Relationship Id="rId5" Type="http://schemas.openxmlformats.org/officeDocument/2006/relationships/hyperlink" Target="http://www.people.su/" TargetMode="External"/><Relationship Id="rId10" Type="http://schemas.openxmlformats.org/officeDocument/2006/relationships/hyperlink" Target="http://www.khabkrai.ru/" TargetMode="External"/><Relationship Id="rId4" Type="http://schemas.openxmlformats.org/officeDocument/2006/relationships/hyperlink" Target="http://www.livelib.ru/" TargetMode="External"/><Relationship Id="rId9" Type="http://schemas.openxmlformats.org/officeDocument/2006/relationships/hyperlink" Target="http://ru.wikip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6629400" cy="1357322"/>
          </a:xfrm>
        </p:spPr>
        <p:txBody>
          <a:bodyPr anchor="ctr"/>
          <a:lstStyle/>
          <a:p>
            <a:r>
              <a:rPr lang="ru-RU" sz="2400" b="1" dirty="0" smtClean="0"/>
              <a:t>Презентация к уроку литературы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b="1" dirty="0" smtClean="0"/>
              <a:t>«Добрый свет таланта </a:t>
            </a:r>
            <a:br>
              <a:rPr lang="ru-RU" sz="1600" b="1" dirty="0" smtClean="0"/>
            </a:br>
            <a:r>
              <a:rPr lang="ru-RU" sz="1600" b="1" dirty="0" smtClean="0"/>
              <a:t>Николая Дмитриевича </a:t>
            </a:r>
            <a:r>
              <a:rPr lang="ru-RU" sz="1600" b="1" dirty="0" err="1" smtClean="0"/>
              <a:t>Наволочкина</a:t>
            </a:r>
            <a:r>
              <a:rPr lang="ru-RU" sz="1600" b="1" dirty="0" smtClean="0"/>
              <a:t>»</a:t>
            </a:r>
            <a:r>
              <a:rPr lang="ru-RU" sz="1600" dirty="0" smtClean="0"/>
              <a:t> - </a:t>
            </a:r>
            <a:br>
              <a:rPr lang="ru-RU" sz="1600" dirty="0" smtClean="0"/>
            </a:br>
            <a:r>
              <a:rPr lang="ru-RU" sz="1600" dirty="0" smtClean="0"/>
              <a:t>к 90 - </a:t>
            </a:r>
            <a:r>
              <a:rPr lang="ru-RU" sz="1600" dirty="0" err="1" smtClean="0"/>
              <a:t>летию</a:t>
            </a:r>
            <a:r>
              <a:rPr lang="ru-RU" sz="1600" dirty="0" smtClean="0"/>
              <a:t> со дня рождения популярного дальневосточного писателя. 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1857388" cy="2603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500430" y="5000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/>
              <a:t>Любимый край, отцовский кров!</a:t>
            </a:r>
          </a:p>
          <a:p>
            <a:r>
              <a:rPr lang="ru-RU" sz="2000" i="1" dirty="0" smtClean="0"/>
              <a:t> Я не забуду эти годы —</a:t>
            </a:r>
          </a:p>
          <a:p>
            <a:r>
              <a:rPr lang="ru-RU" sz="2000" i="1" dirty="0" smtClean="0"/>
              <a:t> Веселый говор у костров,</a:t>
            </a:r>
            <a:r>
              <a:rPr lang="en-US" sz="2000" i="1" dirty="0" smtClean="0"/>
              <a:t> </a:t>
            </a:r>
            <a:endParaRPr lang="ru-RU" sz="2000" i="1" dirty="0" smtClean="0"/>
          </a:p>
          <a:p>
            <a:r>
              <a:rPr lang="ru-RU" sz="2000" i="1" dirty="0" smtClean="0"/>
              <a:t> Мальчишек дальние походы.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/>
            <a:r>
              <a:rPr lang="ru-RU" sz="1600" i="1" dirty="0" smtClean="0">
                <a:cs typeface="Arial" pitchFamily="34" charset="0"/>
              </a:rPr>
              <a:t>«Мы с Амура» 1944 Н.Д. </a:t>
            </a:r>
            <a:r>
              <a:rPr lang="ru-RU" sz="1600" i="1" dirty="0" err="1" smtClean="0">
                <a:cs typeface="Arial" pitchFamily="34" charset="0"/>
              </a:rPr>
              <a:t>Наволочкин</a:t>
            </a:r>
            <a:endParaRPr lang="ru-RU" sz="1600" i="1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44" y="5429264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Работу </a:t>
            </a:r>
            <a:r>
              <a:rPr lang="ru-RU" sz="1600" dirty="0" smtClean="0"/>
              <a:t>выполнила:</a:t>
            </a:r>
            <a:endParaRPr lang="ru-RU" sz="1600" dirty="0" smtClean="0"/>
          </a:p>
          <a:p>
            <a:r>
              <a:rPr lang="ru-RU" sz="1600" dirty="0" smtClean="0"/>
              <a:t>Завелицкая Елена Викторовна, </a:t>
            </a:r>
          </a:p>
          <a:p>
            <a:r>
              <a:rPr lang="ru-RU" sz="1600" dirty="0" smtClean="0"/>
              <a:t>учитель русского языка и литературы</a:t>
            </a:r>
          </a:p>
          <a:p>
            <a:r>
              <a:rPr lang="ru-RU" sz="1600" dirty="0" smtClean="0"/>
              <a:t>МБОУ </a:t>
            </a:r>
            <a:r>
              <a:rPr lang="ru-RU" sz="1600" dirty="0" smtClean="0"/>
              <a:t>СОШ </a:t>
            </a:r>
            <a:r>
              <a:rPr lang="ru-RU" sz="1600" dirty="0" smtClean="0"/>
              <a:t>№ 63 </a:t>
            </a:r>
            <a:r>
              <a:rPr lang="ru-RU" sz="1600" dirty="0" smtClean="0"/>
              <a:t>г. Хабаровска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86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«Знакомые кота </a:t>
            </a:r>
            <a:r>
              <a:rPr lang="ru-RU" dirty="0" err="1" smtClean="0"/>
              <a:t>егора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4857760"/>
            <a:ext cx="8072494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Увлекательная повесть-сказка для детей младшего и среднего школьного возраста о домашних животных, живущих в каждом дворе. Герои повести "Каникулы кота Егора" решают навестить кота в городе а также разгадывают тайну знакомой коровы.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7272"/>
            <a:ext cx="2286016" cy="298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47272"/>
            <a:ext cx="2011523" cy="303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Полудница</a:t>
            </a:r>
            <a:r>
              <a:rPr lang="ru-RU" dirty="0" smtClean="0"/>
              <a:t> </a:t>
            </a:r>
            <a:r>
              <a:rPr lang="ru-RU" dirty="0" err="1" smtClean="0"/>
              <a:t>акуля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5643570" cy="4407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Герои повести </a:t>
            </a:r>
            <a:r>
              <a:rPr lang="ru-RU" sz="2000" dirty="0"/>
              <a:t>известного дальневосточного </a:t>
            </a:r>
            <a:r>
              <a:rPr lang="ru-RU" sz="2000" dirty="0" smtClean="0"/>
              <a:t>писателя </a:t>
            </a:r>
            <a:r>
              <a:rPr lang="ru-RU" sz="2000" dirty="0" err="1" smtClean="0"/>
              <a:t>Полудница</a:t>
            </a:r>
            <a:r>
              <a:rPr lang="ru-RU" sz="2000" dirty="0" smtClean="0"/>
              <a:t> </a:t>
            </a:r>
            <a:r>
              <a:rPr lang="ru-RU" sz="2000" dirty="0" err="1" smtClean="0"/>
              <a:t>Акуля</a:t>
            </a:r>
            <a:r>
              <a:rPr lang="ru-RU" sz="2000" dirty="0" smtClean="0"/>
              <a:t> </a:t>
            </a:r>
            <a:r>
              <a:rPr lang="ru-RU" sz="2000" dirty="0"/>
              <a:t>- сказочные персонажи и обыкновенные дачники, деревенские жители, разговорчивые животные </a:t>
            </a:r>
            <a:r>
              <a:rPr lang="ru-RU" sz="2000" dirty="0" smtClean="0"/>
              <a:t>и, </a:t>
            </a:r>
            <a:r>
              <a:rPr lang="ru-RU" sz="2000" dirty="0"/>
              <a:t>даже ворчливые растения... Они растут, учатся, работают, отдыхают, путешествуют, просто стоят возле грядок на одном месте - охраняют огород. Но все они готовы прийти </a:t>
            </a:r>
            <a:r>
              <a:rPr lang="ru-RU" sz="2000" dirty="0" smtClean="0"/>
              <a:t>друг </a:t>
            </a:r>
            <a:r>
              <a:rPr lang="ru-RU" sz="2000" dirty="0"/>
              <a:t>другу на помощь... На их взаимоотношениях автор учит читателей доброте, любознательности, наблюдательности, отзывчивости, умению сопереживать и другим необходимым современному человеку качествам.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143116"/>
            <a:ext cx="2701598" cy="3523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3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Презентация повести-сказки «</a:t>
            </a:r>
            <a:r>
              <a:rPr lang="ru-RU" sz="2000" b="1" dirty="0" err="1">
                <a:solidFill>
                  <a:srgbClr val="000066"/>
                </a:solidFill>
                <a:cs typeface="Times New Roman" pitchFamily="18" charset="0"/>
              </a:rPr>
              <a:t>Полудница</a:t>
            </a:r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cs typeface="Times New Roman" pitchFamily="18" charset="0"/>
              </a:rPr>
              <a:t>Акуля</a:t>
            </a: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» </a:t>
            </a:r>
            <a:b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в 2008 году, в библиотеке имени Н.Д. </a:t>
            </a:r>
            <a:r>
              <a:rPr lang="ru-RU" sz="2000" b="1" dirty="0" err="1" smtClean="0">
                <a:solidFill>
                  <a:srgbClr val="000066"/>
                </a:solidFill>
                <a:cs typeface="Times New Roman" pitchFamily="18" charset="0"/>
              </a:rPr>
              <a:t>Наволочкина</a:t>
            </a:r>
            <a:endParaRPr lang="ru-RU" sz="2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2" y="1693234"/>
            <a:ext cx="3366361" cy="252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972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73" y="4241779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300192" y="4345477"/>
            <a:ext cx="2558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« </a:t>
            </a:r>
            <a:r>
              <a:rPr lang="ru-RU" sz="1400" b="1" i="1" dirty="0"/>
              <a:t>Как исправить </a:t>
            </a:r>
            <a:r>
              <a:rPr lang="ru-RU" sz="1400" b="1" i="1" dirty="0" smtClean="0"/>
              <a:t>единицу».</a:t>
            </a:r>
            <a:endParaRPr lang="ru-RU" sz="1400" b="1" i="1" dirty="0"/>
          </a:p>
          <a:p>
            <a:r>
              <a:rPr lang="ru-RU" sz="1400" i="1" dirty="0"/>
              <a:t>   </a:t>
            </a:r>
          </a:p>
          <a:p>
            <a:r>
              <a:rPr lang="ru-RU" sz="1400" i="1" dirty="0"/>
              <a:t>    </a:t>
            </a:r>
            <a:r>
              <a:rPr lang="ru-RU" sz="1400" i="1" dirty="0" smtClean="0"/>
              <a:t>Толковали </a:t>
            </a:r>
            <a:r>
              <a:rPr lang="ru-RU" sz="1400" i="1" dirty="0"/>
              <a:t>ученицы:</a:t>
            </a:r>
          </a:p>
          <a:p>
            <a:r>
              <a:rPr lang="ru-RU" sz="1400" i="1" dirty="0"/>
              <a:t>    </a:t>
            </a:r>
            <a:r>
              <a:rPr lang="ru-RU" sz="1400" i="1" dirty="0" smtClean="0"/>
              <a:t>«Как </a:t>
            </a:r>
            <a:r>
              <a:rPr lang="ru-RU" sz="1400" i="1" dirty="0"/>
              <a:t>исправить единицу</a:t>
            </a:r>
            <a:r>
              <a:rPr lang="ru-RU" sz="1400" i="1" dirty="0" smtClean="0"/>
              <a:t>?»</a:t>
            </a:r>
            <a:endParaRPr lang="ru-RU" sz="1400" i="1" dirty="0"/>
          </a:p>
          <a:p>
            <a:r>
              <a:rPr lang="ru-RU" sz="1400" i="1" dirty="0"/>
              <a:t>    Говорит одна: </a:t>
            </a:r>
            <a:r>
              <a:rPr lang="ru-RU" sz="1400" i="1" dirty="0" smtClean="0"/>
              <a:t>«Пустяк</a:t>
            </a:r>
            <a:r>
              <a:rPr lang="ru-RU" sz="1400" i="1" dirty="0"/>
              <a:t>!</a:t>
            </a:r>
          </a:p>
          <a:p>
            <a:r>
              <a:rPr lang="ru-RU" sz="1400" i="1" dirty="0"/>
              <a:t>    Это можно сделать так:</a:t>
            </a:r>
          </a:p>
          <a:p>
            <a:r>
              <a:rPr lang="ru-RU" sz="1400" i="1" dirty="0"/>
              <a:t>    Как получишь единицу,</a:t>
            </a:r>
          </a:p>
          <a:p>
            <a:r>
              <a:rPr lang="ru-RU" sz="1400" i="1" dirty="0"/>
              <a:t>    Тут уж нечего лениться,</a:t>
            </a:r>
          </a:p>
          <a:p>
            <a:r>
              <a:rPr lang="ru-RU" sz="1400" i="1" dirty="0"/>
              <a:t>    Надо сразу назубок</a:t>
            </a:r>
          </a:p>
          <a:p>
            <a:r>
              <a:rPr lang="ru-RU" sz="1400" i="1" dirty="0"/>
              <a:t>    Сесть и выучить урок»…</a:t>
            </a:r>
          </a:p>
        </p:txBody>
      </p:sp>
    </p:spTree>
    <p:extLst>
      <p:ext uri="{BB962C8B-B14F-4D97-AF65-F5344CB8AC3E}">
        <p14:creationId xmlns:p14="http://schemas.microsoft.com/office/powerpoint/2010/main" val="16947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«Дело о полутора миллионах»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347" y="1556792"/>
            <a:ext cx="8391306" cy="1156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      Многим </a:t>
            </a:r>
            <a:r>
              <a:rPr lang="ru-RU" sz="2000" dirty="0"/>
              <a:t>запомнилась его не совсем обычная книжка-исследование «Дело о полутора миллионах» (1969), выросшая из увлечения писателя коллекционированием денежных знаков</a:t>
            </a:r>
            <a:r>
              <a:rPr lang="ru-RU" sz="2000" dirty="0" smtClean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4405"/>
            <a:ext cx="3168352" cy="39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2643182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«Дело о полутора миллионах» — рассказ об истории выпусков бон,</a:t>
            </a:r>
          </a:p>
          <a:p>
            <a:pPr algn="ctr"/>
            <a:r>
              <a:rPr lang="ru-RU" sz="2000" dirty="0" smtClean="0"/>
              <a:t> о людях, причастных к ним, о трагических, а порой и комических случаях, связанных с денежным обращением на Дальнем Востоке, о событиях гражданской войны, вызвавших появление новых денежных знаков.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2564904"/>
            <a:ext cx="8928992" cy="1588"/>
          </a:xfrm>
          <a:prstGeom prst="line">
            <a:avLst/>
          </a:prstGeom>
          <a:ln w="317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800402"/>
            <a:ext cx="2880320" cy="1942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«Каникулы кота </a:t>
            </a:r>
            <a:r>
              <a:rPr lang="ru-RU" dirty="0" err="1" smtClean="0"/>
              <a:t>егора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2" y="2786058"/>
            <a:ext cx="4038600" cy="271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Небольшая повесть для детей младшего школьного возраста о приключении кота Егора в деревне.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Через </a:t>
            </a:r>
            <a:r>
              <a:rPr lang="ru-RU" sz="2000" dirty="0"/>
              <a:t>забавные истории, которые происходят с котом, юный читатель </a:t>
            </a:r>
            <a:r>
              <a:rPr lang="ru-RU" sz="2000" dirty="0" smtClean="0"/>
              <a:t>знакомится    </a:t>
            </a:r>
            <a:r>
              <a:rPr lang="ru-RU" sz="2000" dirty="0"/>
              <a:t>с деревенской жизнью.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00400" cy="45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«Главное дело капитана </a:t>
            </a:r>
            <a:r>
              <a:rPr lang="ru-RU" dirty="0" err="1" smtClean="0"/>
              <a:t>дьяченко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14488"/>
            <a:ext cx="3888432" cy="5242904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/>
              <a:t>Спустя годы, вышла его книга «Главное дело капитана Дьяченко» (2007) </a:t>
            </a:r>
            <a:r>
              <a:rPr lang="ru-RU" sz="2000" dirty="0" smtClean="0"/>
              <a:t>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словно </a:t>
            </a:r>
            <a:r>
              <a:rPr lang="ru-RU" sz="2000" dirty="0"/>
              <a:t>в продолжение «Амурским верстам»,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об </a:t>
            </a:r>
            <a:r>
              <a:rPr lang="ru-RU" sz="2000" dirty="0"/>
              <a:t>основателе </a:t>
            </a:r>
            <a:r>
              <a:rPr lang="ru-RU" sz="2000" dirty="0" err="1"/>
              <a:t>Хабаровки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историческое повествование </a:t>
            </a:r>
            <a:r>
              <a:rPr lang="ru-RU" sz="2000" dirty="0" smtClean="0"/>
              <a:t>о                        </a:t>
            </a:r>
            <a:r>
              <a:rPr lang="ru-RU" sz="2000" dirty="0"/>
              <a:t>Я.В. Дьяченко и его участии в основании и строительстве г. Хабаровска.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Издание </a:t>
            </a:r>
            <a:r>
              <a:rPr lang="ru-RU" sz="2000" dirty="0"/>
              <a:t>рассчитано на широкий круг читателей, изучающих историю Дальнего Востока.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26" y="2650635"/>
            <a:ext cx="1934654" cy="287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64392"/>
            <a:ext cx="2896079" cy="219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896079" cy="229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962329" y="3900464"/>
            <a:ext cx="3210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Военный пост </a:t>
            </a:r>
            <a:r>
              <a:rPr lang="ru-RU" sz="1200" i="1" dirty="0" err="1" smtClean="0"/>
              <a:t>Хабаровка</a:t>
            </a:r>
            <a:r>
              <a:rPr lang="ru-RU" sz="1200" i="1" dirty="0" smtClean="0"/>
              <a:t> </a:t>
            </a:r>
            <a:r>
              <a:rPr lang="ru-RU" sz="1200" i="1" dirty="0"/>
              <a:t>1860–1870 гг.</a:t>
            </a:r>
            <a:endParaRPr lang="ru-RU" sz="1200" i="1" dirty="0" smtClean="0"/>
          </a:p>
          <a:p>
            <a:r>
              <a:rPr lang="ru-RU" sz="1200" i="1" dirty="0" smtClean="0"/>
              <a:t>Фото Владимир </a:t>
            </a:r>
            <a:r>
              <a:rPr lang="ru-RU" sz="1200" i="1" dirty="0"/>
              <a:t>Васильевич Ланин.</a:t>
            </a:r>
          </a:p>
        </p:txBody>
      </p:sp>
    </p:spTree>
    <p:extLst>
      <p:ext uri="{BB962C8B-B14F-4D97-AF65-F5344CB8AC3E}">
        <p14:creationId xmlns:p14="http://schemas.microsoft.com/office/powerpoint/2010/main" val="29330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i="1" dirty="0" smtClean="0"/>
              <a:t>«После </a:t>
            </a:r>
            <a:r>
              <a:rPr lang="ru-RU" sz="3100" i="1" dirty="0"/>
              <a:t>дождичка... в среду</a:t>
            </a:r>
            <a:r>
              <a:rPr lang="ru-RU" sz="3100" i="1" dirty="0" smtClean="0"/>
              <a:t>.</a:t>
            </a:r>
            <a:br>
              <a:rPr lang="ru-RU" sz="3100" i="1" dirty="0" smtClean="0"/>
            </a:br>
            <a:r>
              <a:rPr lang="ru-RU" sz="3100" i="1" dirty="0" smtClean="0"/>
              <a:t> </a:t>
            </a:r>
            <a:r>
              <a:rPr lang="ru-RU" sz="3100" i="1" dirty="0"/>
              <a:t>Были и небыли посёлка Н</a:t>
            </a:r>
            <a:r>
              <a:rPr lang="ru-RU" sz="3100" i="1" dirty="0" smtClean="0"/>
              <a:t>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6248" y="1714488"/>
            <a:ext cx="4213208" cy="44976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/>
              <a:t> </a:t>
            </a:r>
            <a:r>
              <a:rPr lang="ru-RU" sz="2000" dirty="0"/>
              <a:t>Добродушные, легковерные, незадачливые люди, такие близкие и понятные, поступки их вызывают и смех, и сочувствие. </a:t>
            </a:r>
            <a:r>
              <a:rPr lang="ru-RU" sz="2000" dirty="0" smtClean="0"/>
              <a:t>                              Грустно-правдивые </a:t>
            </a:r>
            <a:r>
              <a:rPr lang="ru-RU" sz="2000" dirty="0"/>
              <a:t>рассказы юмористической повести «После дождичка…в среду» согреты блестящим талантом писателя, его духовной кротостью и безмерной любовью к людям, поэтому эти бесхитростные истории и волнуют сердце, трогают до слез, заставляют задуматься о нашем житье-бытье.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14488"/>
            <a:ext cx="282730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62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Трудовые 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4038600" cy="4407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Palatino Linotype" pitchFamily="18" charset="0"/>
              </a:rPr>
              <a:t>Медаль </a:t>
            </a:r>
            <a:r>
              <a:rPr lang="ru-RU" sz="1800" dirty="0">
                <a:latin typeface="Palatino Linotype" pitchFamily="18" charset="0"/>
              </a:rPr>
              <a:t>«За доблестный труд»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Медаль «За освоение целинных земель</a:t>
            </a:r>
            <a:r>
              <a:rPr lang="ru-RU" sz="1800" dirty="0" smtClean="0">
                <a:latin typeface="Palatino Linotype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Palatino Linotype" pitchFamily="18" charset="0"/>
              </a:rPr>
              <a:t>Орден «Знак Почёта»</a:t>
            </a:r>
            <a:endParaRPr lang="ru-RU" sz="1800" dirty="0">
              <a:latin typeface="Palatino Linotype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Palatino Linotype" pitchFamily="18" charset="0"/>
              </a:rPr>
              <a:t>«Почетный гражданин города Хабаровска» (22 мая 1995 года)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Palatino Linotype" pitchFamily="18" charset="0"/>
              </a:rPr>
              <a:t>Премия Губернатора Хабаровского края в области литературы и искусства (за книгу «По особым поручениям», 1997)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latin typeface="Palatino Linotype" pitchFamily="18" charset="0"/>
              </a:rPr>
              <a:t>Почетный </a:t>
            </a:r>
            <a:r>
              <a:rPr lang="ru-RU" sz="1800" dirty="0">
                <a:latin typeface="Palatino Linotype" pitchFamily="18" charset="0"/>
              </a:rPr>
              <a:t>знак Правительства Хабаровского края «За заслуги» имени Н. Н. Муравьева-Амурского (2008</a:t>
            </a:r>
            <a:r>
              <a:rPr lang="ru-RU" sz="1800" dirty="0" smtClean="0">
                <a:latin typeface="Palatino Linotype" pitchFamily="18" charset="0"/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sz="1800" dirty="0">
              <a:latin typeface="Palatino Linotype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643050"/>
            <a:ext cx="1773108" cy="308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714488"/>
            <a:ext cx="1651560" cy="307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Znakpochet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876"/>
            <a:ext cx="1428750" cy="308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5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60672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Краевая детская Библиотека имени </a:t>
            </a:r>
            <a:r>
              <a:rPr lang="ru-RU" sz="3200" dirty="0"/>
              <a:t>Н. Д. </a:t>
            </a:r>
            <a:r>
              <a:rPr lang="ru-RU" sz="3200" dirty="0" err="1" smtClean="0"/>
              <a:t>Наволочкина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4500594" cy="2857520"/>
          </a:xfrm>
        </p:spPr>
        <p:txBody>
          <a:bodyPr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200" dirty="0"/>
              <a:t>29 августа 2012 года </a:t>
            </a:r>
            <a:r>
              <a:rPr lang="ru-RU" sz="4200" dirty="0" smtClean="0"/>
              <a:t>за </a:t>
            </a:r>
            <a:r>
              <a:rPr lang="ru-RU" sz="4200" dirty="0"/>
              <a:t>большие литературные заслуги в прославлении Хабаровского края и дальневосточной земли, Хабаровской краевой детской </a:t>
            </a:r>
            <a:r>
              <a:rPr lang="ru-RU" sz="4200" dirty="0" smtClean="0"/>
              <a:t>библиотеке было присвоено имя Николая Дмитриевича </a:t>
            </a:r>
            <a:r>
              <a:rPr lang="ru-RU" sz="4200" dirty="0" err="1" smtClean="0"/>
              <a:t>Наволочкина</a:t>
            </a:r>
            <a:r>
              <a:rPr lang="ru-RU" sz="4200" dirty="0" smtClean="0"/>
              <a:t>.</a:t>
            </a:r>
            <a:endParaRPr lang="ru-RU" sz="4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4006097" cy="3004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5143512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/>
              <a:t>Торжественная церемония присвоения детской краевой библиотеке имени детского писателя, патриарха дальневосточной литературы,     почетного гражданина города Хабаровска Николая </a:t>
            </a:r>
            <a:r>
              <a:rPr lang="ru-RU" sz="2000" dirty="0" err="1" smtClean="0"/>
              <a:t>Наволочкина</a:t>
            </a:r>
            <a:r>
              <a:rPr lang="ru-RU" sz="20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/>
              <a:t>прошла в субботу, 2 июня 2012 года.</a:t>
            </a:r>
          </a:p>
          <a:p>
            <a:pPr marL="114300" indent="0" algn="ctr">
              <a:lnSpc>
                <a:spcPct val="12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17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14346" y="28572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    </a:t>
            </a:r>
            <a:r>
              <a:rPr lang="ru-RU" sz="2800" dirty="0" smtClean="0"/>
              <a:t>5 </a:t>
            </a:r>
            <a:r>
              <a:rPr lang="ru-RU" sz="2800" dirty="0"/>
              <a:t>января 2013 года, писатель справлял свое </a:t>
            </a:r>
            <a:r>
              <a:rPr lang="ru-RU" sz="2800" dirty="0" smtClean="0"/>
              <a:t>90-летие.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357430"/>
            <a:ext cx="5429288" cy="406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9" y="2636912"/>
            <a:ext cx="2342634" cy="340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dirty="0" smtClean="0"/>
              <a:t>Николая </a:t>
            </a:r>
            <a:r>
              <a:rPr lang="ru-RU" sz="2000" dirty="0" err="1" smtClean="0"/>
              <a:t>Наволочкина</a:t>
            </a:r>
            <a:r>
              <a:rPr lang="ru-RU" sz="2000" dirty="0" smtClean="0"/>
              <a:t> пришли поздравить губернатор  </a:t>
            </a:r>
          </a:p>
          <a:p>
            <a:pPr marL="342900" indent="-342900" algn="ctr"/>
            <a:r>
              <a:rPr lang="ru-RU" sz="2000" dirty="0" smtClean="0"/>
              <a:t>Хабаровского края Вячеслав </a:t>
            </a:r>
            <a:r>
              <a:rPr lang="ru-RU" sz="2000" dirty="0" err="1" smtClean="0"/>
              <a:t>Шпорт</a:t>
            </a:r>
            <a:r>
              <a:rPr lang="ru-RU" sz="2000" dirty="0" smtClean="0"/>
              <a:t>,  </a:t>
            </a:r>
          </a:p>
          <a:p>
            <a:pPr marL="342900" indent="-342900" algn="ctr"/>
            <a:r>
              <a:rPr lang="ru-RU" sz="2000" dirty="0" smtClean="0"/>
              <a:t>министр культуры Хабаровского края - Александр Федосов </a:t>
            </a:r>
          </a:p>
          <a:p>
            <a:pPr marL="342900" indent="-342900" algn="ctr"/>
            <a:r>
              <a:rPr lang="ru-RU" sz="2000" dirty="0" smtClean="0"/>
              <a:t>и министр социальной защиты  - Николай </a:t>
            </a:r>
            <a:r>
              <a:rPr lang="ru-RU" sz="2000" dirty="0" err="1" smtClean="0"/>
              <a:t>Цилюрик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44" y="857232"/>
            <a:ext cx="8858312" cy="1588"/>
          </a:xfrm>
          <a:prstGeom prst="line">
            <a:avLst/>
          </a:prstGeom>
          <a:ln w="317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84785" y="6455932"/>
            <a:ext cx="56605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В день своего рождения, 5 января, Николай </a:t>
            </a:r>
            <a:r>
              <a:rPr lang="ru-RU" sz="1050" dirty="0" err="1" smtClean="0">
                <a:solidFill>
                  <a:schemeClr val="accent1">
                    <a:lumMod val="75000"/>
                  </a:schemeClr>
                </a:solidFill>
              </a:rPr>
              <a:t>Наволочкин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 принимает гостей у себя дома</a:t>
            </a: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42852"/>
            <a:ext cx="4572032" cy="339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Николай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Наволочкин</a:t>
            </a:r>
            <a:r>
              <a:rPr lang="ru-RU" sz="2000" b="1" dirty="0" smtClean="0">
                <a:solidFill>
                  <a:srgbClr val="002060"/>
                </a:solidFill>
              </a:rPr>
              <a:t> – фронтовик, писатель-дальневосточник, почетный гражданин города Хабаровска, член редколлегии журнала «Дальний Восток», заслуженный работник культуры РСФСР, член Союза писателей СССР , лауреат премии имени Дьяченко.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писатель хабаровский край николай наволочкин дальневосточная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9865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06" y="3929066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Для многих поколений дальневосточников литературные произведения стали ярким примером преданного служения Родине, родному краю.  </a:t>
            </a:r>
          </a:p>
          <a:p>
            <a:pPr algn="ctr"/>
            <a:r>
              <a:rPr lang="ru-RU" sz="2000" dirty="0" smtClean="0"/>
              <a:t>Николай Дмитриевич прошёл тяжелыми дорогами войны, испытал радость Победы, чувство гордости от сознания непобедимости нашего государства. Своим творчеством и активной жизненной позицией он внёс огромный вклад в развитие культуры Хабаровского края.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521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Сегодня Николай Дмитриевич почти не выходит из дома, возраст берет свое. Но из окна кабинета по-прежнему наблюдает за оживленной улицей и главной площадью города, по которой так любил прогуливаться вечерами в былые времена. </a:t>
            </a:r>
            <a:endParaRPr lang="ru-RU" sz="2000" dirty="0"/>
          </a:p>
        </p:txBody>
      </p:sp>
      <p:pic>
        <p:nvPicPr>
          <p:cNvPr id="2050" name="Picture 2" descr="http://www.bonistikaweb.ru/BIBLIOGRAFIA/navoloc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3504" y="3000372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Николай Дмитриевич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Наволочкин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на посадке деревьев в парке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Динамо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Сегодня известному дальневосточному писателю Николаю Наволочкину - 90 л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429024" cy="2578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48" y="392906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Многое изменилось в жизни Николая </a:t>
            </a:r>
            <a:r>
              <a:rPr lang="ru-RU" sz="2000" dirty="0" err="1" smtClean="0"/>
              <a:t>Наволочкина</a:t>
            </a:r>
            <a:r>
              <a:rPr lang="ru-RU" sz="2000" dirty="0" smtClean="0"/>
              <a:t> за последние годы, а вот глаза остались прежними - добрыми, отзывчивыми к человеческим проблемам, искренними и глубокими - столько они повидали.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Ссылки на использованную литературу и интернет-ресурсы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6574764" cy="50006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hlinkClick r:id="rId2"/>
              </a:rPr>
              <a:t>Сайт Бонистика</a:t>
            </a:r>
            <a:endParaRPr lang="ru-RU" sz="1600" dirty="0" smtClean="0"/>
          </a:p>
          <a:p>
            <a:r>
              <a:rPr lang="ru-RU" sz="1600" dirty="0" smtClean="0">
                <a:hlinkClick r:id="rId3"/>
              </a:rPr>
              <a:t>Центральная детская городская библиотека им. М. Горького</a:t>
            </a:r>
            <a:endParaRPr lang="ru-RU" sz="1600" dirty="0" smtClean="0"/>
          </a:p>
          <a:p>
            <a:r>
              <a:rPr lang="ru-RU" sz="1600" dirty="0" smtClean="0">
                <a:hlinkClick r:id="rId4"/>
              </a:rPr>
              <a:t>Живая библиотека</a:t>
            </a:r>
            <a:endParaRPr lang="ru-RU" sz="1600" dirty="0" smtClean="0"/>
          </a:p>
          <a:p>
            <a:r>
              <a:rPr lang="ru-RU" sz="1600" dirty="0" smtClean="0">
                <a:hlinkClick r:id="rId5"/>
              </a:rPr>
              <a:t>Интересные истории об известных личностях</a:t>
            </a:r>
            <a:endParaRPr lang="ru-RU" sz="1600" dirty="0" smtClean="0"/>
          </a:p>
          <a:p>
            <a:r>
              <a:rPr lang="ru-RU" sz="1600" dirty="0" smtClean="0">
                <a:hlinkClick r:id="rId6"/>
              </a:rPr>
              <a:t>Московский комсомолец, Хабаровск</a:t>
            </a:r>
            <a:endParaRPr lang="ru-RU" sz="1600" dirty="0" smtClean="0"/>
          </a:p>
          <a:p>
            <a:r>
              <a:rPr lang="ru-RU" sz="1600" dirty="0" smtClean="0">
                <a:hlinkClick r:id="rId7"/>
              </a:rPr>
              <a:t>Мои года, интернет-портал для уважаемых людей</a:t>
            </a:r>
            <a:endParaRPr lang="ru-RU" sz="1600" dirty="0" smtClean="0"/>
          </a:p>
          <a:p>
            <a:r>
              <a:rPr lang="ru-RU" sz="1600" dirty="0" err="1" smtClean="0">
                <a:hlinkClick r:id="rId8"/>
              </a:rPr>
              <a:t>Восток-медиа</a:t>
            </a:r>
            <a:r>
              <a:rPr lang="ru-RU" sz="1600" dirty="0" smtClean="0">
                <a:hlinkClick r:id="rId8"/>
              </a:rPr>
              <a:t>, новости для всех</a:t>
            </a:r>
            <a:endParaRPr lang="ru-RU" sz="1600" dirty="0" smtClean="0"/>
          </a:p>
          <a:p>
            <a:r>
              <a:rPr lang="ru-RU" sz="1600" dirty="0" err="1" smtClean="0">
                <a:hlinkClick r:id="rId9"/>
              </a:rPr>
              <a:t>Википедия</a:t>
            </a:r>
            <a:endParaRPr lang="ru-RU" sz="1600" dirty="0" smtClean="0"/>
          </a:p>
          <a:p>
            <a:r>
              <a:rPr lang="ru-RU" sz="1600" dirty="0" smtClean="0">
                <a:hlinkClick r:id="rId10"/>
              </a:rPr>
              <a:t>Хабаровский край</a:t>
            </a:r>
            <a:endParaRPr lang="ru-RU" sz="1600" dirty="0" smtClean="0"/>
          </a:p>
          <a:p>
            <a:r>
              <a:rPr lang="ru-RU" sz="1600" dirty="0" smtClean="0">
                <a:hlinkClick r:id="rId11"/>
              </a:rPr>
              <a:t>Информационное агентство Амур-пресс</a:t>
            </a:r>
            <a:endParaRPr lang="ru-RU" sz="1600" dirty="0" smtClean="0"/>
          </a:p>
          <a:p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Наволочкин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Н., Амурские версты, кн. Изд., 1977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Константинов А.А., Почетные граждане Хабаровского края, г. Хабаровск, 1997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Дальневосточная  литература, учебное пособие-хрестоматия для учащихся 8-9 классов общеобразовательных учреждений Хабаровского края,  под редакцией В.Г.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Мехетова</a:t>
            </a:r>
            <a:r>
              <a:rPr lang="ru-RU" sz="1600" smtClean="0">
                <a:solidFill>
                  <a:schemeClr val="accent3">
                    <a:lumMod val="75000"/>
                  </a:schemeClr>
                </a:solidFill>
              </a:rPr>
              <a:t>, издательский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дом «Частная коллекция», 2005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039427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Николай </a:t>
            </a:r>
            <a:r>
              <a:rPr lang="ru-RU" sz="2800" dirty="0" err="1" smtClean="0"/>
              <a:t>Наволочкин</a:t>
            </a:r>
            <a:r>
              <a:rPr lang="ru-RU" sz="2800" dirty="0" smtClean="0"/>
              <a:t> в молодости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752600"/>
            <a:ext cx="6203032" cy="45567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Николай Дмитриевич </a:t>
            </a:r>
            <a:r>
              <a:rPr lang="ru-RU" sz="2800" dirty="0"/>
              <a:t>родился </a:t>
            </a:r>
            <a:r>
              <a:rPr lang="ru-RU" sz="2800" dirty="0" smtClean="0"/>
              <a:t>5 января 1923 </a:t>
            </a:r>
            <a:r>
              <a:rPr lang="ru-RU" sz="2800" dirty="0"/>
              <a:t>году в </a:t>
            </a:r>
            <a:r>
              <a:rPr lang="ru-RU" sz="2800" dirty="0" smtClean="0"/>
              <a:t>поселке Николаевка Еврейской автономной области, недалеко от </a:t>
            </a:r>
            <a:r>
              <a:rPr lang="ru-RU" dirty="0"/>
              <a:t>Хабаровска</a:t>
            </a:r>
            <a:r>
              <a:rPr lang="ru-RU" dirty="0" smtClean="0"/>
              <a:t>.</a:t>
            </a:r>
            <a:endParaRPr lang="ru-RU" sz="2800" dirty="0" smtClean="0"/>
          </a:p>
          <a:p>
            <a:pPr>
              <a:lnSpc>
                <a:spcPct val="120000"/>
              </a:lnSpc>
            </a:pPr>
            <a:r>
              <a:rPr lang="ru-RU" sz="2800" dirty="0" smtClean="0"/>
              <a:t>В 1940 году окончил 10 классов школы в родном селе (там-же он и написал свои первые стихи)</a:t>
            </a:r>
          </a:p>
          <a:p>
            <a:pPr>
              <a:lnSpc>
                <a:spcPct val="120000"/>
              </a:lnSpc>
            </a:pPr>
            <a:r>
              <a:rPr lang="ru-RU" sz="2800" dirty="0" smtClean="0"/>
              <a:t>После школы, до призыва в армию работал в школе лаборантом, а затем, библиотекарем.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В 1941 году был призван в армию.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8" y="2276872"/>
            <a:ext cx="2254428" cy="2890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/>
          <a:lstStyle/>
          <a:p>
            <a:r>
              <a:rPr lang="ru-RU" dirty="0" smtClean="0"/>
              <a:t>Военные годы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6336704" cy="496855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/>
              <a:t>В августе 1941 года был </a:t>
            </a:r>
            <a:r>
              <a:rPr lang="ru-RU" sz="2600" dirty="0"/>
              <a:t>призван в Красную </a:t>
            </a:r>
            <a:r>
              <a:rPr lang="ru-RU" sz="2600" dirty="0" smtClean="0"/>
              <a:t>Армию, служил в г. Свободный Амурской области. Здесь </a:t>
            </a:r>
            <a:r>
              <a:rPr lang="ru-RU" sz="2600" dirty="0"/>
              <a:t>же, закончил полковую школу, получил звание сержанта, был командиров отделения </a:t>
            </a:r>
            <a:r>
              <a:rPr lang="ru-RU" sz="2600" dirty="0" smtClean="0"/>
              <a:t>связи.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Прошел </a:t>
            </a:r>
            <a:r>
              <a:rPr lang="ru-RU" sz="2600" dirty="0"/>
              <a:t>боевой путь от Ельца до </a:t>
            </a:r>
            <a:r>
              <a:rPr lang="ru-RU" sz="2600" dirty="0" smtClean="0"/>
              <a:t>Польши,</a:t>
            </a:r>
            <a:r>
              <a:rPr lang="ru-RU" sz="2600" dirty="0"/>
              <a:t> </a:t>
            </a:r>
            <a:r>
              <a:rPr lang="ru-RU" sz="2600" dirty="0" smtClean="0"/>
              <a:t>участвовал в Курской битве, форсировал реки — Десну, </a:t>
            </a:r>
            <a:r>
              <a:rPr lang="ru-RU" sz="2600" dirty="0" err="1" smtClean="0"/>
              <a:t>Сожу</a:t>
            </a:r>
            <a:r>
              <a:rPr lang="ru-RU" sz="2600" dirty="0" smtClean="0"/>
              <a:t>, Днепр, Западный Буг, освобождал Белоруссию от захватчиков.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За</a:t>
            </a:r>
            <a:r>
              <a:rPr lang="ru-RU" sz="2600" dirty="0"/>
              <a:t> свой</a:t>
            </a:r>
            <a:r>
              <a:rPr lang="ru-RU" sz="2600" dirty="0" smtClean="0"/>
              <a:t> </a:t>
            </a:r>
            <a:r>
              <a:rPr lang="ru-RU" sz="2600" dirty="0"/>
              <a:t>первый </a:t>
            </a:r>
            <a:r>
              <a:rPr lang="ru-RU" sz="2600" dirty="0" smtClean="0"/>
              <a:t>бой </a:t>
            </a:r>
            <a:r>
              <a:rPr lang="ru-RU" sz="2600" dirty="0"/>
              <a:t>на Курской дуге получил орден Красной </a:t>
            </a:r>
            <a:r>
              <a:rPr lang="ru-RU" sz="2600" dirty="0" smtClean="0"/>
              <a:t>Звезды.</a:t>
            </a:r>
            <a:r>
              <a:rPr lang="ru-RU" sz="2600" dirty="0"/>
              <a:t> </a:t>
            </a:r>
            <a:r>
              <a:rPr lang="ru-RU" sz="2600" dirty="0" smtClean="0"/>
              <a:t>Радист Николай </a:t>
            </a:r>
            <a:r>
              <a:rPr lang="ru-RU" sz="2600" dirty="0" err="1" smtClean="0"/>
              <a:t>Наволочкин</a:t>
            </a:r>
            <a:r>
              <a:rPr lang="ru-RU" sz="2600" dirty="0" smtClean="0"/>
              <a:t> вызвал огонь по танкам, ворвавшимся во двор дома, и подбил один из танков. За проявленный героизм в сражении Николай Дмитриевич был награждён орденом Красной Звезды. 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Был ранен в бою, и был отправлен в госпиталь.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/>
              <a:t>День </a:t>
            </a:r>
            <a:r>
              <a:rPr lang="ru-RU" sz="2600" dirty="0"/>
              <a:t>Победы встретил в </a:t>
            </a:r>
            <a:r>
              <a:rPr lang="ru-RU" sz="2600" dirty="0" smtClean="0"/>
              <a:t>Новосибирске, откуда потом был отправлен на родину, на Дальний Восток.</a:t>
            </a:r>
          </a:p>
          <a:p>
            <a:pPr algn="just">
              <a:lnSpc>
                <a:spcPct val="120000"/>
              </a:lnSpc>
            </a:pPr>
            <a:r>
              <a:rPr lang="ru-RU" sz="2600" dirty="0"/>
              <a:t> Награжден орденом Отечественной войны, медалями "За боевые заслуги", "За победу над Германией", имеет польскую награду "Братство по оружию".</a:t>
            </a:r>
            <a:endParaRPr lang="ru-RU" sz="2600" dirty="0" smtClean="0"/>
          </a:p>
          <a:p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060848"/>
            <a:ext cx="263080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за боевые заслуги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610744" cy="4373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Орден Красной Звезды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Медаль «За боевые заслуги»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Медаль «За победу над Германией»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Palatino Linotype" pitchFamily="18" charset="0"/>
              </a:rPr>
              <a:t>Братерство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 брони» («Братство по оружию», Польша)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86" y="1783648"/>
            <a:ext cx="1689486" cy="186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1554265" cy="287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3648"/>
            <a:ext cx="2521136" cy="482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После демобилизации из армии, в 1947 году, </a:t>
            </a:r>
            <a:r>
              <a:rPr lang="ru-RU" dirty="0"/>
              <a:t>поступил на исторический факультет Хабаровского педагогического </a:t>
            </a:r>
            <a:r>
              <a:rPr lang="ru-RU" dirty="0" smtClean="0"/>
              <a:t>института, который окончил в 1951 году.</a:t>
            </a:r>
          </a:p>
          <a:p>
            <a:r>
              <a:rPr lang="ru-RU" dirty="0" smtClean="0"/>
              <a:t>С </a:t>
            </a:r>
            <a:r>
              <a:rPr lang="ru-RU" dirty="0"/>
              <a:t>1951 года работал в хабаровском </a:t>
            </a:r>
            <a:r>
              <a:rPr lang="ru-RU" dirty="0" smtClean="0"/>
              <a:t>книжном </a:t>
            </a:r>
            <a:r>
              <a:rPr lang="ru-RU" dirty="0"/>
              <a:t>издательстве, сначала </a:t>
            </a:r>
            <a:r>
              <a:rPr lang="ru-RU" dirty="0" smtClean="0"/>
              <a:t>редактором</a:t>
            </a:r>
            <a:r>
              <a:rPr lang="ru-RU" dirty="0"/>
              <a:t>, затем главным редактором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1953 году в Хабаровске вышла его первая поэтическая книжка «Дорогие мои земляки». В этот же год он был принят в Союз писателей СССР</a:t>
            </a:r>
            <a:r>
              <a:rPr lang="ru-RU" dirty="0" smtClean="0"/>
              <a:t>.</a:t>
            </a:r>
          </a:p>
          <a:p>
            <a:r>
              <a:rPr lang="ru-RU" dirty="0"/>
              <a:t> Наряду с основной работой </a:t>
            </a:r>
            <a:r>
              <a:rPr lang="ru-RU" dirty="0" err="1"/>
              <a:t>Н.Д.Наволочкин</a:t>
            </a:r>
            <a:r>
              <a:rPr lang="ru-RU" dirty="0"/>
              <a:t> является членом редколлегии журнала «Дальний Восток», членом Хабаровского отделения Союза советских писателей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3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/>
          <a:lstStyle/>
          <a:p>
            <a:r>
              <a:rPr lang="ru-RU" sz="3600" dirty="0">
                <a:latin typeface="Palatino Linotype" pitchFamily="18" charset="0"/>
              </a:rPr>
              <a:t>Литературные труды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5008" y="1571612"/>
            <a:ext cx="8928992" cy="5455508"/>
          </a:xfrm>
        </p:spPr>
        <p:txBody>
          <a:bodyPr numCol="2">
            <a:noAutofit/>
          </a:bodyPr>
          <a:lstStyle/>
          <a:p>
            <a:pPr marL="114300" indent="0" algn="ctr">
              <a:spcBef>
                <a:spcPts val="0"/>
              </a:spcBef>
              <a:buNone/>
            </a:pPr>
            <a:r>
              <a:rPr lang="ru-RU" sz="1800" b="1" dirty="0"/>
              <a:t>Творчество </a:t>
            </a:r>
            <a:r>
              <a:rPr lang="ru-RU" sz="1800" b="1" dirty="0" err="1"/>
              <a:t>Наволочкина</a:t>
            </a:r>
            <a:r>
              <a:rPr lang="ru-RU" sz="1800" b="1" dirty="0"/>
              <a:t> Н. Д. включает </a:t>
            </a:r>
            <a:r>
              <a:rPr lang="ru-RU" sz="1800" b="1" dirty="0" smtClean="0"/>
              <a:t>более</a:t>
            </a:r>
            <a:r>
              <a:rPr lang="ru-RU" sz="1800" b="1" dirty="0"/>
              <a:t> тридцати </a:t>
            </a:r>
            <a:r>
              <a:rPr lang="ru-RU" sz="1800" b="1" dirty="0" smtClean="0"/>
              <a:t>произведений </a:t>
            </a:r>
            <a:r>
              <a:rPr lang="ru-RU" sz="1800" b="1" dirty="0"/>
              <a:t>различных </a:t>
            </a:r>
            <a:r>
              <a:rPr lang="ru-RU" sz="1800" b="1" dirty="0" smtClean="0"/>
              <a:t>жанров: </a:t>
            </a:r>
            <a:endParaRPr lang="ru-RU" sz="18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сборник </a:t>
            </a:r>
            <a:r>
              <a:rPr lang="ru-RU" sz="1800" i="1" dirty="0" smtClean="0"/>
              <a:t>стихов                            </a:t>
            </a:r>
            <a:r>
              <a:rPr lang="ru-RU" sz="1800" b="1" i="1" dirty="0" smtClean="0"/>
              <a:t>«Дорогие </a:t>
            </a:r>
            <a:r>
              <a:rPr lang="ru-RU" sz="1800" b="1" i="1" dirty="0"/>
              <a:t>мои земляки</a:t>
            </a:r>
            <a:r>
              <a:rPr lang="ru-RU" sz="1800" b="1" i="1" dirty="0" smtClean="0"/>
              <a:t>…»</a:t>
            </a:r>
            <a:endParaRPr lang="ru-RU" sz="1800" b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повесть </a:t>
            </a:r>
            <a:r>
              <a:rPr lang="ru-RU" sz="1800" b="1" i="1" dirty="0" smtClean="0"/>
              <a:t>«Амурские версты»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исторический </a:t>
            </a:r>
            <a:r>
              <a:rPr lang="ru-RU" sz="1800" i="1" dirty="0" smtClean="0"/>
              <a:t>очерк </a:t>
            </a:r>
            <a:r>
              <a:rPr lang="ru-RU" sz="1800" b="1" i="1" dirty="0" smtClean="0"/>
              <a:t>«13-й </a:t>
            </a:r>
            <a:r>
              <a:rPr lang="ru-RU" sz="1800" b="1" i="1" dirty="0"/>
              <a:t>линейный батальон и его </a:t>
            </a:r>
            <a:r>
              <a:rPr lang="ru-RU" sz="1800" b="1" i="1" dirty="0" smtClean="0"/>
              <a:t>командир»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и</a:t>
            </a:r>
            <a:r>
              <a:rPr lang="ru-RU" sz="1800" i="1" dirty="0" smtClean="0"/>
              <a:t>сторическая повесть                                </a:t>
            </a:r>
            <a:r>
              <a:rPr lang="ru-RU" sz="1800" b="1" dirty="0" smtClean="0"/>
              <a:t>«</a:t>
            </a:r>
            <a:r>
              <a:rPr lang="ru-RU" sz="1800" b="1" i="1" dirty="0" smtClean="0"/>
              <a:t>По </a:t>
            </a:r>
            <a:r>
              <a:rPr lang="ru-RU" sz="1800" b="1" i="1" dirty="0"/>
              <a:t>особым </a:t>
            </a:r>
            <a:r>
              <a:rPr lang="ru-RU" sz="1800" b="1" i="1" dirty="0" smtClean="0"/>
              <a:t>поручениям»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 роман </a:t>
            </a:r>
            <a:r>
              <a:rPr lang="ru-RU" sz="1800" b="1" i="1" dirty="0" smtClean="0"/>
              <a:t>«С </a:t>
            </a:r>
            <a:r>
              <a:rPr lang="ru-RU" sz="1800" b="1" i="1" dirty="0"/>
              <a:t>кем меняться </a:t>
            </a:r>
            <a:r>
              <a:rPr lang="ru-RU" sz="1800" b="1" i="1" dirty="0" smtClean="0"/>
              <a:t>судьбой»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детская  проза                                           </a:t>
            </a:r>
            <a:r>
              <a:rPr lang="ru-RU" sz="1800" b="1" i="1" dirty="0" smtClean="0"/>
              <a:t>«Как </a:t>
            </a:r>
            <a:r>
              <a:rPr lang="ru-RU" sz="1800" b="1" i="1" dirty="0"/>
              <a:t>исправить </a:t>
            </a:r>
            <a:r>
              <a:rPr lang="ru-RU" sz="1800" b="1" i="1" dirty="0" smtClean="0"/>
              <a:t>единицу»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д</a:t>
            </a:r>
            <a:r>
              <a:rPr lang="ru-RU" sz="1800" i="1" dirty="0" smtClean="0"/>
              <a:t>етские приключения</a:t>
            </a:r>
            <a:r>
              <a:rPr lang="ru-RU" sz="1800" b="1" i="1" dirty="0" smtClean="0"/>
              <a:t>                            «Бор-Бос </a:t>
            </a:r>
            <a:r>
              <a:rPr lang="ru-RU" sz="1800" b="1" i="1" dirty="0"/>
              <a:t>поднимает </a:t>
            </a:r>
            <a:r>
              <a:rPr lang="ru-RU" sz="1800" b="1" i="1" dirty="0" smtClean="0"/>
              <a:t>паруса»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детская </a:t>
            </a:r>
            <a:r>
              <a:rPr lang="ru-RU" sz="1800" i="1" dirty="0" smtClean="0"/>
              <a:t>проза                                   </a:t>
            </a:r>
            <a:r>
              <a:rPr lang="ru-RU" sz="1800" b="1" i="1" dirty="0" smtClean="0"/>
              <a:t>«Каникулы </a:t>
            </a:r>
            <a:r>
              <a:rPr lang="ru-RU" sz="1800" b="1" i="1" dirty="0"/>
              <a:t>кота </a:t>
            </a:r>
            <a:r>
              <a:rPr lang="ru-RU" sz="1800" b="1" i="1" dirty="0" smtClean="0"/>
              <a:t>Егора»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п</a:t>
            </a:r>
            <a:r>
              <a:rPr lang="ru-RU" sz="1800" i="1" dirty="0" smtClean="0"/>
              <a:t>овесть</a:t>
            </a:r>
            <a:r>
              <a:rPr lang="ru-RU" sz="1800" dirty="0" smtClean="0"/>
              <a:t>                                              </a:t>
            </a:r>
            <a:r>
              <a:rPr lang="ru-RU" sz="1800" b="1" i="1" dirty="0" smtClean="0"/>
              <a:t>«Андрейка-путешественник»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военная повесть </a:t>
            </a:r>
            <a:r>
              <a:rPr lang="ru-RU" sz="1800" b="1" i="1" dirty="0" smtClean="0"/>
              <a:t>«Жди ракету»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юмористическая повесть                    </a:t>
            </a:r>
            <a:r>
              <a:rPr lang="ru-RU" sz="1800" b="1" i="1" dirty="0" smtClean="0"/>
              <a:t>«24 </a:t>
            </a:r>
            <a:r>
              <a:rPr lang="ru-RU" sz="1800" b="1" i="1" dirty="0"/>
              <a:t>часа на </a:t>
            </a:r>
            <a:r>
              <a:rPr lang="ru-RU" sz="1800" b="1" i="1" dirty="0" smtClean="0"/>
              <a:t>щите»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в</a:t>
            </a:r>
            <a:r>
              <a:rPr lang="ru-RU" sz="1800" i="1" dirty="0" smtClean="0"/>
              <a:t>оенная повесть</a:t>
            </a:r>
            <a:r>
              <a:rPr lang="ru-RU" sz="1800" b="1" i="1" dirty="0" smtClean="0"/>
              <a:t> «Шли радисты»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повесть</a:t>
            </a:r>
            <a:r>
              <a:rPr lang="ru-RU" sz="1800" b="1" i="1" dirty="0" smtClean="0"/>
              <a:t> «Забытая история»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р</a:t>
            </a:r>
            <a:r>
              <a:rPr lang="ru-RU" sz="1800" i="1" dirty="0" smtClean="0"/>
              <a:t>ассказ </a:t>
            </a:r>
            <a:r>
              <a:rPr lang="ru-RU" sz="1800" b="1" i="1" dirty="0" smtClean="0"/>
              <a:t>«Дело </a:t>
            </a:r>
            <a:r>
              <a:rPr lang="ru-RU" sz="1800" b="1" i="1" dirty="0"/>
              <a:t>о полутора </a:t>
            </a:r>
            <a:r>
              <a:rPr lang="ru-RU" sz="1800" b="1" i="1" dirty="0" smtClean="0"/>
              <a:t>миллионах»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ю</a:t>
            </a:r>
            <a:r>
              <a:rPr lang="ru-RU" sz="1800" i="1" dirty="0" smtClean="0"/>
              <a:t>мористическая </a:t>
            </a:r>
            <a:r>
              <a:rPr lang="ru-RU" sz="1800" i="1" dirty="0"/>
              <a:t>повесть в </a:t>
            </a:r>
            <a:r>
              <a:rPr lang="ru-RU" sz="1800" i="1" dirty="0" smtClean="0"/>
              <a:t>рассказах </a:t>
            </a:r>
            <a:r>
              <a:rPr lang="ru-RU" sz="1800" b="1" i="1" dirty="0" smtClean="0"/>
              <a:t>«После</a:t>
            </a:r>
            <a:r>
              <a:rPr lang="ru-RU" sz="1800" b="1" i="1" dirty="0"/>
              <a:t> </a:t>
            </a:r>
            <a:r>
              <a:rPr lang="ru-RU" sz="1800" b="1" i="1" dirty="0" smtClean="0"/>
              <a:t>дождичка… </a:t>
            </a:r>
            <a:r>
              <a:rPr lang="ru-RU" sz="1800" b="1" i="1" dirty="0"/>
              <a:t>в </a:t>
            </a:r>
            <a:r>
              <a:rPr lang="ru-RU" sz="1800" b="1" i="1" dirty="0" smtClean="0"/>
              <a:t>среду»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/>
              <a:t>д</a:t>
            </a:r>
            <a:r>
              <a:rPr lang="ru-RU" sz="1800" i="1" dirty="0" smtClean="0"/>
              <a:t>етская проза</a:t>
            </a:r>
            <a:r>
              <a:rPr lang="ru-RU" sz="1800" i="1" dirty="0"/>
              <a:t> </a:t>
            </a:r>
            <a:r>
              <a:rPr lang="ru-RU" sz="1800" b="1" i="1" dirty="0" smtClean="0"/>
              <a:t>«</a:t>
            </a:r>
            <a:r>
              <a:rPr lang="ru-RU" sz="1800" b="1" i="1" dirty="0" err="1" smtClean="0"/>
              <a:t>Полудница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Акуля</a:t>
            </a:r>
            <a:r>
              <a:rPr lang="ru-RU" sz="1800" b="1" i="1" dirty="0" smtClean="0"/>
              <a:t>»</a:t>
            </a:r>
            <a:endParaRPr lang="ru-RU" sz="1800" b="1" i="1" dirty="0"/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сборник стихов                                   </a:t>
            </a:r>
            <a:r>
              <a:rPr lang="ru-RU" sz="1800" b="1" i="1" dirty="0" smtClean="0"/>
              <a:t>«Откуда </a:t>
            </a:r>
            <a:r>
              <a:rPr lang="ru-RU" sz="1800" b="1" i="1" dirty="0"/>
              <a:t>течет </a:t>
            </a:r>
            <a:r>
              <a:rPr lang="ru-RU" sz="1800" b="1" i="1" dirty="0" smtClean="0"/>
              <a:t>Морошка»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/>
              <a:t>стихи</a:t>
            </a:r>
            <a:r>
              <a:rPr lang="ru-RU" sz="1800" b="1" i="1" dirty="0" smtClean="0"/>
              <a:t> «На Амуре»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3231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«Дорогие мои </a:t>
            </a:r>
            <a:r>
              <a:rPr lang="ru-RU" sz="3600" dirty="0" smtClean="0"/>
              <a:t>земляки…»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2143116"/>
            <a:ext cx="4574882" cy="440740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/>
              <a:t>Первый сборник стихов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«</a:t>
            </a:r>
            <a:r>
              <a:rPr lang="ru-RU" sz="2000" dirty="0"/>
              <a:t>Дорогие мои земляки» </a:t>
            </a:r>
            <a:r>
              <a:rPr lang="ru-RU" sz="2000" dirty="0" smtClean="0"/>
              <a:t>                Николая Дмитриевича </a:t>
            </a:r>
            <a:r>
              <a:rPr lang="ru-RU" sz="2000" dirty="0" err="1" smtClean="0"/>
              <a:t>Наволочкина</a:t>
            </a:r>
            <a:r>
              <a:rPr lang="ru-RU" sz="2000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вышел </a:t>
            </a:r>
            <a:r>
              <a:rPr lang="ru-RU" sz="2000" dirty="0"/>
              <a:t>в 1953 году.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endParaRPr lang="ru-RU" sz="2000" dirty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нём рассказывалось о буднях тружеников села, о сплаве леса</a:t>
            </a:r>
            <a:r>
              <a:rPr lang="ru-RU" sz="2000" dirty="0" smtClean="0"/>
              <a:t>,   </a:t>
            </a:r>
            <a:r>
              <a:rPr lang="ru-RU" sz="2000" dirty="0"/>
              <a:t>о студентах и учителях,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о </a:t>
            </a:r>
            <a:r>
              <a:rPr lang="ru-RU" sz="2000" dirty="0"/>
              <a:t>Герое Советского Союза </a:t>
            </a: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Евгении </a:t>
            </a:r>
            <a:r>
              <a:rPr lang="ru-RU" sz="2000" dirty="0" err="1"/>
              <a:t>Дикопольцеве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9" y="1413306"/>
            <a:ext cx="3786215" cy="509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«Амурские версты»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038600" cy="496855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" dirty="0"/>
              <a:t>Тяга к исследовательской работе привела историка к истокам освоения Хабаровского края, </a:t>
            </a:r>
            <a:r>
              <a:rPr lang="ru-RU" sz="3200" dirty="0" smtClean="0"/>
              <a:t>          свой </a:t>
            </a:r>
            <a:r>
              <a:rPr lang="ru-RU" sz="3200" dirty="0"/>
              <a:t>роман он назвал «Амурские версты» (1974). Написанная на документальной </a:t>
            </a:r>
            <a:r>
              <a:rPr lang="ru-RU" sz="3200" dirty="0" smtClean="0"/>
              <a:t>основе </a:t>
            </a:r>
            <a:r>
              <a:rPr lang="ru-RU" sz="3200" dirty="0"/>
              <a:t>книга рассказывает о заселении и освоении Приамурья в 1857-1859 годы, о тяжком </a:t>
            </a:r>
            <a:r>
              <a:rPr lang="ru-RU" sz="3200" dirty="0" smtClean="0"/>
              <a:t>труде                       </a:t>
            </a:r>
            <a:r>
              <a:rPr lang="ru-RU" sz="3200" dirty="0"/>
              <a:t>солдат-</a:t>
            </a:r>
            <a:r>
              <a:rPr lang="ru-RU" sz="3200" dirty="0" err="1"/>
              <a:t>линейцев</a:t>
            </a:r>
            <a:r>
              <a:rPr lang="ru-RU" sz="3200" dirty="0"/>
              <a:t>, закладывавших по Амуру первые </a:t>
            </a:r>
            <a:r>
              <a:rPr lang="ru-RU" sz="3200" dirty="0" smtClean="0"/>
              <a:t>поселения</a:t>
            </a:r>
            <a:r>
              <a:rPr lang="ru-RU" sz="3200" dirty="0"/>
              <a:t>.</a:t>
            </a:r>
          </a:p>
          <a:p>
            <a:pPr algn="ctr"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2" y="5072074"/>
            <a:ext cx="3571900" cy="1493905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i="1" dirty="0" smtClean="0"/>
              <a:t>“</a:t>
            </a:r>
            <a:r>
              <a:rPr lang="ru-RU" b="1" i="1" dirty="0" smtClean="0"/>
              <a:t> Как </a:t>
            </a:r>
            <a:r>
              <a:rPr lang="ru-RU" b="1" i="1" dirty="0"/>
              <a:t>от Шилки по Амуру</a:t>
            </a:r>
          </a:p>
          <a:p>
            <a:pPr marL="114300" indent="0">
              <a:buNone/>
            </a:pPr>
            <a:r>
              <a:rPr lang="ru-RU" b="1" i="1" dirty="0" smtClean="0"/>
              <a:t> Великие </a:t>
            </a:r>
            <a:r>
              <a:rPr lang="ru-RU" b="1" i="1" dirty="0"/>
              <a:t>версты:</a:t>
            </a:r>
          </a:p>
          <a:p>
            <a:pPr marL="114300" indent="0">
              <a:buNone/>
            </a:pPr>
            <a:r>
              <a:rPr lang="ru-RU" b="1" i="1" dirty="0" smtClean="0"/>
              <a:t> Ох</a:t>
            </a:r>
            <a:r>
              <a:rPr lang="ru-RU" b="1" i="1" dirty="0"/>
              <a:t>, достались эти версты —</a:t>
            </a:r>
          </a:p>
          <a:p>
            <a:pPr marL="114300" indent="0">
              <a:buNone/>
            </a:pPr>
            <a:r>
              <a:rPr lang="ru-RU" b="1" i="1" dirty="0" smtClean="0"/>
              <a:t> Стерли </a:t>
            </a:r>
            <a:r>
              <a:rPr lang="ru-RU" b="1" i="1" dirty="0"/>
              <a:t>у рук персты</a:t>
            </a:r>
            <a:r>
              <a:rPr lang="ru-RU" b="1" i="1" dirty="0" smtClean="0"/>
              <a:t>…</a:t>
            </a:r>
            <a:r>
              <a:rPr lang="en-US" b="1" i="1" dirty="0" smtClean="0"/>
              <a:t>”</a:t>
            </a:r>
            <a:endParaRPr lang="ru-RU" b="1" i="1" dirty="0"/>
          </a:p>
          <a:p>
            <a:pPr marL="11430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Забайкальская песня)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643050"/>
            <a:ext cx="2046482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1905000" cy="31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1084</TotalTime>
  <Words>1190</Words>
  <Application>Microsoft Office PowerPoint</Application>
  <PresentationFormat>Экран (4:3)</PresentationFormat>
  <Paragraphs>141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Презентация к уроку литературы  «Добрый свет таланта  Николая Дмитриевича Наволочкина» -  к 90 - летию со дня рождения популярного дальневосточного писателя. »</vt:lpstr>
      <vt:lpstr>Презентация PowerPoint</vt:lpstr>
      <vt:lpstr>Николай Наволочкин в молодости</vt:lpstr>
      <vt:lpstr>Военные годы </vt:lpstr>
      <vt:lpstr>Награды за боевые заслуги</vt:lpstr>
      <vt:lpstr>Начало творчества</vt:lpstr>
      <vt:lpstr>Литературные труды</vt:lpstr>
      <vt:lpstr>«Дорогие мои земляки…»</vt:lpstr>
      <vt:lpstr>«Амурские версты»</vt:lpstr>
      <vt:lpstr>«Знакомые кота егора»</vt:lpstr>
      <vt:lpstr>«Полудница акуля»</vt:lpstr>
      <vt:lpstr>Презентация повести-сказки «Полудница Акуля»  в 2008 году, в библиотеке имени Н.Д. Наволочкина</vt:lpstr>
      <vt:lpstr>«Дело о полутора миллионах»</vt:lpstr>
      <vt:lpstr>«Каникулы кота егора»</vt:lpstr>
      <vt:lpstr>«Главное дело капитана дьяченко»</vt:lpstr>
      <vt:lpstr>«После дождичка... в среду.  Были и небыли посёлка Н.»</vt:lpstr>
      <vt:lpstr>Трудовые награды</vt:lpstr>
      <vt:lpstr> Краевая детская Библиотека имени Н. Д. Наволочкина</vt:lpstr>
      <vt:lpstr>Презентация PowerPoint</vt:lpstr>
      <vt:lpstr>Презентация PowerPoint</vt:lpstr>
      <vt:lpstr>Ссылки на использованную литературу и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Наволочкин. Биография</dc:title>
  <cp:lastModifiedBy>User123</cp:lastModifiedBy>
  <cp:revision>103</cp:revision>
  <dcterms:modified xsi:type="dcterms:W3CDTF">2019-01-04T09:58:24Z</dcterms:modified>
</cp:coreProperties>
</file>