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60648"/>
            <a:ext cx="7560840" cy="2016224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latin typeface="Monotype Corsiva" pitchFamily="66" charset="0"/>
              </a:rPr>
              <a:t>Р</a:t>
            </a:r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ы</a:t>
            </a:r>
            <a:r>
              <a:rPr lang="ru-RU" sz="6600" b="1" dirty="0" smtClean="0">
                <a:latin typeface="Monotype Corsiva" pitchFamily="66" charset="0"/>
              </a:rPr>
              <a:t>б</a:t>
            </a:r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ы</a:t>
            </a:r>
            <a:r>
              <a:rPr lang="ru-RU" sz="6600" b="1" dirty="0" smtClean="0">
                <a:latin typeface="Monotype Corsiva" pitchFamily="66" charset="0"/>
              </a:rPr>
              <a:t> </a:t>
            </a:r>
            <a:br>
              <a:rPr lang="ru-RU" sz="6600" b="1" dirty="0" smtClean="0">
                <a:latin typeface="Monotype Corsiva" pitchFamily="66" charset="0"/>
              </a:rPr>
            </a:br>
            <a:r>
              <a:rPr lang="ru-RU" sz="6600" b="1" dirty="0" smtClean="0">
                <a:latin typeface="Monotype Corsiva" pitchFamily="66" charset="0"/>
              </a:rPr>
              <a:t>д</a:t>
            </a:r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о</a:t>
            </a:r>
            <a:r>
              <a:rPr lang="ru-RU" sz="6600" b="1" dirty="0" smtClean="0">
                <a:solidFill>
                  <a:srgbClr val="0070C0"/>
                </a:solidFill>
                <a:latin typeface="Monotype Corsiva" pitchFamily="66" charset="0"/>
              </a:rPr>
              <a:t>н</a:t>
            </a:r>
            <a:r>
              <a:rPr lang="ru-RU" sz="6600" b="1" dirty="0" smtClean="0">
                <a:latin typeface="Monotype Corsiva" pitchFamily="66" charset="0"/>
              </a:rPr>
              <a:t>с</a:t>
            </a:r>
            <a:r>
              <a:rPr lang="ru-RU" sz="6600" b="1" dirty="0" smtClean="0">
                <a:solidFill>
                  <a:srgbClr val="0070C0"/>
                </a:solidFill>
                <a:latin typeface="Monotype Corsiva" pitchFamily="66" charset="0"/>
              </a:rPr>
              <a:t>к</a:t>
            </a:r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о</a:t>
            </a:r>
            <a:r>
              <a:rPr lang="ru-RU" sz="6600" b="1" dirty="0" smtClean="0">
                <a:solidFill>
                  <a:srgbClr val="0070C0"/>
                </a:solidFill>
                <a:latin typeface="Monotype Corsiva" pitchFamily="66" charset="0"/>
              </a:rPr>
              <a:t>г</a:t>
            </a:r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о  </a:t>
            </a:r>
            <a:r>
              <a:rPr lang="ru-RU" sz="6600" b="1" dirty="0" smtClean="0">
                <a:latin typeface="Monotype Corsiva" pitchFamily="66" charset="0"/>
              </a:rPr>
              <a:t>к</a:t>
            </a:r>
            <a:r>
              <a:rPr lang="ru-RU" sz="6600" b="1" dirty="0" smtClean="0">
                <a:solidFill>
                  <a:srgbClr val="0070C0"/>
                </a:solidFill>
                <a:latin typeface="Monotype Corsiva" pitchFamily="66" charset="0"/>
              </a:rPr>
              <a:t>р</a:t>
            </a:r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а</a:t>
            </a:r>
            <a: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</a:rPr>
              <a:t>я</a:t>
            </a:r>
            <a:endParaRPr lang="ru-RU" sz="6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2348880"/>
            <a:ext cx="6624736" cy="1872208"/>
          </a:xfrm>
        </p:spPr>
        <p:txBody>
          <a:bodyPr>
            <a:normAutofit fontScale="85000" lnSpcReduction="1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      Выполнила: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               Третьяк Ольга Александровна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                     воспитатель  1 квалификационной категории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                  МБДОУ ДС «Тополек»  </a:t>
            </a:r>
            <a:r>
              <a:rPr lang="ru-RU" sz="2400" b="1" dirty="0" err="1" smtClean="0">
                <a:solidFill>
                  <a:schemeClr val="tx1"/>
                </a:solidFill>
              </a:rPr>
              <a:t>г.Волгодонск</a:t>
            </a: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                </a:t>
            </a:r>
            <a:r>
              <a:rPr lang="ru-RU" sz="2400" b="1" dirty="0" err="1" smtClean="0">
                <a:solidFill>
                  <a:schemeClr val="tx1"/>
                </a:solidFill>
              </a:rPr>
              <a:t>Ростовкой</a:t>
            </a:r>
            <a:r>
              <a:rPr lang="ru-RU" sz="2400" b="1" dirty="0" smtClean="0">
                <a:solidFill>
                  <a:schemeClr val="tx1"/>
                </a:solidFill>
              </a:rPr>
              <a:t> области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64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kern="0" dirty="0">
                <a:solidFill>
                  <a:srgbClr val="FFFFFF"/>
                </a:solidFill>
                <a:latin typeface="Monotype Corsiva" pitchFamily="66" charset="0"/>
              </a:rPr>
              <a:t>Ценные из семейства карповых    рыбы.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7"/>
            <a:ext cx="8435280" cy="3993306"/>
          </a:xfrm>
        </p:spPr>
        <p:txBody>
          <a:bodyPr/>
          <a:lstStyle/>
          <a:p>
            <a:pPr marL="0" lvl="0" indent="0" fontAlgn="base">
              <a:spcAft>
                <a:spcPct val="0"/>
              </a:spcAft>
              <a:buClr>
                <a:srgbClr val="FFCC00"/>
              </a:buClr>
              <a:buSzPct val="45000"/>
              <a:buNone/>
            </a:pPr>
            <a:r>
              <a:rPr lang="ru-RU" sz="2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	</a:t>
            </a:r>
            <a:r>
              <a:rPr lang="ru-RU" sz="2600" b="1" kern="0" dirty="0" smtClean="0">
                <a:latin typeface="Tahoma"/>
              </a:rPr>
              <a:t>Рыбец </a:t>
            </a:r>
            <a:r>
              <a:rPr lang="ru-RU" sz="2600" b="1" kern="0" dirty="0">
                <a:latin typeface="Tahoma"/>
              </a:rPr>
              <a:t>ценная промысловая рыба Азово-Донского бассейна.</a:t>
            </a:r>
          </a:p>
          <a:p>
            <a:pPr marL="0" lvl="0" indent="0" fontAlgn="base">
              <a:spcAft>
                <a:spcPct val="0"/>
              </a:spcAft>
              <a:buClr>
                <a:srgbClr val="FFCC00"/>
              </a:buClr>
              <a:buSzPct val="45000"/>
              <a:buNone/>
            </a:pPr>
            <a:r>
              <a:rPr lang="ru-RU" sz="2600" b="1" kern="0" dirty="0" smtClean="0">
                <a:latin typeface="Tahoma"/>
              </a:rPr>
              <a:t>	Шемая </a:t>
            </a:r>
            <a:r>
              <a:rPr lang="ru-RU" sz="2600" b="1" kern="0" dirty="0">
                <a:latin typeface="Tahoma"/>
              </a:rPr>
              <a:t>занесена в </a:t>
            </a:r>
            <a:endParaRPr lang="ru-RU" sz="2600" b="1" kern="0" dirty="0" smtClean="0">
              <a:latin typeface="Tahoma"/>
            </a:endParaRPr>
          </a:p>
          <a:p>
            <a:pPr marL="0" lvl="0" indent="0" fontAlgn="base">
              <a:spcAft>
                <a:spcPct val="0"/>
              </a:spcAft>
              <a:buClr>
                <a:srgbClr val="FFCC00"/>
              </a:buClr>
              <a:buSzPct val="45000"/>
              <a:buNone/>
            </a:pPr>
            <a:r>
              <a:rPr lang="ru-RU" sz="2600" b="1" kern="0" dirty="0" smtClean="0">
                <a:latin typeface="Tahoma"/>
              </a:rPr>
              <a:t>Красную </a:t>
            </a:r>
            <a:r>
              <a:rPr lang="ru-RU" sz="2600" b="1" kern="0" dirty="0">
                <a:latin typeface="Tahoma"/>
              </a:rPr>
              <a:t>книгу. Это очень </a:t>
            </a:r>
            <a:endParaRPr lang="ru-RU" sz="2600" b="1" kern="0" dirty="0" smtClean="0">
              <a:latin typeface="Tahoma"/>
            </a:endParaRPr>
          </a:p>
          <a:p>
            <a:pPr marL="0" lvl="0" indent="0" fontAlgn="base">
              <a:spcAft>
                <a:spcPct val="0"/>
              </a:spcAft>
              <a:buClr>
                <a:srgbClr val="FFCC00"/>
              </a:buClr>
              <a:buSzPct val="45000"/>
              <a:buNone/>
            </a:pPr>
            <a:r>
              <a:rPr lang="ru-RU" sz="2600" b="1" kern="0" dirty="0" smtClean="0">
                <a:latin typeface="Tahoma"/>
              </a:rPr>
              <a:t>ценная </a:t>
            </a:r>
            <a:r>
              <a:rPr lang="ru-RU" sz="2600" b="1" kern="0" dirty="0">
                <a:latin typeface="Tahoma"/>
              </a:rPr>
              <a:t>рыба.</a:t>
            </a:r>
            <a:endParaRPr lang="ru-RU" sz="2600" b="1" kern="0" dirty="0">
              <a:latin typeface="Tahoma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49" y="2996952"/>
            <a:ext cx="358375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865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kern="0" dirty="0">
                <a:latin typeface="Monotype Corsiva" pitchFamily="66" charset="0"/>
              </a:rPr>
              <a:t>Промысловые карповые рыбы </a:t>
            </a:r>
            <a:r>
              <a:rPr lang="ru-RU" sz="4800" b="1" kern="0" dirty="0" smtClean="0">
                <a:latin typeface="Monotype Corsiva" pitchFamily="66" charset="0"/>
              </a:rPr>
              <a:t>реки</a:t>
            </a:r>
            <a:endParaRPr lang="ru-RU" sz="4800" b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/>
          <a:p>
            <a:pPr marL="0" lvl="0" indent="0" fontAlgn="base">
              <a:spcAft>
                <a:spcPct val="0"/>
              </a:spcAft>
              <a:buClr>
                <a:srgbClr val="FFCC00"/>
              </a:buClr>
              <a:buSzPct val="120000"/>
              <a:buNone/>
            </a:pPr>
            <a:r>
              <a:rPr lang="ru-RU" sz="2800" b="1" kern="0" dirty="0" smtClean="0">
                <a:latin typeface="Tahoma"/>
              </a:rPr>
              <a:t>	Тарань </a:t>
            </a:r>
            <a:r>
              <a:rPr lang="ru-RU" sz="2800" b="1" kern="0" dirty="0">
                <a:latin typeface="Tahoma"/>
              </a:rPr>
              <a:t>одна из </a:t>
            </a:r>
            <a:endParaRPr lang="ru-RU" sz="2800" b="1" kern="0" dirty="0" smtClean="0">
              <a:latin typeface="Tahoma"/>
            </a:endParaRPr>
          </a:p>
          <a:p>
            <a:pPr marL="0" lvl="0" indent="0" fontAlgn="base">
              <a:spcAft>
                <a:spcPct val="0"/>
              </a:spcAft>
              <a:buClr>
                <a:srgbClr val="FFCC00"/>
              </a:buClr>
              <a:buSzPct val="120000"/>
              <a:buNone/>
            </a:pPr>
            <a:r>
              <a:rPr lang="ru-RU" sz="2800" b="1" kern="0" dirty="0" smtClean="0">
                <a:latin typeface="Tahoma"/>
              </a:rPr>
              <a:t>любимых </a:t>
            </a:r>
            <a:r>
              <a:rPr lang="ru-RU" sz="2800" b="1" kern="0" dirty="0">
                <a:latin typeface="Tahoma"/>
              </a:rPr>
              <a:t>и доступных </a:t>
            </a:r>
            <a:endParaRPr lang="ru-RU" sz="2800" b="1" kern="0" dirty="0" smtClean="0">
              <a:latin typeface="Tahoma"/>
            </a:endParaRPr>
          </a:p>
          <a:p>
            <a:pPr marL="0" lvl="0" indent="0" fontAlgn="base">
              <a:spcAft>
                <a:spcPct val="0"/>
              </a:spcAft>
              <a:buClr>
                <a:srgbClr val="FFCC00"/>
              </a:buClr>
              <a:buSzPct val="120000"/>
              <a:buNone/>
            </a:pPr>
            <a:r>
              <a:rPr lang="ru-RU" sz="2800" b="1" kern="0" dirty="0" smtClean="0">
                <a:latin typeface="Tahoma"/>
              </a:rPr>
              <a:t>рыб </a:t>
            </a:r>
            <a:r>
              <a:rPr lang="ru-RU" sz="2800" b="1" kern="0" dirty="0">
                <a:latin typeface="Tahoma"/>
              </a:rPr>
              <a:t>на Дону и Азовском </a:t>
            </a:r>
            <a:endParaRPr lang="ru-RU" sz="2800" b="1" kern="0" dirty="0" smtClean="0">
              <a:latin typeface="Tahoma"/>
            </a:endParaRPr>
          </a:p>
          <a:p>
            <a:pPr marL="0" lvl="0" indent="0" fontAlgn="base">
              <a:spcAft>
                <a:spcPct val="0"/>
              </a:spcAft>
              <a:buClr>
                <a:srgbClr val="FFCC00"/>
              </a:buClr>
              <a:buSzPct val="120000"/>
              <a:buNone/>
            </a:pPr>
            <a:r>
              <a:rPr lang="ru-RU" sz="2800" b="1" kern="0" dirty="0" smtClean="0">
                <a:latin typeface="Tahoma"/>
              </a:rPr>
              <a:t>море.</a:t>
            </a:r>
            <a:endParaRPr lang="ru-RU" sz="2800" b="1" kern="0" dirty="0">
              <a:latin typeface="Tahoma"/>
            </a:endParaRPr>
          </a:p>
          <a:p>
            <a:pPr marL="0" lvl="0" indent="0" fontAlgn="base">
              <a:spcAft>
                <a:spcPct val="0"/>
              </a:spcAft>
              <a:buClr>
                <a:srgbClr val="FFCC00"/>
              </a:buClr>
              <a:buSzPct val="120000"/>
              <a:buNone/>
            </a:pPr>
            <a:r>
              <a:rPr lang="ru-RU" sz="2800" b="1" kern="0" dirty="0" smtClean="0">
                <a:latin typeface="Tahoma"/>
              </a:rPr>
              <a:t>	                                 Лещ </a:t>
            </a:r>
            <a:r>
              <a:rPr lang="ru-RU" sz="2800" b="1" kern="0" dirty="0">
                <a:latin typeface="Tahoma"/>
              </a:rPr>
              <a:t>промысловая, </a:t>
            </a:r>
            <a:endParaRPr lang="ru-RU" sz="2800" b="1" kern="0" dirty="0" smtClean="0">
              <a:latin typeface="Tahoma"/>
            </a:endParaRPr>
          </a:p>
          <a:p>
            <a:pPr marL="0" lvl="0" indent="0" fontAlgn="base">
              <a:spcAft>
                <a:spcPct val="0"/>
              </a:spcAft>
              <a:buClr>
                <a:srgbClr val="FFCC00"/>
              </a:buClr>
              <a:buSzPct val="120000"/>
              <a:buNone/>
            </a:pPr>
            <a:r>
              <a:rPr lang="ru-RU" sz="2800" b="1" kern="0" dirty="0">
                <a:latin typeface="Tahoma"/>
              </a:rPr>
              <a:t> </a:t>
            </a:r>
            <a:r>
              <a:rPr lang="ru-RU" sz="2800" b="1" kern="0" dirty="0" smtClean="0">
                <a:latin typeface="Tahoma"/>
              </a:rPr>
              <a:t>                                мирная </a:t>
            </a:r>
            <a:r>
              <a:rPr lang="ru-RU" sz="2800" b="1" kern="0" dirty="0">
                <a:latin typeface="Tahoma"/>
              </a:rPr>
              <a:t>рыба. </a:t>
            </a:r>
            <a:r>
              <a:rPr lang="ru-RU" sz="2800" b="1" kern="0" dirty="0" smtClean="0">
                <a:latin typeface="Tahoma"/>
              </a:rPr>
              <a:t>Достигает</a:t>
            </a:r>
          </a:p>
          <a:p>
            <a:pPr marL="0" lvl="0" indent="0" fontAlgn="base">
              <a:spcAft>
                <a:spcPct val="0"/>
              </a:spcAft>
              <a:buClr>
                <a:srgbClr val="FFCC00"/>
              </a:buClr>
              <a:buSzPct val="120000"/>
              <a:buNone/>
            </a:pPr>
            <a:r>
              <a:rPr lang="ru-RU" sz="2800" b="1" kern="0" dirty="0">
                <a:latin typeface="Tahoma"/>
              </a:rPr>
              <a:t> </a:t>
            </a:r>
            <a:r>
              <a:rPr lang="ru-RU" sz="2800" b="1" kern="0" dirty="0" smtClean="0">
                <a:latin typeface="Tahoma"/>
              </a:rPr>
              <a:t>                                крупных </a:t>
            </a:r>
            <a:r>
              <a:rPr lang="ru-RU" sz="2800" b="1" kern="0" dirty="0">
                <a:latin typeface="Tahoma"/>
              </a:rPr>
              <a:t>размеров до </a:t>
            </a:r>
            <a:endParaRPr lang="ru-RU" sz="2800" b="1" kern="0" dirty="0" smtClean="0">
              <a:latin typeface="Tahoma"/>
            </a:endParaRPr>
          </a:p>
          <a:p>
            <a:pPr marL="0" lvl="0" indent="0" fontAlgn="base">
              <a:spcAft>
                <a:spcPct val="0"/>
              </a:spcAft>
              <a:buClr>
                <a:srgbClr val="FFCC00"/>
              </a:buClr>
              <a:buSzPct val="120000"/>
              <a:buNone/>
            </a:pPr>
            <a:r>
              <a:rPr lang="ru-RU" sz="2800" b="1" kern="0" dirty="0">
                <a:latin typeface="Tahoma"/>
              </a:rPr>
              <a:t> </a:t>
            </a:r>
            <a:r>
              <a:rPr lang="ru-RU" sz="2800" b="1" kern="0" dirty="0" smtClean="0">
                <a:latin typeface="Tahoma"/>
              </a:rPr>
              <a:t>                                5кг </a:t>
            </a:r>
            <a:r>
              <a:rPr lang="ru-RU" sz="2800" b="1" kern="0" dirty="0">
                <a:latin typeface="Tahoma"/>
              </a:rPr>
              <a:t>в озерах и </a:t>
            </a:r>
            <a:endParaRPr lang="ru-RU" sz="2800" b="1" kern="0" dirty="0" smtClean="0">
              <a:latin typeface="Tahoma"/>
            </a:endParaRPr>
          </a:p>
          <a:p>
            <a:pPr marL="0" lvl="0" indent="0" fontAlgn="base">
              <a:spcAft>
                <a:spcPct val="0"/>
              </a:spcAft>
              <a:buClr>
                <a:srgbClr val="FFCC00"/>
              </a:buClr>
              <a:buSzPct val="120000"/>
              <a:buNone/>
            </a:pPr>
            <a:r>
              <a:rPr lang="ru-RU" sz="2800" b="1" kern="0" dirty="0">
                <a:latin typeface="Tahoma"/>
              </a:rPr>
              <a:t> </a:t>
            </a:r>
            <a:r>
              <a:rPr lang="ru-RU" sz="2800" b="1" kern="0" dirty="0" smtClean="0">
                <a:latin typeface="Tahoma"/>
              </a:rPr>
              <a:t>                                водохранилищах</a:t>
            </a:r>
            <a:r>
              <a:rPr lang="ru-RU" sz="2800" b="1" kern="0" dirty="0">
                <a:latin typeface="Tahoma"/>
              </a:rPr>
              <a:t>.</a:t>
            </a:r>
            <a:endParaRPr lang="ru-RU" sz="2800" b="1" kern="0" dirty="0">
              <a:latin typeface="Tahom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70758"/>
            <a:ext cx="3528392" cy="1983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05" y="3645024"/>
            <a:ext cx="331964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953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kern="0" dirty="0">
                <a:latin typeface="Monotype Corsiva" pitchFamily="66" charset="0"/>
                <a:ea typeface="GungsuhChe" pitchFamily="49" charset="-127"/>
              </a:rPr>
              <a:t>Карп – прудовая </a:t>
            </a:r>
            <a:r>
              <a:rPr lang="ru-RU" sz="5400" b="1" kern="0" dirty="0" smtClean="0">
                <a:latin typeface="Monotype Corsiva" pitchFamily="66" charset="0"/>
                <a:ea typeface="GungsuhChe" pitchFamily="49" charset="-127"/>
              </a:rPr>
              <a:t>рыба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FFCC00"/>
              </a:buClr>
              <a:buSzPct val="45000"/>
              <a:buNone/>
            </a:pPr>
            <a:r>
              <a:rPr lang="ru-RU" sz="2400" b="1" kern="0" dirty="0" smtClean="0">
                <a:latin typeface="Tahoma"/>
              </a:rPr>
              <a:t>	Карп- </a:t>
            </a:r>
            <a:r>
              <a:rPr lang="ru-RU" sz="2400" b="1" kern="0" dirty="0">
                <a:latin typeface="Tahoma"/>
              </a:rPr>
              <a:t>это одомашненный  сазан, его выращивают в прудах и продают как товарную рыбу.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FFCC00"/>
              </a:buClr>
              <a:buSzPct val="45000"/>
              <a:buNone/>
            </a:pPr>
            <a:r>
              <a:rPr lang="ru-RU" sz="2400" b="1" kern="0" dirty="0" smtClean="0">
                <a:latin typeface="Tahoma"/>
              </a:rPr>
              <a:t>	Сазан водится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FFCC00"/>
              </a:buClr>
              <a:buSzPct val="45000"/>
              <a:buNone/>
            </a:pPr>
            <a:r>
              <a:rPr lang="ru-RU" sz="2400" b="1" kern="0" dirty="0" smtClean="0">
                <a:latin typeface="Tahoma"/>
              </a:rPr>
              <a:t> </a:t>
            </a:r>
            <a:r>
              <a:rPr lang="ru-RU" sz="2400" b="1" kern="0" dirty="0">
                <a:latin typeface="Tahoma"/>
              </a:rPr>
              <a:t>в реке Дон в </a:t>
            </a:r>
            <a:r>
              <a:rPr lang="ru-RU" sz="2400" b="1" kern="0" dirty="0" smtClean="0">
                <a:latin typeface="Tahoma"/>
              </a:rPr>
              <a:t>диком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FFCC00"/>
              </a:buClr>
              <a:buSzPct val="45000"/>
              <a:buNone/>
            </a:pPr>
            <a:r>
              <a:rPr lang="ru-RU" sz="2400" b="1" kern="0" dirty="0" smtClean="0">
                <a:latin typeface="Tahoma"/>
              </a:rPr>
              <a:t> </a:t>
            </a:r>
            <a:r>
              <a:rPr lang="ru-RU" sz="2400" b="1" kern="0" dirty="0">
                <a:latin typeface="Tahoma"/>
              </a:rPr>
              <a:t>виде, питается </a:t>
            </a:r>
            <a:endParaRPr lang="ru-RU" sz="2400" b="1" kern="0" dirty="0" smtClean="0">
              <a:latin typeface="Tahoma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FFCC00"/>
              </a:buClr>
              <a:buSzPct val="45000"/>
              <a:buNone/>
            </a:pPr>
            <a:r>
              <a:rPr lang="ru-RU" sz="2400" b="1" kern="0" dirty="0" smtClean="0">
                <a:latin typeface="Tahoma"/>
              </a:rPr>
              <a:t>донными организма-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FFCC00"/>
              </a:buClr>
              <a:buSzPct val="45000"/>
              <a:buNone/>
            </a:pPr>
            <a:r>
              <a:rPr lang="ru-RU" sz="2400" b="1" kern="0" dirty="0" smtClean="0">
                <a:latin typeface="Tahoma"/>
              </a:rPr>
              <a:t>ми</a:t>
            </a:r>
            <a:r>
              <a:rPr lang="ru-RU" sz="2400" b="1" kern="0" dirty="0">
                <a:latin typeface="Tahoma"/>
              </a:rPr>
              <a:t>: моллюсками, </a:t>
            </a:r>
            <a:endParaRPr lang="ru-RU" sz="2400" b="1" kern="0" dirty="0" smtClean="0">
              <a:latin typeface="Tahoma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FFCC00"/>
              </a:buClr>
              <a:buSzPct val="45000"/>
              <a:buNone/>
            </a:pPr>
            <a:r>
              <a:rPr lang="ru-RU" sz="2400" b="1" kern="0" dirty="0" smtClean="0">
                <a:latin typeface="Tahoma"/>
              </a:rPr>
              <a:t>ракообразными</a:t>
            </a:r>
            <a:r>
              <a:rPr lang="ru-RU" sz="2400" b="1" kern="0" dirty="0">
                <a:latin typeface="Tahoma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32259"/>
            <a:ext cx="434826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799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ru-RU" sz="6000" b="1" kern="0" dirty="0">
                <a:solidFill>
                  <a:srgbClr val="002060"/>
                </a:solidFill>
                <a:latin typeface="Monotype Corsiva" pitchFamily="66" charset="0"/>
              </a:rPr>
              <a:t>Хищные рыбы реки Дон</a:t>
            </a:r>
            <a:endParaRPr lang="ru-RU" sz="6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SzPct val="45000"/>
              <a:buNone/>
            </a:pPr>
            <a:r>
              <a:rPr lang="ru-RU" b="1" dirty="0" smtClean="0">
                <a:solidFill>
                  <a:srgbClr val="002060"/>
                </a:solidFill>
                <a:latin typeface="Tahoma" pitchFamily="34" charset="0"/>
              </a:rPr>
              <a:t>	Сом –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SzPct val="45000"/>
              <a:buNone/>
            </a:pPr>
            <a:r>
              <a:rPr lang="ru-RU" b="1" dirty="0" smtClean="0">
                <a:solidFill>
                  <a:srgbClr val="002060"/>
                </a:solidFill>
                <a:latin typeface="Tahoma" pitchFamily="34" charset="0"/>
              </a:rPr>
              <a:t>пресноводная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</a:rPr>
              <a:t>, </a:t>
            </a:r>
            <a:endParaRPr lang="ru-RU" b="1" dirty="0" smtClean="0">
              <a:solidFill>
                <a:srgbClr val="002060"/>
              </a:solidFill>
              <a:latin typeface="Tahoma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SzPct val="45000"/>
              <a:buNone/>
            </a:pPr>
            <a:r>
              <a:rPr lang="ru-RU" b="1" dirty="0" smtClean="0">
                <a:solidFill>
                  <a:srgbClr val="002060"/>
                </a:solidFill>
                <a:latin typeface="Tahoma" pitchFamily="34" charset="0"/>
              </a:rPr>
              <a:t>хищная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</a:rPr>
              <a:t>рыба.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SzPct val="45000"/>
              <a:buNone/>
            </a:pPr>
            <a:r>
              <a:rPr lang="ru-RU" b="1" dirty="0" smtClean="0">
                <a:solidFill>
                  <a:srgbClr val="002060"/>
                </a:solidFill>
                <a:latin typeface="Tahoma" pitchFamily="34" charset="0"/>
              </a:rPr>
              <a:t> 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SzPct val="45000"/>
              <a:buNone/>
            </a:pPr>
            <a:endParaRPr lang="ru-RU" b="1" dirty="0">
              <a:solidFill>
                <a:srgbClr val="002060"/>
              </a:solidFill>
              <a:latin typeface="Tahoma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SzPct val="45000"/>
              <a:buNone/>
            </a:pPr>
            <a:r>
              <a:rPr lang="ru-RU" b="1" dirty="0" smtClean="0">
                <a:solidFill>
                  <a:srgbClr val="002060"/>
                </a:solidFill>
                <a:latin typeface="Tahoma" pitchFamily="34" charset="0"/>
              </a:rPr>
              <a:t>	                                 Щука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</a:rPr>
              <a:t>«акула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</a:rPr>
              <a:t>»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SzPct val="45000"/>
              <a:buNone/>
            </a:pPr>
            <a:r>
              <a:rPr lang="ru-RU" b="1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</a:rPr>
              <a:t>                              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</a:rPr>
              <a:t>пресных водоемов.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28800"/>
            <a:ext cx="4392488" cy="2201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56" y="3933055"/>
            <a:ext cx="3733604" cy="235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166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94421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Monotype Corsiva" pitchFamily="66" charset="0"/>
              </a:rPr>
              <a:t>СПАСИБО ЗА ВНИМАНИЕ!</a:t>
            </a:r>
            <a:endParaRPr lang="ru-RU" sz="6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803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1052736"/>
            <a:ext cx="4104456" cy="39604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4608512" cy="4929411"/>
          </a:xfrm>
        </p:spPr>
        <p:txBody>
          <a:bodyPr/>
          <a:lstStyle/>
          <a:p>
            <a:pPr lvl="0" fontAlgn="base">
              <a:spcAft>
                <a:spcPct val="0"/>
              </a:spcAft>
              <a:buClr>
                <a:srgbClr val="FFCC00"/>
              </a:buClr>
              <a:buSzPct val="120000"/>
              <a:buFontTx/>
              <a:buChar char="•"/>
            </a:pPr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«Блеща средь полей широких,</a:t>
            </a:r>
            <a:b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</a:br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Вон он льется!.. Здравствуй, Дон!</a:t>
            </a:r>
            <a:b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</a:br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От сынов твоих далеких</a:t>
            </a:r>
            <a:b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</a:br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Я привез тебе поклон.»</a:t>
            </a:r>
            <a:b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</a:br>
            <a:r>
              <a:rPr lang="ru-RU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                А.С</a:t>
            </a:r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. Пушкин</a:t>
            </a:r>
          </a:p>
        </p:txBody>
      </p:sp>
      <p:pic>
        <p:nvPicPr>
          <p:cNvPr id="1026" name="Picture 2" descr="C:\Users\admin\Desktop\река д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36712"/>
            <a:ext cx="410445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662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200528" cy="56886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нашей повседневной жизни вода настолько привычна, что мы не задумываемся о ней.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Посмотрим на глобус. Если быстро вращать глобус, то он покажется одноцветным – голубым. А все потому, что этой краски на нём больше, чем зелёной, коричневой, белой. Голубым цветом изображены океаны, моря, реки, озёра нашей планеты.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Вода занимает ¾ площади нашей планеты и река Дон также входит в это число.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9944" y="413048"/>
            <a:ext cx="28083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13048"/>
            <a:ext cx="2007840" cy="186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161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620688"/>
            <a:ext cx="4176464" cy="547260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4032448" cy="561662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Питание реки Дон в основном снеговое, меньше дождевое и грунтовое. В реке водится более 80 видов рыб.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Река Дон судоходна.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098" y="4077072"/>
            <a:ext cx="285238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4823"/>
            <a:ext cx="28575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35523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2496">
            <a:off x="6988009" y="3392289"/>
            <a:ext cx="1858324" cy="136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013" y="1628800"/>
            <a:ext cx="230425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178648"/>
            <a:ext cx="3744416" cy="19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555" y="5013176"/>
            <a:ext cx="1728985" cy="110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999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3933056"/>
            <a:ext cx="4248472" cy="25202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4248472" cy="6120680"/>
          </a:xfrm>
        </p:spPr>
        <p:txBody>
          <a:bodyPr/>
          <a:lstStyle/>
          <a:p>
            <a:pPr lvl="0" fontAlgn="base">
              <a:spcAft>
                <a:spcPct val="0"/>
              </a:spcAft>
              <a:buClr>
                <a:srgbClr val="FFCC00"/>
              </a:buClr>
              <a:buSzPct val="120000"/>
              <a:buNone/>
            </a:pPr>
            <a:endParaRPr lang="ru-RU" sz="28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lvl="0" fontAlgn="base">
              <a:spcAft>
                <a:spcPct val="0"/>
              </a:spcAft>
              <a:buClr>
                <a:srgbClr val="FFCC00"/>
              </a:buClr>
              <a:buSzPct val="120000"/>
              <a:buNone/>
            </a:pPr>
            <a:r>
              <a:rPr lang="ru-RU" sz="3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Кто  они такие?</a:t>
            </a:r>
            <a:endParaRPr lang="ru-RU" sz="36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lvl="0" fontAlgn="base">
              <a:spcAft>
                <a:spcPct val="0"/>
              </a:spcAft>
              <a:buClr>
                <a:srgbClr val="FFCC00"/>
              </a:buClr>
              <a:buSzPct val="120000"/>
              <a:buNone/>
            </a:pPr>
            <a:endParaRPr lang="ru-RU" sz="28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lvl="0" fontAlgn="base">
              <a:spcAft>
                <a:spcPct val="0"/>
              </a:spcAft>
              <a:buClr>
                <a:srgbClr val="FFCC00"/>
              </a:buClr>
              <a:buSzPct val="120000"/>
              <a:buNone/>
            </a:pPr>
            <a:endParaRPr lang="ru-RU" sz="28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lvl="0" fontAlgn="base">
              <a:spcAft>
                <a:spcPct val="0"/>
              </a:spcAft>
              <a:buClr>
                <a:srgbClr val="FFCC00"/>
              </a:buClr>
              <a:buSzPct val="120000"/>
              <a:buNone/>
            </a:pPr>
            <a:endParaRPr lang="ru-RU" sz="28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lvl="0" fontAlgn="base">
              <a:spcAft>
                <a:spcPct val="0"/>
              </a:spcAft>
              <a:buClr>
                <a:srgbClr val="FFCC00"/>
              </a:buClr>
              <a:buSzPct val="120000"/>
              <a:buNone/>
            </a:pPr>
            <a:r>
              <a:rPr lang="ru-RU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По </a:t>
            </a:r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земле не ходят,</a:t>
            </a:r>
          </a:p>
          <a:p>
            <a:pPr lvl="0" fontAlgn="base">
              <a:spcAft>
                <a:spcPct val="0"/>
              </a:spcAft>
              <a:buClr>
                <a:srgbClr val="FFCC00"/>
              </a:buClr>
              <a:buSzPct val="120000"/>
              <a:buNone/>
            </a:pPr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 </a:t>
            </a:r>
            <a:r>
              <a:rPr lang="ru-RU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На </a:t>
            </a:r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небо не смотрят,</a:t>
            </a:r>
          </a:p>
          <a:p>
            <a:pPr lvl="0" fontAlgn="base">
              <a:spcAft>
                <a:spcPct val="0"/>
              </a:spcAft>
              <a:buClr>
                <a:srgbClr val="FFCC00"/>
              </a:buClr>
              <a:buSzPct val="120000"/>
              <a:buNone/>
            </a:pPr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   </a:t>
            </a:r>
            <a:r>
              <a:rPr lang="ru-RU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Звёзд </a:t>
            </a:r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не считают,</a:t>
            </a:r>
          </a:p>
          <a:p>
            <a:pPr lvl="0" fontAlgn="base">
              <a:spcAft>
                <a:spcPct val="0"/>
              </a:spcAft>
              <a:buClr>
                <a:srgbClr val="FFCC00"/>
              </a:buClr>
              <a:buSzPct val="120000"/>
              <a:buNone/>
            </a:pPr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     </a:t>
            </a:r>
            <a:r>
              <a:rPr lang="ru-RU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Людей </a:t>
            </a:r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не знают.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65104"/>
            <a:ext cx="3239343" cy="165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3304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260648"/>
            <a:ext cx="8601534" cy="6264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/>
              <a:t>Посмотришь на реку</a:t>
            </a:r>
          </a:p>
          <a:p>
            <a:pPr marL="0" indent="0">
              <a:buNone/>
            </a:pPr>
            <a:r>
              <a:rPr lang="ru-RU" sz="3600" b="1" dirty="0" smtClean="0"/>
              <a:t>И кажется, в ней</a:t>
            </a:r>
          </a:p>
          <a:p>
            <a:pPr marL="0" indent="0">
              <a:buNone/>
            </a:pPr>
            <a:r>
              <a:rPr lang="ru-RU" sz="3600" b="1" dirty="0" smtClean="0"/>
              <a:t>Нет ни малявок, ни окуней.</a:t>
            </a:r>
          </a:p>
          <a:p>
            <a:pPr marL="0" indent="0">
              <a:buNone/>
            </a:pPr>
            <a:r>
              <a:rPr lang="ru-RU" sz="3600" b="1" dirty="0" smtClean="0"/>
              <a:t>Только бежит голубая вода,</a:t>
            </a:r>
          </a:p>
          <a:p>
            <a:pPr marL="0" indent="0">
              <a:buNone/>
            </a:pPr>
            <a:r>
              <a:rPr lang="ru-RU" sz="3600" b="1" dirty="0" smtClean="0"/>
              <a:t>Петляя по лугу, незнамо куда.</a:t>
            </a:r>
          </a:p>
          <a:p>
            <a:pPr marL="0" indent="0">
              <a:buNone/>
            </a:pPr>
            <a:r>
              <a:rPr lang="ru-RU" sz="3600" b="1" dirty="0" smtClean="0"/>
              <a:t>Но если поглубже в неё заглянуть,</a:t>
            </a:r>
          </a:p>
          <a:p>
            <a:pPr marL="0" indent="0">
              <a:buNone/>
            </a:pPr>
            <a:r>
              <a:rPr lang="ru-RU" sz="3600" b="1" dirty="0" smtClean="0"/>
              <a:t>С маской и трубкой</a:t>
            </a:r>
          </a:p>
          <a:p>
            <a:pPr marL="0" indent="0">
              <a:buNone/>
            </a:pPr>
            <a:r>
              <a:rPr lang="ru-RU" sz="3600" b="1" dirty="0" smtClean="0"/>
              <a:t>Тихонько нырнуть,</a:t>
            </a:r>
          </a:p>
          <a:p>
            <a:pPr marL="0" indent="0">
              <a:buNone/>
            </a:pPr>
            <a:r>
              <a:rPr lang="ru-RU" sz="3600" b="1" dirty="0" smtClean="0"/>
              <a:t>Сразу увидишь, что это не так.</a:t>
            </a:r>
          </a:p>
        </p:txBody>
      </p:sp>
    </p:spTree>
    <p:extLst>
      <p:ext uri="{BB962C8B-B14F-4D97-AF65-F5344CB8AC3E}">
        <p14:creationId xmlns:p14="http://schemas.microsoft.com/office/powerpoint/2010/main" val="3298150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2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496944" cy="5328592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10000"/>
              </a:lnSpc>
              <a:buNone/>
            </a:pPr>
            <a:r>
              <a:rPr lang="ru-RU" b="1" dirty="0">
                <a:solidFill>
                  <a:prstClr val="black"/>
                </a:solidFill>
              </a:rPr>
              <a:t>Вот под корягою прячется рак,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ru-RU" b="1" dirty="0">
                <a:solidFill>
                  <a:prstClr val="black"/>
                </a:solidFill>
              </a:rPr>
              <a:t>Налим под колоду забрался,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ru-RU" b="1" dirty="0">
                <a:solidFill>
                  <a:prstClr val="black"/>
                </a:solidFill>
              </a:rPr>
              <a:t>А это – огромная щука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ru-RU" b="1" dirty="0" smtClean="0">
                <a:solidFill>
                  <a:prstClr val="black"/>
                </a:solidFill>
              </a:rPr>
              <a:t>                      Плывёт </a:t>
            </a:r>
            <a:r>
              <a:rPr lang="ru-RU" b="1" dirty="0">
                <a:solidFill>
                  <a:prstClr val="black"/>
                </a:solidFill>
              </a:rPr>
              <a:t>, как ракета.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ru-RU" b="1" dirty="0">
                <a:solidFill>
                  <a:prstClr val="black"/>
                </a:solidFill>
              </a:rPr>
              <a:t>У кручи подмытой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ru-RU" b="1" dirty="0" smtClean="0">
                <a:solidFill>
                  <a:prstClr val="black"/>
                </a:solidFill>
              </a:rPr>
              <a:t>                                                  На </a:t>
            </a:r>
            <a:r>
              <a:rPr lang="ru-RU" b="1" dirty="0">
                <a:solidFill>
                  <a:prstClr val="black"/>
                </a:solidFill>
              </a:rPr>
              <a:t>дне хрящеватом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ru-RU" b="1" dirty="0" smtClean="0">
                <a:solidFill>
                  <a:prstClr val="black"/>
                </a:solidFill>
              </a:rPr>
              <a:t>               Лещ </a:t>
            </a:r>
            <a:r>
              <a:rPr lang="ru-RU" b="1" dirty="0">
                <a:solidFill>
                  <a:prstClr val="black"/>
                </a:solidFill>
              </a:rPr>
              <a:t>отдыхает – 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ru-RU" b="1" dirty="0" smtClean="0">
                <a:solidFill>
                  <a:prstClr val="black"/>
                </a:solidFill>
              </a:rPr>
              <a:t>                   Стоит</a:t>
            </a:r>
            <a:r>
              <a:rPr lang="ru-RU" b="1" dirty="0">
                <a:solidFill>
                  <a:prstClr val="black"/>
                </a:solidFill>
              </a:rPr>
              <a:t>, как лопата.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ru-RU" b="1" dirty="0" smtClean="0">
                <a:solidFill>
                  <a:prstClr val="black"/>
                </a:solidFill>
              </a:rPr>
              <a:t>                     Стайка </a:t>
            </a:r>
            <a:r>
              <a:rPr lang="ru-RU" b="1" dirty="0">
                <a:solidFill>
                  <a:prstClr val="black"/>
                </a:solidFill>
              </a:rPr>
              <a:t>плотвы  шевелит камыши,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ru-RU" b="1" dirty="0" smtClean="0">
                <a:solidFill>
                  <a:prstClr val="black"/>
                </a:solidFill>
              </a:rPr>
              <a:t>                         Мелькают </a:t>
            </a:r>
            <a:r>
              <a:rPr lang="ru-RU" b="1" dirty="0" err="1">
                <a:solidFill>
                  <a:prstClr val="black"/>
                </a:solidFill>
              </a:rPr>
              <a:t>густерки</a:t>
            </a:r>
            <a:r>
              <a:rPr lang="ru-RU" b="1" dirty="0">
                <a:solidFill>
                  <a:prstClr val="black"/>
                </a:solidFill>
              </a:rPr>
              <a:t>, ельцы и ерши…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538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Промысловые рыбы: судак и чехонь.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256584"/>
          </a:xfrm>
        </p:spPr>
        <p:txBody>
          <a:bodyPr/>
          <a:lstStyle/>
          <a:p>
            <a:pPr lvl="0" fontAlgn="base">
              <a:spcAft>
                <a:spcPct val="0"/>
              </a:spcAft>
              <a:buClr>
                <a:srgbClr val="FFCC00"/>
              </a:buClr>
              <a:buSzPct val="45000"/>
              <a:buFont typeface="Wingdings" pitchFamily="2" charset="2"/>
              <a:buChar char=""/>
            </a:pPr>
            <a:r>
              <a:rPr lang="ru-RU" sz="2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Судак хищная ценная </a:t>
            </a:r>
            <a:r>
              <a:rPr lang="ru-RU" sz="2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рыба</a:t>
            </a:r>
          </a:p>
          <a:p>
            <a:pPr marL="0" lvl="0" indent="0" fontAlgn="base">
              <a:spcAft>
                <a:spcPct val="0"/>
              </a:spcAft>
              <a:buClr>
                <a:srgbClr val="FFCC00"/>
              </a:buClr>
              <a:buSzPct val="45000"/>
              <a:buNone/>
            </a:pPr>
            <a:r>
              <a:rPr lang="ru-RU" sz="2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  </a:t>
            </a:r>
            <a:r>
              <a:rPr lang="ru-RU" sz="2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семейства     окуневых, </a:t>
            </a:r>
            <a:endParaRPr lang="ru-RU" sz="26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marL="0" lvl="0" indent="0" fontAlgn="base">
              <a:spcAft>
                <a:spcPct val="0"/>
              </a:spcAft>
              <a:buClr>
                <a:srgbClr val="FFCC00"/>
              </a:buClr>
              <a:buSzPct val="45000"/>
              <a:buNone/>
            </a:pPr>
            <a:r>
              <a:rPr lang="ru-RU" sz="2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  которая </a:t>
            </a:r>
            <a:r>
              <a:rPr lang="ru-RU" sz="2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весной идет на </a:t>
            </a:r>
            <a:endParaRPr lang="ru-RU" sz="26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marL="0" lvl="0" indent="0" fontAlgn="base">
              <a:spcAft>
                <a:spcPct val="0"/>
              </a:spcAft>
              <a:buClr>
                <a:srgbClr val="FFCC00"/>
              </a:buClr>
              <a:buSzPct val="45000"/>
              <a:buNone/>
            </a:pPr>
            <a:r>
              <a:rPr lang="ru-RU" sz="2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  нерест </a:t>
            </a:r>
            <a:r>
              <a:rPr lang="ru-RU" sz="2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в Дон, а с лета </a:t>
            </a:r>
            <a:endParaRPr lang="ru-RU" sz="26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marL="0" lvl="0" indent="0" fontAlgn="base">
              <a:spcAft>
                <a:spcPct val="0"/>
              </a:spcAft>
              <a:buClr>
                <a:srgbClr val="FFCC00"/>
              </a:buClr>
              <a:buSzPct val="45000"/>
              <a:buNone/>
            </a:pPr>
            <a:r>
              <a:rPr lang="ru-RU" sz="2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  по </a:t>
            </a:r>
            <a:r>
              <a:rPr lang="ru-RU" sz="2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осень нагуливается в Таганрогском заливе.</a:t>
            </a:r>
          </a:p>
          <a:p>
            <a:pPr lvl="0" fontAlgn="base">
              <a:spcAft>
                <a:spcPct val="0"/>
              </a:spcAft>
              <a:buClr>
                <a:srgbClr val="FFCC00"/>
              </a:buClr>
              <a:buSzPct val="45000"/>
              <a:buFont typeface="Wingdings" pitchFamily="2" charset="2"/>
              <a:buChar char=""/>
            </a:pPr>
            <a:r>
              <a:rPr 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Чехонь обитает в Дону и восточной части Таганрогского залива.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792" y="1484784"/>
            <a:ext cx="3294648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437112"/>
            <a:ext cx="3672408" cy="205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032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Ценные рыбы реки Дон</a:t>
            </a:r>
            <a:endParaRPr lang="ru-RU" sz="6600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184576"/>
          </a:xfrm>
        </p:spPr>
        <p:txBody>
          <a:bodyPr>
            <a:normAutofit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	</a:t>
            </a:r>
            <a:r>
              <a:rPr lang="ru-RU" sz="2800" b="1" dirty="0" smtClean="0">
                <a:latin typeface="Tahoma" pitchFamily="34" charset="0"/>
              </a:rPr>
              <a:t>Осетровые </a:t>
            </a:r>
            <a:r>
              <a:rPr lang="ru-RU" sz="2800" b="1" dirty="0">
                <a:latin typeface="Tahoma" pitchFamily="34" charset="0"/>
              </a:rPr>
              <a:t>-  самые древние и ценные </a:t>
            </a:r>
            <a:r>
              <a:rPr lang="ru-RU" sz="2800" b="1" dirty="0" smtClean="0">
                <a:latin typeface="Tahoma" pitchFamily="34" charset="0"/>
              </a:rPr>
              <a:t>рыбы реки </a:t>
            </a:r>
            <a:r>
              <a:rPr lang="ru-RU" sz="2800" b="1" dirty="0">
                <a:latin typeface="Tahoma" pitchFamily="34" charset="0"/>
              </a:rPr>
              <a:t>Дон. 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FFCC00"/>
              </a:buClr>
              <a:buSzPct val="120000"/>
              <a:buNone/>
            </a:pPr>
            <a:r>
              <a:rPr lang="ru-RU" sz="2800" b="1" dirty="0" smtClean="0">
                <a:latin typeface="Tahoma" pitchFamily="34" charset="0"/>
              </a:rPr>
              <a:t>	Белуга </a:t>
            </a:r>
            <a:r>
              <a:rPr lang="ru-RU" sz="2800" b="1" dirty="0">
                <a:latin typeface="Tahoma" pitchFamily="34" charset="0"/>
              </a:rPr>
              <a:t>самая крупная рыба реки Дон, вес ее иногда достигает 300-400кг. Живет в море, а </a:t>
            </a:r>
            <a:r>
              <a:rPr lang="ru-RU" sz="2800" b="1" dirty="0" smtClean="0">
                <a:latin typeface="Tahoma" pitchFamily="34" charset="0"/>
              </a:rPr>
              <a:t>нерестится </a:t>
            </a:r>
            <a:r>
              <a:rPr lang="ru-RU" sz="2800" b="1" dirty="0">
                <a:latin typeface="Tahoma" pitchFamily="34" charset="0"/>
              </a:rPr>
              <a:t>в Дону. В настоящее время выращивают её на осетровых рыбоводных  заводах с применение инновационных технологий</a:t>
            </a:r>
            <a:r>
              <a:rPr lang="ru-RU" sz="2800" b="1" dirty="0" smtClean="0">
                <a:latin typeface="Tahoma" pitchFamily="34" charset="0"/>
              </a:rPr>
              <a:t>.</a:t>
            </a:r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</a:t>
            </a:r>
            <a:endParaRPr lang="ru-RU" sz="28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FFCC00"/>
              </a:buClr>
              <a:buSzPct val="120000"/>
              <a:buNone/>
            </a:pPr>
            <a:r>
              <a:rPr lang="ru-RU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	</a:t>
            </a:r>
            <a:r>
              <a:rPr lang="ru-RU" sz="2800" b="1" kern="0" dirty="0" smtClean="0">
                <a:latin typeface="Tahoma"/>
              </a:rPr>
              <a:t>Кроме </a:t>
            </a:r>
            <a:r>
              <a:rPr lang="ru-RU" sz="2800" b="1" kern="0" dirty="0">
                <a:latin typeface="Tahoma"/>
              </a:rPr>
              <a:t>белуги, в Дону встречаются из проходных рыб: осетр и севрюга, которые живут в Азовском и Черном морях, а нерестятся они в Дону. Мясо их высоко ценится, ещё более ценный продукт составляет знаменитая чёрная икра.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36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329</Words>
  <Application>Microsoft Office PowerPoint</Application>
  <PresentationFormat>Экран (4:3)</PresentationFormat>
  <Paragraphs>83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Рыбы  донского  края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Промысловые рыбы: судак и чехонь.</vt:lpstr>
      <vt:lpstr>Ценные рыбы реки Дон</vt:lpstr>
      <vt:lpstr>Ценные из семейства карповых    рыбы.</vt:lpstr>
      <vt:lpstr>Промысловые карповые рыбы реки</vt:lpstr>
      <vt:lpstr>Карп – прудовая рыба</vt:lpstr>
      <vt:lpstr>Хищные рыбы реки Дон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Рыбы донского края</dc:title>
  <dc:creator>admin</dc:creator>
  <cp:lastModifiedBy>admin</cp:lastModifiedBy>
  <cp:revision>48</cp:revision>
  <dcterms:created xsi:type="dcterms:W3CDTF">2016-03-14T15:22:30Z</dcterms:created>
  <dcterms:modified xsi:type="dcterms:W3CDTF">2016-03-27T16:42:49Z</dcterms:modified>
</cp:coreProperties>
</file>