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6" r:id="rId11"/>
    <p:sldId id="270" r:id="rId12"/>
    <p:sldId id="268" r:id="rId13"/>
    <p:sldId id="269" r:id="rId14"/>
    <p:sldId id="271" r:id="rId15"/>
    <p:sldId id="272" r:id="rId16"/>
    <p:sldId id="273" r:id="rId17"/>
    <p:sldId id="274" r:id="rId18"/>
    <p:sldId id="277" r:id="rId19"/>
    <p:sldId id="275" r:id="rId20"/>
    <p:sldId id="276" r:id="rId21"/>
    <p:sldId id="278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FF66CC"/>
    <a:srgbClr val="66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320" autoAdjust="0"/>
    <p:restoredTop sz="94660"/>
  </p:normalViewPr>
  <p:slideViewPr>
    <p:cSldViewPr>
      <p:cViewPr varScale="1">
        <p:scale>
          <a:sx n="68" d="100"/>
          <a:sy n="68" d="100"/>
        </p:scale>
        <p:origin x="-121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8A77B4-3395-4DC5-821B-F0DDD9808333}" type="datetimeFigureOut">
              <a:rPr lang="ru-RU" smtClean="0"/>
              <a:pPr/>
              <a:t>28.02.2016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B6034D-51FC-4264-89CC-67B0608A28B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B6034D-51FC-4264-89CC-67B0608A28B3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0794E-D59C-474B-B045-7CA48364FCBD}" type="datetime1">
              <a:rPr lang="ru-RU" smtClean="0"/>
              <a:pPr/>
              <a:t>28.02.2016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автор Михальцова Ю.В.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8F766-1BEB-4C46-94EF-7736436941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EBD1F-E1FD-4D84-AE27-94D15C26589C}" type="datetime1">
              <a:rPr lang="ru-RU" smtClean="0"/>
              <a:pPr/>
              <a:t>28.02.2016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автор Михальцова Ю.В.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8F766-1BEB-4C46-94EF-7736436941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60F39-3159-4ECE-AB94-413E4109859C}" type="datetime1">
              <a:rPr lang="ru-RU" smtClean="0"/>
              <a:pPr/>
              <a:t>28.02.2016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автор Михальцова Ю.В.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8F766-1BEB-4C46-94EF-7736436941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ED719D-0B6E-4D5E-A657-2A6104BA3890}" type="datetime1">
              <a:rPr lang="ru-RU" smtClean="0"/>
              <a:pPr/>
              <a:t>28.02.2016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автор Михальцова Ю.В.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8F766-1BEB-4C46-94EF-7736436941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1A440-B1F1-4787-8F6B-360122220FB9}" type="datetime1">
              <a:rPr lang="ru-RU" smtClean="0"/>
              <a:pPr/>
              <a:t>28.02.2016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автор Михальцова Ю.В.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8F766-1BEB-4C46-94EF-7736436941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C3EB-02B2-458D-8D4D-E8B4E4957F94}" type="datetime1">
              <a:rPr lang="ru-RU" smtClean="0"/>
              <a:pPr/>
              <a:t>28.02.2016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автор Михальцова Ю.В.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8F766-1BEB-4C46-94EF-7736436941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6AC35F-8E64-48B8-AFFC-4950B833F06F}" type="datetime1">
              <a:rPr lang="ru-RU" smtClean="0"/>
              <a:pPr/>
              <a:t>28.02.2016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автор Михальцова Ю.В.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8F766-1BEB-4C46-94EF-7736436941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1FEE8-75FE-4A35-A2D3-2180661A2CED}" type="datetime1">
              <a:rPr lang="ru-RU" smtClean="0"/>
              <a:pPr/>
              <a:t>28.02.2016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автор Михальцова Ю.В.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8F766-1BEB-4C46-94EF-7736436941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76379-CE39-4BD1-B8EF-3B06C228CB77}" type="datetime1">
              <a:rPr lang="ru-RU" smtClean="0"/>
              <a:pPr/>
              <a:t>28.02.2016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автор Михальцова Ю.В.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8F766-1BEB-4C46-94EF-7736436941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A4566-F6FA-4343-8900-6DCC71A043FA}" type="datetime1">
              <a:rPr lang="ru-RU" smtClean="0"/>
              <a:pPr/>
              <a:t>28.02.2016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автор Михальцова Ю.В.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8F766-1BEB-4C46-94EF-7736436941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4C947-A269-4A1A-84B9-9CCA9E07E5BA}" type="datetime1">
              <a:rPr lang="ru-RU" smtClean="0"/>
              <a:pPr/>
              <a:t>28.02.2016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автор Михальцова Ю.В.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8F766-1BEB-4C46-94EF-7736436941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0F3F8C-D92D-4450-9028-7261804864AE}" type="datetime1">
              <a:rPr lang="ru-RU" smtClean="0"/>
              <a:pPr/>
              <a:t>28.02.2016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/>
              <a:t>автор Михальцова Ю.В.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F8F766-1BEB-4C46-94EF-77364369411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pull/>
  </p:transition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gif"/><Relationship Id="rId3" Type="http://schemas.openxmlformats.org/officeDocument/2006/relationships/image" Target="../media/image1.jpeg"/><Relationship Id="rId7" Type="http://schemas.openxmlformats.org/officeDocument/2006/relationships/hyperlink" Target="http://smiles.33b.ru/smile.108773.html" TargetMode="External"/><Relationship Id="rId2" Type="http://schemas.openxmlformats.org/officeDocument/2006/relationships/slideLayout" Target="../slideLayouts/slideLayout1.xml"/><Relationship Id="rId1" Type="http://schemas.openxmlformats.org/officeDocument/2006/relationships/audio" Target="file:///G:\&#1047;&#1072;&#1085;&#1103;&#1090;&#1080;&#1077;%20&#1044;&#1074;&#1077;&#1088;&#1080;%20&#1074;%20&#1089;&#1082;&#1072;&#1079;&#1082;&#1091;%20&#1086;&#1090;&#1074;&#1086;&#1088;&#1080;\volshebstvo_-_volshebstvo_(iPlayer.fm).mp3" TargetMode="External"/><Relationship Id="rId6" Type="http://schemas.openxmlformats.org/officeDocument/2006/relationships/image" Target="../media/image3.gif"/><Relationship Id="rId11" Type="http://schemas.openxmlformats.org/officeDocument/2006/relationships/image" Target="../media/image6.png"/><Relationship Id="rId5" Type="http://schemas.openxmlformats.org/officeDocument/2006/relationships/hyperlink" Target="http://smiles.33b.ru/smile.108191.html" TargetMode="External"/><Relationship Id="rId10" Type="http://schemas.openxmlformats.org/officeDocument/2006/relationships/image" Target="../media/image5.gif"/><Relationship Id="rId4" Type="http://schemas.openxmlformats.org/officeDocument/2006/relationships/image" Target="../media/image2.gif"/><Relationship Id="rId9" Type="http://schemas.openxmlformats.org/officeDocument/2006/relationships/hyperlink" Target="http://smiles.33b.ru/smile.108771.html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7" Type="http://schemas.openxmlformats.org/officeDocument/2006/relationships/image" Target="../media/image30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&#1047;&#1072;&#1085;&#1103;&#1090;&#1080;&#1077;%20&#1044;&#1074;&#1077;&#1088;&#1080;%20&#1074;%20&#1089;&#1082;&#1072;&#1079;&#1082;&#1091;%20&#1086;&#1090;&#1074;&#1086;&#1088;&#1080;\Zvuki_lesa_-_..._(iPlayer.fm).mp3" TargetMode="External"/><Relationship Id="rId6" Type="http://schemas.openxmlformats.org/officeDocument/2006/relationships/image" Target="../media/image36.gif"/><Relationship Id="rId5" Type="http://schemas.openxmlformats.org/officeDocument/2006/relationships/image" Target="../media/image35.gif"/><Relationship Id="rId4" Type="http://schemas.openxmlformats.org/officeDocument/2006/relationships/image" Target="../media/image23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&#1047;&#1072;&#1085;&#1103;&#1090;&#1080;&#1077;%20&#1044;&#1074;&#1077;&#1088;&#1080;%20&#1074;%20&#1089;&#1082;&#1072;&#1079;&#1082;&#1091;%20&#1086;&#1090;&#1074;&#1086;&#1088;&#1080;\tadam_-_._(iPlayer.fm).mp3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32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&#1047;&#1072;&#1085;&#1103;&#1090;&#1080;&#1077;%20&#1044;&#1074;&#1077;&#1088;&#1080;%20&#1074;%20&#1089;&#1082;&#1072;&#1079;&#1082;&#1091;%20&#1086;&#1090;&#1074;&#1086;&#1088;&#1080;\Ochen_krasivaya_russkaya_narodnaya_-_pesnya_nevolnic_sovremennaya_(iPlayer.fm).mp3" TargetMode="External"/><Relationship Id="rId4" Type="http://schemas.openxmlformats.org/officeDocument/2006/relationships/image" Target="../media/image3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&#1047;&#1072;&#1085;&#1103;&#1090;&#1080;&#1077;%20&#1044;&#1074;&#1077;&#1088;&#1080;%20&#1074;%20&#1089;&#1082;&#1072;&#1079;&#1082;&#1091;%20&#1086;&#1090;&#1074;&#1086;&#1088;&#1080;\Zvuki_lesa_-_..._(iPlayer.fm).mp3" TargetMode="External"/><Relationship Id="rId4" Type="http://schemas.openxmlformats.org/officeDocument/2006/relationships/image" Target="../media/image4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&#1047;&#1072;&#1085;&#1103;&#1090;&#1080;&#1077;%20&#1044;&#1074;&#1077;&#1088;&#1080;%20&#1074;%20&#1089;&#1082;&#1072;&#1079;&#1082;&#1091;%20&#1086;&#1090;&#1074;&#1086;&#1088;&#1080;\shumy_-_groza_dozhd_(iPlayer.fm).mp3" TargetMode="External"/><Relationship Id="rId6" Type="http://schemas.openxmlformats.org/officeDocument/2006/relationships/image" Target="../media/image6.png"/><Relationship Id="rId5" Type="http://schemas.openxmlformats.org/officeDocument/2006/relationships/image" Target="../media/image43.gif"/><Relationship Id="rId4" Type="http://schemas.openxmlformats.org/officeDocument/2006/relationships/image" Target="../media/image42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&#1047;&#1072;&#1085;&#1103;&#1090;&#1080;&#1077;%20&#1044;&#1074;&#1077;&#1088;&#1080;%20&#1074;%20&#1089;&#1082;&#1072;&#1079;&#1082;&#1091;%20&#1086;&#1090;&#1074;&#1086;&#1088;&#1080;\Zvuki_lesa_-_..._(iPlayer.fm).mp3" TargetMode="External"/><Relationship Id="rId6" Type="http://schemas.openxmlformats.org/officeDocument/2006/relationships/image" Target="../media/image46.png"/><Relationship Id="rId5" Type="http://schemas.openxmlformats.org/officeDocument/2006/relationships/image" Target="../media/image23.gif"/><Relationship Id="rId4" Type="http://schemas.openxmlformats.org/officeDocument/2006/relationships/image" Target="../media/image4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&#1047;&#1072;&#1085;&#1103;&#1090;&#1080;&#1077;%20&#1044;&#1074;&#1077;&#1088;&#1080;%20&#1074;%20&#1089;&#1082;&#1072;&#1079;&#1082;&#1091;%20&#1086;&#1090;&#1074;&#1086;&#1088;&#1080;\Zvuki_lesa_-_..._(iPlayer.fm).mp3" TargetMode="External"/><Relationship Id="rId4" Type="http://schemas.openxmlformats.org/officeDocument/2006/relationships/image" Target="../media/image48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gif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32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&#1047;&#1072;&#1085;&#1103;&#1090;&#1080;&#1077;%20&#1044;&#1074;&#1077;&#1088;&#1080;%20&#1074;%20&#1089;&#1082;&#1072;&#1079;&#1082;&#1091;%20&#1086;&#1090;&#1074;&#1086;&#1088;&#1080;\Zvuki_lesa_-_..._(iPlayer.fm).mp3" TargetMode="External"/><Relationship Id="rId6" Type="http://schemas.openxmlformats.org/officeDocument/2006/relationships/image" Target="../media/image45.png"/><Relationship Id="rId5" Type="http://schemas.openxmlformats.org/officeDocument/2006/relationships/image" Target="../media/image50.png"/><Relationship Id="rId10" Type="http://schemas.openxmlformats.org/officeDocument/2006/relationships/image" Target="../media/image6.png"/><Relationship Id="rId4" Type="http://schemas.openxmlformats.org/officeDocument/2006/relationships/image" Target="../media/image49.jpeg"/><Relationship Id="rId9" Type="http://schemas.openxmlformats.org/officeDocument/2006/relationships/image" Target="../media/image15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7" Type="http://schemas.openxmlformats.org/officeDocument/2006/relationships/image" Target="../media/image53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&#1047;&#1072;&#1085;&#1103;&#1090;&#1080;&#1077;%20&#1044;&#1074;&#1077;&#1088;&#1080;%20&#1074;%20&#1089;&#1082;&#1072;&#1079;&#1082;&#1091;%20&#1086;&#1090;&#1074;&#1086;&#1088;&#1080;\Zvuki_lesa_-_..._(iPlayer.fm).mp3" TargetMode="External"/><Relationship Id="rId6" Type="http://schemas.openxmlformats.org/officeDocument/2006/relationships/image" Target="../media/image52.png"/><Relationship Id="rId5" Type="http://schemas.openxmlformats.org/officeDocument/2006/relationships/image" Target="../media/image16.gif"/><Relationship Id="rId4" Type="http://schemas.openxmlformats.org/officeDocument/2006/relationships/image" Target="../media/image21.gi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gif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5.gif"/><Relationship Id="rId2" Type="http://schemas.openxmlformats.org/officeDocument/2006/relationships/audio" Target="file:///G:\&#1047;&#1072;&#1085;&#1103;&#1090;&#1080;&#1077;%20&#1044;&#1074;&#1077;&#1088;&#1080;%20&#1074;%20&#1089;&#1082;&#1072;&#1079;&#1082;&#1091;%20&#1086;&#1090;&#1074;&#1086;&#1088;&#1080;\Zvuki_lesa_-_..._(iPlayer.fm).mp3" TargetMode="External"/><Relationship Id="rId1" Type="http://schemas.openxmlformats.org/officeDocument/2006/relationships/audio" Target="file:///G:\&#1047;&#1072;&#1085;&#1103;&#1090;&#1080;&#1077;%20&#1044;&#1074;&#1077;&#1088;&#1080;%20&#1074;%20&#1089;&#1082;&#1072;&#1079;&#1082;&#1091;%20&#1086;&#1090;&#1074;&#1086;&#1088;&#1080;\Zvuk_-_vzryv_(iPlayer.fm).mp3" TargetMode="External"/><Relationship Id="rId6" Type="http://schemas.openxmlformats.org/officeDocument/2006/relationships/image" Target="../media/image16.gif"/><Relationship Id="rId5" Type="http://schemas.openxmlformats.org/officeDocument/2006/relationships/image" Target="../media/image54.gif"/><Relationship Id="rId10" Type="http://schemas.openxmlformats.org/officeDocument/2006/relationships/image" Target="../media/image6.png"/><Relationship Id="rId4" Type="http://schemas.openxmlformats.org/officeDocument/2006/relationships/image" Target="../media/image47.jpeg"/><Relationship Id="rId9" Type="http://schemas.openxmlformats.org/officeDocument/2006/relationships/image" Target="../media/image5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&#1047;&#1072;&#1085;&#1103;&#1090;&#1080;&#1077;%20&#1044;&#1074;&#1077;&#1088;&#1080;%20&#1074;%20&#1089;&#1082;&#1072;&#1079;&#1082;&#1091;%20&#1086;&#1090;&#1074;&#1086;&#1088;&#1080;\Volshebnyj_-_zvuk_(iPlayer.fm).mp3" TargetMode="External"/><Relationship Id="rId6" Type="http://schemas.openxmlformats.org/officeDocument/2006/relationships/image" Target="../media/image10.gif"/><Relationship Id="rId5" Type="http://schemas.openxmlformats.org/officeDocument/2006/relationships/image" Target="../media/image9.gif"/><Relationship Id="rId4" Type="http://schemas.openxmlformats.org/officeDocument/2006/relationships/image" Target="../media/image8.gif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://smiles.33b.ru/smile.109166.html" TargetMode="External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9.gif"/><Relationship Id="rId12" Type="http://schemas.openxmlformats.org/officeDocument/2006/relationships/image" Target="../media/image63.png"/><Relationship Id="rId2" Type="http://schemas.openxmlformats.org/officeDocument/2006/relationships/audio" Target="file:///G:\&#1047;&#1072;&#1085;&#1103;&#1090;&#1080;&#1077;%20&#1044;&#1074;&#1077;&#1088;&#1080;%20&#1074;%20&#1089;&#1082;&#1072;&#1079;&#1082;&#1091;%20&#1086;&#1090;&#1074;&#1086;&#1088;&#1080;\volshebstvo_-_volshebstvo_(iPlayer.fm).mp3" TargetMode="External"/><Relationship Id="rId1" Type="http://schemas.openxmlformats.org/officeDocument/2006/relationships/audio" Target="file:///G:\&#1047;&#1072;&#1085;&#1103;&#1090;&#1080;&#1077;%20&#1044;&#1074;&#1077;&#1088;&#1080;%20&#1074;%20&#1089;&#1082;&#1072;&#1079;&#1082;&#1091;%20&#1086;&#1090;&#1074;&#1086;&#1088;&#1080;\Volshebnyj_-_zvuk_(iPlayer.fm).mp3" TargetMode="External"/><Relationship Id="rId6" Type="http://schemas.openxmlformats.org/officeDocument/2006/relationships/hyperlink" Target="http://smiles.33b.ru/smile.108104.html" TargetMode="External"/><Relationship Id="rId11" Type="http://schemas.openxmlformats.org/officeDocument/2006/relationships/image" Target="../media/image62.png"/><Relationship Id="rId5" Type="http://schemas.openxmlformats.org/officeDocument/2006/relationships/image" Target="../media/image58.gif"/><Relationship Id="rId10" Type="http://schemas.openxmlformats.org/officeDocument/2006/relationships/image" Target="../media/image61.gif"/><Relationship Id="rId4" Type="http://schemas.openxmlformats.org/officeDocument/2006/relationships/image" Target="../media/image57.jpeg"/><Relationship Id="rId9" Type="http://schemas.openxmlformats.org/officeDocument/2006/relationships/image" Target="../media/image60.gi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smiles.33b.ru/smile.109166.html" TargetMode="External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9.gif"/><Relationship Id="rId12" Type="http://schemas.openxmlformats.org/officeDocument/2006/relationships/image" Target="../media/image63.png"/><Relationship Id="rId2" Type="http://schemas.openxmlformats.org/officeDocument/2006/relationships/audio" Target="file:///G:\&#1047;&#1072;&#1085;&#1103;&#1090;&#1080;&#1077;%20&#1044;&#1074;&#1077;&#1088;&#1080;%20&#1074;%20&#1089;&#1082;&#1072;&#1079;&#1082;&#1091;%20&#1086;&#1090;&#1074;&#1086;&#1088;&#1080;\volshebstvo_-_volshebstvo_(iPlayer.fm).mp3" TargetMode="External"/><Relationship Id="rId1" Type="http://schemas.openxmlformats.org/officeDocument/2006/relationships/audio" Target="file:///G:\&#1047;&#1072;&#1085;&#1103;&#1090;&#1080;&#1077;%20&#1044;&#1074;&#1077;&#1088;&#1080;%20&#1074;%20&#1089;&#1082;&#1072;&#1079;&#1082;&#1091;%20&#1086;&#1090;&#1074;&#1086;&#1088;&#1080;\Volshebnyj_-_zvuk_(iPlayer.fm).mp3" TargetMode="External"/><Relationship Id="rId6" Type="http://schemas.openxmlformats.org/officeDocument/2006/relationships/hyperlink" Target="http://smiles.33b.ru/smile.108104.html" TargetMode="External"/><Relationship Id="rId11" Type="http://schemas.openxmlformats.org/officeDocument/2006/relationships/image" Target="../media/image62.png"/><Relationship Id="rId5" Type="http://schemas.openxmlformats.org/officeDocument/2006/relationships/image" Target="../media/image58.gif"/><Relationship Id="rId10" Type="http://schemas.openxmlformats.org/officeDocument/2006/relationships/image" Target="../media/image61.gif"/><Relationship Id="rId4" Type="http://schemas.openxmlformats.org/officeDocument/2006/relationships/image" Target="../media/image57.jpeg"/><Relationship Id="rId9" Type="http://schemas.openxmlformats.org/officeDocument/2006/relationships/image" Target="../media/image60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&#1047;&#1072;&#1085;&#1103;&#1090;&#1080;&#1077;%20&#1044;&#1074;&#1077;&#1088;&#1080;%20&#1074;%20&#1089;&#1082;&#1072;&#1079;&#1082;&#1091;%20&#1086;&#1090;&#1074;&#1086;&#1088;&#1080;\Volshebnyj_-_zvuk_(iPlayer.fm).mp3" TargetMode="External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&#1047;&#1072;&#1085;&#1103;&#1090;&#1080;&#1077;%20&#1044;&#1074;&#1077;&#1088;&#1080;%20&#1074;%20&#1089;&#1082;&#1072;&#1079;&#1082;&#1091;%20&#1086;&#1090;&#1074;&#1086;&#1088;&#1080;\Zvuki_lesa_-_..._(iPlayer.fm).mp3" TargetMode="External"/><Relationship Id="rId6" Type="http://schemas.openxmlformats.org/officeDocument/2006/relationships/image" Target="../media/image17.png"/><Relationship Id="rId5" Type="http://schemas.openxmlformats.org/officeDocument/2006/relationships/image" Target="../media/image16.gif"/><Relationship Id="rId4" Type="http://schemas.openxmlformats.org/officeDocument/2006/relationships/image" Target="../media/image15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&#1047;&#1072;&#1085;&#1103;&#1090;&#1080;&#1077;%20&#1044;&#1074;&#1077;&#1088;&#1080;%20&#1074;%20&#1089;&#1082;&#1072;&#1079;&#1082;&#1091;%20&#1086;&#1090;&#1074;&#1086;&#1088;&#1080;\Zvuki_lesa_-_..._(iPlayer.fm).mp3" TargetMode="External"/><Relationship Id="rId6" Type="http://schemas.openxmlformats.org/officeDocument/2006/relationships/image" Target="../media/image21.gif"/><Relationship Id="rId5" Type="http://schemas.openxmlformats.org/officeDocument/2006/relationships/image" Target="../media/image20.gif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&#1047;&#1072;&#1085;&#1103;&#1090;&#1080;&#1077;%20&#1044;&#1074;&#1077;&#1088;&#1080;%20&#1074;%20&#1089;&#1082;&#1072;&#1079;&#1082;&#1091;%20&#1086;&#1090;&#1074;&#1086;&#1088;&#1080;\Zvuki_lesa_-_..._(iPlayer.fm).mp3" TargetMode="External"/><Relationship Id="rId5" Type="http://schemas.openxmlformats.org/officeDocument/2006/relationships/image" Target="../media/image24.png"/><Relationship Id="rId4" Type="http://schemas.openxmlformats.org/officeDocument/2006/relationships/image" Target="../media/image23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&#1047;&#1072;&#1085;&#1103;&#1090;&#1080;&#1077;%20&#1044;&#1074;&#1077;&#1088;&#1080;%20&#1074;%20&#1089;&#1082;&#1072;&#1079;&#1082;&#1091;%20&#1086;&#1090;&#1074;&#1086;&#1088;&#1080;\Zvuki_lesa_-_..._(iPlayer.fm).mp3" TargetMode="Externa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&#1047;&#1072;&#1085;&#1103;&#1090;&#1080;&#1077;%20&#1044;&#1074;&#1077;&#1088;&#1080;%20&#1074;%20&#1089;&#1082;&#1072;&#1079;&#1082;&#1091;%20&#1086;&#1090;&#1074;&#1086;&#1088;&#1080;\Zvuki_lesa_-_..._(iPlayer.fm).mp3" TargetMode="External"/><Relationship Id="rId5" Type="http://schemas.openxmlformats.org/officeDocument/2006/relationships/image" Target="../media/image30.png"/><Relationship Id="rId4" Type="http://schemas.openxmlformats.org/officeDocument/2006/relationships/image" Target="../media/image23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&#1047;&#1072;&#1085;&#1103;&#1090;&#1080;&#1077;%20&#1044;&#1074;&#1077;&#1088;&#1080;%20&#1074;%20&#1089;&#1082;&#1072;&#1079;&#1082;&#1091;%20&#1086;&#1090;&#1074;&#1086;&#1088;&#1080;\tadam_-_._(iPlayer.fm).mp3" TargetMode="External"/><Relationship Id="rId5" Type="http://schemas.openxmlformats.org/officeDocument/2006/relationships/image" Target="../media/image33.png"/><Relationship Id="rId4" Type="http://schemas.openxmlformats.org/officeDocument/2006/relationships/image" Target="../media/image32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87c283323a222488672237ddd1a5bb5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085184"/>
            <a:ext cx="1466850" cy="10668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5387975"/>
            <a:ext cx="7772400" cy="1470025"/>
          </a:xfrm>
        </p:spPr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Georgia" pitchFamily="18" charset="0"/>
              </a:rPr>
              <a:t>Двери в сказку отвори…</a:t>
            </a:r>
            <a:endParaRPr lang="ru-RU" b="1" dirty="0">
              <a:solidFill>
                <a:schemeClr val="bg1"/>
              </a:solidFill>
              <a:latin typeface="Georgia" pitchFamily="18" charset="0"/>
            </a:endParaRPr>
          </a:p>
        </p:txBody>
      </p:sp>
      <p:pic>
        <p:nvPicPr>
          <p:cNvPr id="3" name="Picture 8" descr="4c5b8f986382f15f91973cdd776a138c">
            <a:hlinkClick r:id="rId5"/>
          </p:cNvPr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44208" y="4869160"/>
            <a:ext cx="1428750" cy="1085850"/>
          </a:xfrm>
          <a:prstGeom prst="rect">
            <a:avLst/>
          </a:prstGeom>
          <a:noFill/>
        </p:spPr>
      </p:pic>
      <p:pic>
        <p:nvPicPr>
          <p:cNvPr id="5" name="Picture 6" descr="6c88c5a24aed50bcefc2b179e56ad0c3">
            <a:hlinkClick r:id="rId7"/>
          </p:cNvPr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547664" y="396774"/>
            <a:ext cx="1512168" cy="2174382"/>
          </a:xfrm>
          <a:prstGeom prst="rect">
            <a:avLst/>
          </a:prstGeom>
          <a:noFill/>
        </p:spPr>
      </p:pic>
      <p:pic>
        <p:nvPicPr>
          <p:cNvPr id="6" name="Picture 7" descr="02f7fdf3af4041d9e100e47032db9cf0">
            <a:hlinkClick r:id="rId9"/>
          </p:cNvPr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876256" y="692696"/>
            <a:ext cx="1120775" cy="1574800"/>
          </a:xfrm>
          <a:prstGeom prst="rect">
            <a:avLst/>
          </a:prstGeom>
          <a:noFill/>
        </p:spPr>
      </p:pic>
      <p:pic>
        <p:nvPicPr>
          <p:cNvPr id="8" name="volshebstvo_-_volshebstvo_(iPlay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1" cstate="print"/>
          <a:stretch>
            <a:fillRect/>
          </a:stretch>
        </p:blipFill>
        <p:spPr>
          <a:xfrm>
            <a:off x="8316416" y="335699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531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964488" cy="2060848"/>
          </a:xfrm>
          <a:solidFill>
            <a:schemeClr val="accent3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r>
              <a:rPr lang="ru-RU" sz="1800" i="1" dirty="0" smtClean="0">
                <a:latin typeface="Georgia" pitchFamily="18" charset="0"/>
              </a:rPr>
              <a:t>Смотрят братья: вместо одного косого из-за куста три зайца выпрыгнули и кинулись в разные стороны. «Хитришь – не выйдет! – кричит Иванушка. – За двумя зайцами погонишься – ни одного не поймаешь, а уж за тремя – и подавно. Один только из них настоящий. Глядите внимательно, </a:t>
            </a:r>
            <a:r>
              <a:rPr lang="ru-RU" sz="1800" i="1" dirty="0" err="1" smtClean="0">
                <a:latin typeface="Georgia" pitchFamily="18" charset="0"/>
              </a:rPr>
              <a:t>братушки</a:t>
            </a:r>
            <a:r>
              <a:rPr lang="ru-RU" sz="1800" i="1" dirty="0" smtClean="0">
                <a:latin typeface="Georgia" pitchFamily="18" charset="0"/>
              </a:rPr>
              <a:t>! Тот, что на восток побежал, почти весь белый, – не наш, тот, что на запад, слишком темный,- тоже не тот, а наш-то – вот он, на север улепетывает!» И снова устремились братья за зайцем. </a:t>
            </a:r>
            <a:endParaRPr lang="ru-RU" sz="2000" i="1" dirty="0">
              <a:latin typeface="Georgia" pitchFamily="18" charset="0"/>
            </a:endParaRPr>
          </a:p>
        </p:txBody>
      </p:sp>
      <p:pic>
        <p:nvPicPr>
          <p:cNvPr id="2049" name="Picture 1" descr="C:\Users\777\Downloads\0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 rot="19872890">
            <a:off x="2753458" y="4565595"/>
            <a:ext cx="1114633" cy="808020"/>
          </a:xfrm>
          <a:prstGeom prst="rect">
            <a:avLst/>
          </a:prstGeom>
          <a:noFill/>
          <a:scene3d>
            <a:camera prst="orthographicFront">
              <a:rot lat="300000" lon="0" rev="0"/>
            </a:camera>
            <a:lightRig rig="threePt" dir="t"/>
          </a:scene3d>
        </p:spPr>
      </p:pic>
      <p:pic>
        <p:nvPicPr>
          <p:cNvPr id="2050" name="Picture 2" descr="C:\Users\777\Downloads\405966_preview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2771800" y="5085184"/>
            <a:ext cx="1276837" cy="1221507"/>
          </a:xfrm>
          <a:prstGeom prst="rect">
            <a:avLst/>
          </a:prstGeom>
          <a:noFill/>
          <a:scene3d>
            <a:camera prst="orthographicFront">
              <a:rot lat="0" lon="300000" rev="0"/>
            </a:camera>
            <a:lightRig rig="threePt" dir="t"/>
          </a:scene3d>
        </p:spPr>
      </p:pic>
      <p:pic>
        <p:nvPicPr>
          <p:cNvPr id="2051" name="Picture 3" descr="C:\Users\777\Downloads\00003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835696" y="4869160"/>
            <a:ext cx="1552575" cy="809625"/>
          </a:xfrm>
          <a:prstGeom prst="rect">
            <a:avLst/>
          </a:prstGeom>
          <a:noFill/>
        </p:spPr>
      </p:pic>
      <p:pic>
        <p:nvPicPr>
          <p:cNvPr id="6" name="Zvuki_lesa_-_..._(iPlay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7164288" y="6381328"/>
            <a:ext cx="304800" cy="304800"/>
          </a:xfrm>
          <a:prstGeom prst="rect">
            <a:avLst/>
          </a:prstGeom>
        </p:spPr>
      </p:pic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автор Михальцова Ю.В.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9826 0.01434 L -0.15174 0.01434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36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000"/>
                            </p:stCondLst>
                            <p:childTnLst>
                              <p:par>
                                <p:cTn id="3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4.82886E-6 C 0.00017 0.00023 0.0151 -0.05482 0.03021 -0.10986 " pathEditMode="relative" rAng="-2217090" ptsTypes="aA">
                                      <p:cBhvr>
                                        <p:cTn id="39" dur="20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" y="-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1.20259E-7 L -0.40764 0.00393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4" y="2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76596E-6 L 0.82795 0.01595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4" y="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4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>
            <a:grpSpLocks/>
          </p:cNvGrpSpPr>
          <p:nvPr/>
        </p:nvGrpSpPr>
        <p:grpSpPr bwMode="auto">
          <a:xfrm>
            <a:off x="2699789" y="3485331"/>
            <a:ext cx="575103" cy="2823988"/>
            <a:chOff x="2164" y="2413"/>
            <a:chExt cx="281" cy="1261"/>
          </a:xfrm>
        </p:grpSpPr>
        <p:sp>
          <p:nvSpPr>
            <p:cNvPr id="10" name="Text Box 5"/>
            <p:cNvSpPr txBox="1">
              <a:spLocks noChangeArrowheads="1"/>
            </p:cNvSpPr>
            <p:nvPr/>
          </p:nvSpPr>
          <p:spPr bwMode="auto">
            <a:xfrm rot="20091789">
              <a:off x="2164" y="2413"/>
              <a:ext cx="272" cy="5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endParaRPr lang="ru-RU" sz="2800" b="1">
                <a:effectLst>
                  <a:outerShdw blurRad="38100" dist="38100" dir="2700000" algn="tl">
                    <a:srgbClr val="FFFFFF"/>
                  </a:outerShdw>
                </a:effectLst>
                <a:cs typeface="Arial" charset="0"/>
              </a:endParaRPr>
            </a:p>
          </p:txBody>
        </p:sp>
        <p:sp>
          <p:nvSpPr>
            <p:cNvPr id="8" name="Text Box 6"/>
            <p:cNvSpPr txBox="1">
              <a:spLocks noChangeArrowheads="1"/>
            </p:cNvSpPr>
            <p:nvPr/>
          </p:nvSpPr>
          <p:spPr bwMode="auto">
            <a:xfrm rot="1242677">
              <a:off x="2173" y="3055"/>
              <a:ext cx="272" cy="6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endParaRPr lang="ru-RU" sz="3200" b="1">
                <a:effectLst>
                  <a:outerShdw blurRad="38100" dist="38100" dir="2700000" algn="tl">
                    <a:srgbClr val="FFFFFF"/>
                  </a:outerShdw>
                </a:effectLst>
                <a:cs typeface="Arial" charset="0"/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4704"/>
          </a:xfrm>
          <a:solidFill>
            <a:schemeClr val="accent3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r>
              <a:rPr lang="ru-RU" sz="2000" i="1" dirty="0" smtClean="0">
                <a:latin typeface="Georgia" pitchFamily="18" charset="0"/>
              </a:rPr>
              <a:t/>
            </a:r>
            <a:br>
              <a:rPr lang="ru-RU" sz="2000" i="1" dirty="0" smtClean="0">
                <a:latin typeface="Georgia" pitchFamily="18" charset="0"/>
              </a:rPr>
            </a:br>
            <a:r>
              <a:rPr lang="ru-RU" sz="2000" i="1" dirty="0" smtClean="0">
                <a:latin typeface="Georgia" pitchFamily="18" charset="0"/>
              </a:rPr>
              <a:t>Видит Баба Яга, не сумела обмануть Иванушку, и снова колдовство затеяла.</a:t>
            </a:r>
            <a:br>
              <a:rPr lang="ru-RU" sz="2000" i="1" dirty="0" smtClean="0">
                <a:latin typeface="Georgia" pitchFamily="18" charset="0"/>
              </a:rPr>
            </a:br>
            <a:endParaRPr lang="ru-RU" sz="2000" i="1" dirty="0">
              <a:latin typeface="Georgia" pitchFamily="18" charset="0"/>
            </a:endParaRPr>
          </a:p>
        </p:txBody>
      </p:sp>
      <p:pic>
        <p:nvPicPr>
          <p:cNvPr id="5" name="Picture 2" descr="people142"/>
          <p:cNvPicPr>
            <a:picLocks noGrp="1" noChangeAspect="1" noChangeArrowheads="1" noCrop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81790" y="3284984"/>
            <a:ext cx="3146575" cy="33563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tadam_-_._(iPlay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7740352" y="6553200"/>
            <a:ext cx="304800" cy="304800"/>
          </a:xfrm>
          <a:prstGeom prst="rect">
            <a:avLst/>
          </a:prstGeom>
        </p:spPr>
      </p:pic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>
          <a:xfrm>
            <a:off x="3131840" y="6492875"/>
            <a:ext cx="2895600" cy="365125"/>
          </a:xfrm>
        </p:spPr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автор Михальцова Ю.В.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84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0" y="5085184"/>
            <a:ext cx="8927976" cy="1412776"/>
          </a:xfrm>
          <a:solidFill>
            <a:schemeClr val="accent3">
              <a:lumMod val="60000"/>
              <a:lumOff val="40000"/>
            </a:schemeClr>
          </a:solidFill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2000" i="1" dirty="0" smtClean="0">
                <a:latin typeface="Georgia" pitchFamily="18" charset="0"/>
              </a:rPr>
              <a:t>     Бегут братья и слышат – дивная песня над поляной разносится. Прекрасные девушки хоровод водят. Петр загляделся на их красоту, свернул с пути и к поляне подался. «Не отвлекайся, Петр!- кричит Иванушка. – Смотри за зайцем внимательно». Но не слушает его Петр, к поляне бежит.</a:t>
            </a:r>
            <a:endParaRPr lang="ru-RU" sz="2000" i="1" dirty="0">
              <a:latin typeface="Georgia" pitchFamily="18" charset="0"/>
            </a:endParaRPr>
          </a:p>
        </p:txBody>
      </p:sp>
      <p:pic>
        <p:nvPicPr>
          <p:cNvPr id="6" name="Ochen_krasivaya_russkaya_narodnaya_-_pesnya_nevolnic_sovremennaya_(iPlay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6876256" y="2780928"/>
            <a:ext cx="304800" cy="304800"/>
          </a:xfrm>
          <a:prstGeom prst="rect">
            <a:avLst/>
          </a:prstGeom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31840" y="6492875"/>
            <a:ext cx="2895600" cy="365125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автор Михальцова Ю.В.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791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5461248"/>
            <a:ext cx="9144000" cy="1396752"/>
          </a:xfrm>
          <a:solidFill>
            <a:schemeClr val="accent3">
              <a:lumMod val="60000"/>
              <a:lumOff val="40000"/>
            </a:schemeClr>
          </a:solidFill>
        </p:spPr>
        <p:txBody>
          <a:bodyPr/>
          <a:lstStyle/>
          <a:p>
            <a:pPr>
              <a:buNone/>
            </a:pPr>
            <a:r>
              <a:rPr lang="ru-RU" dirty="0" smtClean="0">
                <a:latin typeface="Georgia" pitchFamily="18" charset="0"/>
              </a:rPr>
              <a:t>    </a:t>
            </a:r>
            <a:r>
              <a:rPr lang="ru-RU" sz="2000" i="1" dirty="0" smtClean="0">
                <a:latin typeface="Georgia" pitchFamily="18" charset="0"/>
              </a:rPr>
              <a:t>Добежал, а никаких девушек и нет, растаяли под солнечными лучами – наваждение одно. Повернул он назад, а братьев и след простыл. Где же их искать?</a:t>
            </a:r>
          </a:p>
        </p:txBody>
      </p:sp>
      <p:pic>
        <p:nvPicPr>
          <p:cNvPr id="4" name="Zvuki_lesa_-_..._(iPlay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839200" y="4797152"/>
            <a:ext cx="304800" cy="304800"/>
          </a:xfrm>
          <a:prstGeom prst="rect">
            <a:avLst/>
          </a:prstGeom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31840" y="6492875"/>
            <a:ext cx="2895600" cy="365125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автор Михальцова Ю.В.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44000" b="-4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4797152"/>
            <a:ext cx="8927976" cy="1844824"/>
          </a:xfrm>
          <a:solidFill>
            <a:schemeClr val="accent3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pPr>
              <a:buNone/>
            </a:pPr>
            <a:r>
              <a:rPr lang="ru-RU" sz="2000" i="1" dirty="0" smtClean="0">
                <a:latin typeface="Georgia" pitchFamily="18" charset="0"/>
              </a:rPr>
              <a:t>     </a:t>
            </a:r>
            <a:r>
              <a:rPr lang="ru-RU" sz="1600" i="1" dirty="0" smtClean="0">
                <a:latin typeface="Georgia" pitchFamily="18" charset="0"/>
              </a:rPr>
              <a:t>А Иванушка со старшим братом тем временем дальше бегут. Вот-вот настигнут зайца с оранжевыми глазами. А Баба Яга опять колдует. Налетела гроза ужасная. Гром загрохотал, молнии засверкали, ливень обрушился на братьев. Василий от каждого удара грома приседает, больше следит за тем, чтоб в лужу не ступить, а за зайцем и следить-то некогда. «Все внимание – на зайца! – говорит ему Иванушка. – Неспроста эта непогода. Отвлечь нас хотят!» Да Василий уже не может за зайцем следить, от дождя прячется. Так и отстал он от Иванушки.</a:t>
            </a:r>
            <a:endParaRPr lang="ru-RU" sz="1600" i="1" dirty="0">
              <a:latin typeface="Georgia" pitchFamily="18" charset="0"/>
            </a:endParaRPr>
          </a:p>
        </p:txBody>
      </p:sp>
      <p:pic>
        <p:nvPicPr>
          <p:cNvPr id="4" name="Picture 37" descr="2ca604037f72b8fb5436c648e2be6c98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476672"/>
            <a:ext cx="2688431" cy="2016323"/>
          </a:xfrm>
          <a:prstGeom prst="rect">
            <a:avLst/>
          </a:prstGeom>
          <a:noFill/>
        </p:spPr>
      </p:pic>
      <p:pic>
        <p:nvPicPr>
          <p:cNvPr id="5" name="Picture 36" descr="92cc4c73f4da78a0331b8d6b3fb973c7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07704" y="548680"/>
            <a:ext cx="2239566" cy="2456298"/>
          </a:xfrm>
          <a:prstGeom prst="rect">
            <a:avLst/>
          </a:prstGeom>
          <a:noFill/>
        </p:spPr>
      </p:pic>
      <p:pic>
        <p:nvPicPr>
          <p:cNvPr id="6" name="Picture 37" descr="2ca604037f72b8fb5436c648e2be6c98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59832" y="1340768"/>
            <a:ext cx="2688431" cy="2016323"/>
          </a:xfrm>
          <a:prstGeom prst="rect">
            <a:avLst/>
          </a:prstGeom>
          <a:noFill/>
        </p:spPr>
      </p:pic>
      <p:pic>
        <p:nvPicPr>
          <p:cNvPr id="8" name="shumy_-_groza_dozhd_(iPlay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8028384" y="407707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793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9" descr="C:\Users\777\Desktop\313717_html_m3a16ebc9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5976" y="2780928"/>
            <a:ext cx="2432908" cy="352459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5589240"/>
            <a:ext cx="9144000" cy="1036712"/>
          </a:xfrm>
          <a:solidFill>
            <a:schemeClr val="accent3">
              <a:lumMod val="60000"/>
              <a:lumOff val="40000"/>
            </a:schemeClr>
          </a:solidFill>
        </p:spPr>
        <p:txBody>
          <a:bodyPr/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sz="2000" i="1" dirty="0" smtClean="0">
                <a:latin typeface="Georgia" pitchFamily="18" charset="0"/>
              </a:rPr>
              <a:t>Но тот не сдается. Наконец упал заяц, обессиленный, тут его Иванушка и схватил.</a:t>
            </a:r>
            <a:endParaRPr lang="ru-RU" sz="2000" i="1" dirty="0">
              <a:latin typeface="Georgia" pitchFamily="18" charset="0"/>
            </a:endParaRPr>
          </a:p>
        </p:txBody>
      </p:sp>
      <p:pic>
        <p:nvPicPr>
          <p:cNvPr id="23554" name="Picture 2" descr="C:\Users\777\Downloads\0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4653136"/>
            <a:ext cx="1296144" cy="972108"/>
          </a:xfrm>
          <a:prstGeom prst="rect">
            <a:avLst/>
          </a:prstGeom>
          <a:noFill/>
        </p:spPr>
      </p:pic>
      <p:pic>
        <p:nvPicPr>
          <p:cNvPr id="6" name="Zvuki_lesa_-_..._(iPlay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8676456" y="5517232"/>
            <a:ext cx="304800" cy="304800"/>
          </a:xfrm>
          <a:prstGeom prst="rect">
            <a:avLst/>
          </a:prstGeom>
        </p:spPr>
      </p:pic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31840" y="6492875"/>
            <a:ext cx="2895600" cy="365125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автор Михальцова Ю.В.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"/>
                            </p:stCondLst>
                            <p:childTnLst>
                              <p:par>
                                <p:cTn id="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1"/>
                            </p:stCondLst>
                            <p:childTnLst>
                              <p:par>
                                <p:cTn id="14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1"/>
                            </p:stCondLst>
                            <p:childTnLst>
                              <p:par>
                                <p:cTn id="31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32" dur="2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1"/>
                            </p:stCondLst>
                            <p:childTnLst>
                              <p:par>
                                <p:cTn id="34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3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4941168"/>
            <a:ext cx="8964488" cy="1700808"/>
          </a:xfrm>
          <a:solidFill>
            <a:schemeClr val="accent3">
              <a:lumMod val="60000"/>
              <a:lumOff val="40000"/>
            </a:schemeClr>
          </a:solidFill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1900" dirty="0" smtClean="0">
                <a:latin typeface="Georgia" pitchFamily="18" charset="0"/>
              </a:rPr>
              <a:t>     </a:t>
            </a:r>
            <a:r>
              <a:rPr lang="ru-RU" sz="1800" dirty="0" smtClean="0">
                <a:latin typeface="Georgia" pitchFamily="18" charset="0"/>
              </a:rPr>
              <a:t>В ту же минуту очутился он перед избушкой Бабы Яги. Огляделся внимательно вокруг и заметил у крыльца ленточку красную – узнал он </a:t>
            </a:r>
            <a:r>
              <a:rPr lang="ru-RU" sz="1800" dirty="0" err="1" smtClean="0">
                <a:latin typeface="Georgia" pitchFamily="18" charset="0"/>
              </a:rPr>
              <a:t>Аленушкину</a:t>
            </a:r>
            <a:r>
              <a:rPr lang="ru-RU" sz="1800" dirty="0" smtClean="0">
                <a:latin typeface="Georgia" pitchFamily="18" charset="0"/>
              </a:rPr>
              <a:t> ленточку, из косы оброненную. «Ага! – думает Иванушка. – Вот где сестрица наша!»</a:t>
            </a:r>
          </a:p>
          <a:p>
            <a:pPr>
              <a:buNone/>
            </a:pPr>
            <a:r>
              <a:rPr lang="ru-RU" sz="1800" dirty="0" smtClean="0">
                <a:latin typeface="Georgia" pitchFamily="18" charset="0"/>
              </a:rPr>
              <a:t>     – Ну-ка, избушка, – скомандовал Иванушка, – поворачивайся к лесу задом, а ко мне передом!</a:t>
            </a:r>
          </a:p>
          <a:p>
            <a:pPr>
              <a:buNone/>
            </a:pPr>
            <a:r>
              <a:rPr lang="ru-RU" sz="1800" dirty="0" smtClean="0"/>
              <a:t>   </a:t>
            </a:r>
            <a:r>
              <a:rPr lang="ru-RU" sz="1800" dirty="0" smtClean="0">
                <a:latin typeface="Georgia" pitchFamily="18" charset="0"/>
              </a:rPr>
              <a:t>Кряхтя, переваливаясь с боку на бок, повернулась избушка на курьих ножках. Взобрался Иван на крыльцо и зашел в избу.</a:t>
            </a:r>
            <a:endParaRPr lang="ru-RU" sz="1800" dirty="0">
              <a:latin typeface="Georgia" pitchFamily="18" charset="0"/>
            </a:endParaRPr>
          </a:p>
        </p:txBody>
      </p:sp>
      <p:pic>
        <p:nvPicPr>
          <p:cNvPr id="4" name="Zvuki_lesa_-_..._(iPlay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839200" y="4797152"/>
            <a:ext cx="304800" cy="304800"/>
          </a:xfrm>
          <a:prstGeom prst="rect">
            <a:avLst/>
          </a:prstGeom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автор Михальцова Ю.В.</a:t>
            </a:r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Users\777\Downloads\treasure.png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92080" y="4509120"/>
            <a:ext cx="2857500" cy="2857500"/>
          </a:xfrm>
          <a:prstGeom prst="rect">
            <a:avLst/>
          </a:prstGeom>
          <a:noFill/>
        </p:spPr>
      </p:pic>
      <p:pic>
        <p:nvPicPr>
          <p:cNvPr id="6" name="Picture 59" descr="C:\Users\777\Desktop\313717_html_m3a16ebc9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28184" y="3333403"/>
            <a:ext cx="2432908" cy="352459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772816"/>
          </a:xfrm>
          <a:solidFill>
            <a:schemeClr val="accent3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pPr algn="l"/>
            <a:r>
              <a:rPr lang="ru-RU" sz="1800" i="1" dirty="0" smtClean="0">
                <a:latin typeface="Georgia" pitchFamily="18" charset="0"/>
              </a:rPr>
              <a:t>Иванушка говорит Бабе Яге:</a:t>
            </a:r>
            <a:br>
              <a:rPr lang="ru-RU" sz="1800" i="1" dirty="0" smtClean="0">
                <a:latin typeface="Georgia" pitchFamily="18" charset="0"/>
              </a:rPr>
            </a:br>
            <a:r>
              <a:rPr lang="ru-RU" sz="1800" i="1" dirty="0" smtClean="0">
                <a:latin typeface="Georgia" pitchFamily="18" charset="0"/>
              </a:rPr>
              <a:t>– А ну, старая, освобождай мою сестрицу </a:t>
            </a:r>
            <a:r>
              <a:rPr lang="ru-RU" sz="1800" i="1" dirty="0" err="1" smtClean="0">
                <a:latin typeface="Georgia" pitchFamily="18" charset="0"/>
              </a:rPr>
              <a:t>Аленушку</a:t>
            </a:r>
            <a:r>
              <a:rPr lang="ru-RU" sz="1800" i="1" dirty="0" smtClean="0">
                <a:latin typeface="Georgia" pitchFamily="18" charset="0"/>
              </a:rPr>
              <a:t>, а не то задам я тебе перцу!</a:t>
            </a:r>
            <a:br>
              <a:rPr lang="ru-RU" sz="1800" i="1" dirty="0" smtClean="0">
                <a:latin typeface="Georgia" pitchFamily="18" charset="0"/>
              </a:rPr>
            </a:br>
            <a:r>
              <a:rPr lang="ru-RU" sz="1800" i="1" dirty="0" smtClean="0">
                <a:latin typeface="Georgia" pitchFamily="18" charset="0"/>
              </a:rPr>
              <a:t>– Да что ты, голубок, не видела я твоей сестрицы, – отвечает старуха.</a:t>
            </a:r>
            <a:br>
              <a:rPr lang="ru-RU" sz="1800" i="1" dirty="0" smtClean="0">
                <a:latin typeface="Georgia" pitchFamily="18" charset="0"/>
              </a:rPr>
            </a:br>
            <a:r>
              <a:rPr lang="ru-RU" sz="1800" i="1" dirty="0" smtClean="0">
                <a:latin typeface="Georgia" pitchFamily="18" charset="0"/>
              </a:rPr>
              <a:t>Оглядел Иван внимательно избу и видит: стоит в углу большущий сундук, запертый на замок, а из-под крышки кончик платья виднеется. Подошел Иванушка к сундуку, сбил замок, отбросил крышку, и выбралась из сундука сестрица его </a:t>
            </a:r>
            <a:r>
              <a:rPr lang="ru-RU" sz="1800" i="1" dirty="0" err="1" smtClean="0">
                <a:latin typeface="Georgia" pitchFamily="18" charset="0"/>
              </a:rPr>
              <a:t>Аленушка</a:t>
            </a:r>
            <a:r>
              <a:rPr lang="ru-RU" sz="1800" i="1" dirty="0" smtClean="0">
                <a:latin typeface="Georgia" pitchFamily="18" charset="0"/>
              </a:rPr>
              <a:t>.</a:t>
            </a: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/>
          </a:p>
        </p:txBody>
      </p:sp>
      <p:pic>
        <p:nvPicPr>
          <p:cNvPr id="4" name="Picture 2" descr="people142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259632" y="3573016"/>
            <a:ext cx="3506615" cy="3740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9" descr="b4af15cc12d8bc94ac8e95ac40942feb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3933056"/>
            <a:ext cx="447675" cy="885825"/>
          </a:xfrm>
          <a:prstGeom prst="rect">
            <a:avLst/>
          </a:prstGeom>
          <a:noFill/>
        </p:spPr>
      </p:pic>
      <p:pic>
        <p:nvPicPr>
          <p:cNvPr id="10" name="Picture 53" descr="a0551bd6c9fd83ce0823fabae07a1c8a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644008" y="4604573"/>
            <a:ext cx="2016224" cy="2253427"/>
          </a:xfrm>
          <a:prstGeom prst="rect">
            <a:avLst/>
          </a:prstGeom>
          <a:noFill/>
        </p:spPr>
      </p:pic>
      <p:pic>
        <p:nvPicPr>
          <p:cNvPr id="9" name="Zvuki_lesa_-_..._(iPlay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0" cstate="print"/>
          <a:stretch>
            <a:fillRect/>
          </a:stretch>
        </p:blipFill>
        <p:spPr>
          <a:xfrm>
            <a:off x="8604448" y="6553200"/>
            <a:ext cx="304800" cy="304800"/>
          </a:xfrm>
          <a:prstGeom prst="rect">
            <a:avLst/>
          </a:prstGeom>
        </p:spPr>
      </p:pic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5373216"/>
            <a:ext cx="8964488" cy="1196752"/>
          </a:xfrm>
          <a:solidFill>
            <a:schemeClr val="accent3">
              <a:lumMod val="60000"/>
              <a:lumOff val="40000"/>
            </a:schemeClr>
          </a:solidFill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i="1" dirty="0" smtClean="0">
                <a:latin typeface="Georgia" pitchFamily="18" charset="0"/>
              </a:rPr>
              <a:t>    </a:t>
            </a:r>
            <a:r>
              <a:rPr lang="ru-RU" sz="2000" i="1" dirty="0" smtClean="0">
                <a:latin typeface="Georgia" pitchFamily="18" charset="0"/>
              </a:rPr>
              <a:t>Видит Баба Яга: дело ее плохо. Испугалась ведьма, прыгнула в ступу и вылетела в печную трубу. Иванушка с </a:t>
            </a:r>
            <a:r>
              <a:rPr lang="ru-RU" sz="2000" i="1" dirty="0" err="1" smtClean="0">
                <a:latin typeface="Georgia" pitchFamily="18" charset="0"/>
              </a:rPr>
              <a:t>Аленушкой</a:t>
            </a:r>
            <a:r>
              <a:rPr lang="ru-RU" sz="2000" i="1" dirty="0" smtClean="0">
                <a:latin typeface="Georgia" pitchFamily="18" charset="0"/>
              </a:rPr>
              <a:t> на лужайку перед избушкой выбежали. Здесь их уже Василий с Петром ждут.</a:t>
            </a:r>
            <a:endParaRPr lang="ru-RU" sz="2000" dirty="0"/>
          </a:p>
        </p:txBody>
      </p:sp>
      <p:pic>
        <p:nvPicPr>
          <p:cNvPr id="4" name="Picture 4" descr="37r5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8144" y="-171400"/>
            <a:ext cx="1947863" cy="1730375"/>
          </a:xfrm>
          <a:prstGeom prst="rect">
            <a:avLst/>
          </a:prstGeom>
          <a:noFill/>
        </p:spPr>
      </p:pic>
      <p:pic>
        <p:nvPicPr>
          <p:cNvPr id="5" name="Picture 5" descr="chel6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-22988414">
            <a:off x="-334079" y="405545"/>
            <a:ext cx="3975934" cy="14983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 descr="C:\Users\777\Documents\misc_smoke_element_png_by_dbszabo1-d54iy74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0548707">
            <a:off x="783387" y="414317"/>
            <a:ext cx="3686244" cy="1844824"/>
          </a:xfrm>
          <a:prstGeom prst="rect">
            <a:avLst/>
          </a:prstGeom>
          <a:noFill/>
        </p:spPr>
      </p:pic>
      <p:pic>
        <p:nvPicPr>
          <p:cNvPr id="7" name="Zvuki_lesa_-_..._(iPlay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8100392" y="4581128"/>
            <a:ext cx="304800" cy="304800"/>
          </a:xfrm>
          <a:prstGeom prst="rect">
            <a:avLst/>
          </a:prstGeom>
        </p:spPr>
      </p:pic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31840" y="6492875"/>
            <a:ext cx="2895600" cy="365125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автор Михальцова Ю.В.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g00630_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6056" y="1472670"/>
            <a:ext cx="5544616" cy="4885786"/>
          </a:xfrm>
          <a:prstGeom prst="rect">
            <a:avLst/>
          </a:prstGeom>
          <a:noFill/>
        </p:spPr>
      </p:pic>
      <p:pic>
        <p:nvPicPr>
          <p:cNvPr id="5" name="Picture 5" descr="chel6"/>
          <p:cNvPicPr>
            <a:picLocks noGrp="1" noChangeAspect="1" noChangeArrowheads="1" noCrop="1"/>
          </p:cNvPicPr>
          <p:nvPr>
            <p:ph idx="1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 rot="19815011">
            <a:off x="3843392" y="887660"/>
            <a:ext cx="4408990" cy="16615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12" descr="ag00630_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99992" y="2708920"/>
            <a:ext cx="5203996" cy="4585640"/>
          </a:xfrm>
          <a:prstGeom prst="rect">
            <a:avLst/>
          </a:prstGeom>
          <a:noFill/>
        </p:spPr>
      </p:pic>
      <p:pic>
        <p:nvPicPr>
          <p:cNvPr id="9" name="Picture 9" descr="ag00564_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868144" y="692696"/>
            <a:ext cx="2166795" cy="1658169"/>
          </a:xfrm>
          <a:prstGeom prst="rect">
            <a:avLst/>
          </a:prstGeom>
          <a:noFill/>
        </p:spPr>
      </p:pic>
      <p:pic>
        <p:nvPicPr>
          <p:cNvPr id="8" name="Picture 12" descr="ag00630_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55976" y="1196752"/>
            <a:ext cx="5203996" cy="458564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725144"/>
            <a:ext cx="9144000" cy="1916832"/>
          </a:xfrm>
          <a:solidFill>
            <a:schemeClr val="accent3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algn="l"/>
            <a:r>
              <a:rPr lang="ru-RU" sz="2000" i="1" dirty="0" smtClean="0">
                <a:latin typeface="Georgia" pitchFamily="18" charset="0"/>
              </a:rPr>
              <a:t>Смотрят они в небо: летит Баба Яга в ступе, виляет из стороны в сторону, потом зацепилась за верхушку дерева  и прямо в колючие кусты свалилась.</a:t>
            </a:r>
            <a:br>
              <a:rPr lang="ru-RU" sz="2000" i="1" dirty="0" smtClean="0">
                <a:latin typeface="Georgia" pitchFamily="18" charset="0"/>
              </a:rPr>
            </a:br>
            <a:r>
              <a:rPr lang="ru-RU" sz="2000" i="1" dirty="0" smtClean="0">
                <a:latin typeface="Georgia" pitchFamily="18" charset="0"/>
              </a:rPr>
              <a:t>– Она метлу с собой не взяла, – сказал Иванушка. – Полетела без рулевого управления. Это все из-за невнимательности.</a:t>
            </a:r>
            <a:endParaRPr lang="ru-RU" sz="2000" i="1" dirty="0">
              <a:latin typeface="Georgia" pitchFamily="18" charset="0"/>
            </a:endParaRPr>
          </a:p>
        </p:txBody>
      </p:sp>
      <p:pic>
        <p:nvPicPr>
          <p:cNvPr id="11" name="Picture 4" descr="37r5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380312" y="188640"/>
            <a:ext cx="1947863" cy="1730375"/>
          </a:xfrm>
          <a:prstGeom prst="rect">
            <a:avLst/>
          </a:prstGeom>
          <a:noFill/>
        </p:spPr>
      </p:pic>
      <p:pic>
        <p:nvPicPr>
          <p:cNvPr id="10" name="Zvuk_-_vzryv_(iPlay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 cstate="print"/>
          <a:stretch>
            <a:fillRect/>
          </a:stretch>
        </p:blipFill>
        <p:spPr>
          <a:xfrm>
            <a:off x="251520" y="4365104"/>
            <a:ext cx="304800" cy="304800"/>
          </a:xfrm>
          <a:prstGeom prst="rect">
            <a:avLst/>
          </a:prstGeom>
        </p:spPr>
      </p:pic>
      <p:pic>
        <p:nvPicPr>
          <p:cNvPr id="14" name="Zvuki_lesa_-_..._(iPlayer.fm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0" cstate="print"/>
          <a:stretch>
            <a:fillRect/>
          </a:stretch>
        </p:blipFill>
        <p:spPr>
          <a:xfrm>
            <a:off x="8460432" y="4509120"/>
            <a:ext cx="304800" cy="304800"/>
          </a:xfrm>
          <a:prstGeom prst="rect">
            <a:avLst/>
          </a:prstGeom>
        </p:spPr>
      </p:pic>
      <p:sp>
        <p:nvSpPr>
          <p:cNvPr id="15" name="Нижний колонтитул 14"/>
          <p:cNvSpPr>
            <a:spLocks noGrp="1"/>
          </p:cNvSpPr>
          <p:nvPr>
            <p:ph type="ftr" sz="quarter" idx="11"/>
          </p:nvPr>
        </p:nvSpPr>
        <p:spPr>
          <a:xfrm>
            <a:off x="2699792" y="6492875"/>
            <a:ext cx="2895600" cy="365125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автор Михальцова Ю.В.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665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295  E" pathEditMode="relative" ptsTypes="">
                                      <p:cBhvr>
                                        <p:cTn id="10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295  E" pathEditMode="relative" ptsTypes="">
                                      <p:cBhvr>
                                        <p:cTn id="12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468760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sz="4400" b="1" i="1" dirty="0" smtClean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Сказка о внимательном </a:t>
            </a:r>
            <a:r>
              <a:rPr lang="ru-RU" sz="4400" b="1" i="1" smtClean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Иванушке </a:t>
            </a:r>
          </a:p>
          <a:p>
            <a:pPr algn="ctr">
              <a:buNone/>
            </a:pPr>
            <a:r>
              <a:rPr lang="ru-RU" sz="1400" b="1" i="1" smtClean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(</a:t>
            </a:r>
            <a:r>
              <a:rPr lang="ru-RU" sz="1400" b="1" i="1" dirty="0" smtClean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автор </a:t>
            </a:r>
            <a:r>
              <a:rPr lang="ru-RU" sz="1400" b="1" i="1" dirty="0" err="1" smtClean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И.Вачков</a:t>
            </a:r>
            <a:r>
              <a:rPr lang="ru-RU" sz="1400" b="1" i="1" dirty="0" smtClean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)</a:t>
            </a:r>
            <a:endParaRPr lang="ru-RU" sz="1400" b="1" i="1" dirty="0">
              <a:solidFill>
                <a:schemeClr val="tx2">
                  <a:lumMod val="50000"/>
                </a:schemeClr>
              </a:solidFill>
              <a:latin typeface="Georgia" pitchFamily="18" charset="0"/>
            </a:endParaRPr>
          </a:p>
        </p:txBody>
      </p:sp>
      <p:pic>
        <p:nvPicPr>
          <p:cNvPr id="4" name="Picture 3" descr="book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5856" y="3140968"/>
            <a:ext cx="2664296" cy="2448801"/>
          </a:xfrm>
          <a:prstGeom prst="rect">
            <a:avLst/>
          </a:prstGeom>
          <a:noFill/>
        </p:spPr>
      </p:pic>
      <p:pic>
        <p:nvPicPr>
          <p:cNvPr id="5" name="Picture 44" descr="2aae438b93ee8f8a918721842b487e59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560" y="3933056"/>
            <a:ext cx="1428750" cy="1428750"/>
          </a:xfrm>
          <a:prstGeom prst="rect">
            <a:avLst/>
          </a:prstGeom>
          <a:noFill/>
        </p:spPr>
      </p:pic>
      <p:pic>
        <p:nvPicPr>
          <p:cNvPr id="6" name="Picture 13" descr="ag00142_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28184" y="5661248"/>
            <a:ext cx="669925" cy="838200"/>
          </a:xfrm>
          <a:prstGeom prst="rect">
            <a:avLst/>
          </a:prstGeom>
          <a:noFill/>
        </p:spPr>
      </p:pic>
      <p:pic>
        <p:nvPicPr>
          <p:cNvPr id="7" name="Volshebnyj_-_zvuk_(iPlay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6300192" y="5301208"/>
            <a:ext cx="304800" cy="304800"/>
          </a:xfrm>
          <a:prstGeom prst="rect">
            <a:avLst/>
          </a:prstGeom>
        </p:spPr>
      </p:pic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автор Михальцова Ю.В.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3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492896"/>
            <a:ext cx="8229600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6600" b="1" dirty="0" smtClean="0">
                <a:solidFill>
                  <a:srgbClr val="FFFF00"/>
                </a:solidFill>
                <a:latin typeface="Georgia" pitchFamily="18" charset="0"/>
              </a:rPr>
              <a:t>КОНЕЦ !</a:t>
            </a:r>
            <a:endParaRPr lang="ru-RU" sz="6600" b="1" dirty="0">
              <a:solidFill>
                <a:srgbClr val="FFFF00"/>
              </a:solidFill>
              <a:latin typeface="Georgia" pitchFamily="18" charset="0"/>
            </a:endParaRPr>
          </a:p>
        </p:txBody>
      </p:sp>
      <p:pic>
        <p:nvPicPr>
          <p:cNvPr id="4" name="Picture 5" descr="1300f1f15dd4f5a23d5d5cf40879c350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4213" y="0"/>
            <a:ext cx="1047750" cy="1047750"/>
          </a:xfrm>
          <a:prstGeom prst="rect">
            <a:avLst/>
          </a:prstGeom>
          <a:noFill/>
        </p:spPr>
      </p:pic>
      <p:pic>
        <p:nvPicPr>
          <p:cNvPr id="5" name="Picture 10" descr="cec85d8015c38696db5a225b7bcd8285">
            <a:hlinkClick r:id="rId6"/>
          </p:cNvPr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139952" y="3212976"/>
            <a:ext cx="1333500" cy="1333500"/>
          </a:xfrm>
          <a:prstGeom prst="rect">
            <a:avLst/>
          </a:prstGeom>
          <a:noFill/>
        </p:spPr>
      </p:pic>
      <p:pic>
        <p:nvPicPr>
          <p:cNvPr id="6" name="Picture 13" descr="c3bb55a845a9e1c1df1d8326c9521d75">
            <a:hlinkClick r:id="rId8"/>
          </p:cNvPr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555776" y="5373216"/>
            <a:ext cx="1139825" cy="1139825"/>
          </a:xfrm>
          <a:prstGeom prst="rect">
            <a:avLst/>
          </a:prstGeom>
          <a:noFill/>
        </p:spPr>
      </p:pic>
      <p:pic>
        <p:nvPicPr>
          <p:cNvPr id="7" name="Picture 10" descr="Бабочка1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308304" y="2708920"/>
            <a:ext cx="800100" cy="914400"/>
          </a:xfrm>
          <a:prstGeom prst="rect">
            <a:avLst/>
          </a:prstGeom>
          <a:noFill/>
        </p:spPr>
      </p:pic>
      <p:pic>
        <p:nvPicPr>
          <p:cNvPr id="9" name="Volshebnyj_-_zvuk_(iPlay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1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1" name="volshebstvo_-_volshebstvo_(iPlayer.fm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2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3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335"/>
                            </p:stCondLst>
                            <p:childTnLst>
                              <p:par>
                                <p:cTn id="24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295 0.0037 L 1.00573 -0.00694 " pathEditMode="relative" rAng="0" ptsTypes="AA">
                                      <p:cBhvr>
                                        <p:cTn id="25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6" y="-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335"/>
                            </p:stCondLst>
                            <p:childTnLst>
                              <p:par>
                                <p:cTn id="2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175316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>
                <p:cTn id="3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9168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15616" y="1844824"/>
            <a:ext cx="6624736" cy="792087"/>
          </a:xfrm>
          <a:solidFill>
            <a:schemeClr val="accent3"/>
          </a:solidFill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2400" b="1" dirty="0" smtClean="0">
                <a:solidFill>
                  <a:srgbClr val="FFFF00"/>
                </a:solidFill>
                <a:latin typeface="Georgia" pitchFamily="18" charset="0"/>
              </a:rPr>
              <a:t>Презентацию выполнила:  педагог- психолог Михальцова Ю.В.</a:t>
            </a:r>
          </a:p>
          <a:p>
            <a:pPr algn="ctr">
              <a:buNone/>
            </a:pPr>
            <a:endParaRPr lang="ru-RU" sz="2400" b="1" dirty="0">
              <a:solidFill>
                <a:srgbClr val="FFFF00"/>
              </a:solidFill>
              <a:latin typeface="Georgia" pitchFamily="18" charset="0"/>
            </a:endParaRPr>
          </a:p>
        </p:txBody>
      </p:sp>
      <p:pic>
        <p:nvPicPr>
          <p:cNvPr id="4" name="Picture 5" descr="1300f1f15dd4f5a23d5d5cf40879c350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4213" y="0"/>
            <a:ext cx="1047750" cy="1047750"/>
          </a:xfrm>
          <a:prstGeom prst="rect">
            <a:avLst/>
          </a:prstGeom>
          <a:noFill/>
        </p:spPr>
      </p:pic>
      <p:pic>
        <p:nvPicPr>
          <p:cNvPr id="5" name="Picture 10" descr="cec85d8015c38696db5a225b7bcd8285">
            <a:hlinkClick r:id="rId6"/>
          </p:cNvPr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139952" y="3212976"/>
            <a:ext cx="1333500" cy="1333500"/>
          </a:xfrm>
          <a:prstGeom prst="rect">
            <a:avLst/>
          </a:prstGeom>
          <a:noFill/>
        </p:spPr>
      </p:pic>
      <p:pic>
        <p:nvPicPr>
          <p:cNvPr id="6" name="Picture 13" descr="c3bb55a845a9e1c1df1d8326c9521d75">
            <a:hlinkClick r:id="rId8"/>
          </p:cNvPr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5718175"/>
            <a:ext cx="1139825" cy="1139825"/>
          </a:xfrm>
          <a:prstGeom prst="rect">
            <a:avLst/>
          </a:prstGeom>
          <a:noFill/>
        </p:spPr>
      </p:pic>
      <p:pic>
        <p:nvPicPr>
          <p:cNvPr id="7" name="Picture 10" descr="Бабочка1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092280" y="2132856"/>
            <a:ext cx="800100" cy="914400"/>
          </a:xfrm>
          <a:prstGeom prst="rect">
            <a:avLst/>
          </a:prstGeom>
          <a:noFill/>
        </p:spPr>
      </p:pic>
      <p:pic>
        <p:nvPicPr>
          <p:cNvPr id="9" name="Volshebnyj_-_zvuk_(iPlay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1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1" name="volshebstvo_-_volshebstvo_(iPlayer.fm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2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>
          <a:xfrm>
            <a:off x="3124200" y="6093296"/>
            <a:ext cx="3896072" cy="628179"/>
          </a:xfrm>
        </p:spPr>
        <p:txBody>
          <a:bodyPr/>
          <a:lstStyle/>
          <a:p>
            <a:r>
              <a:rPr lang="ru-RU" sz="1600" b="1" dirty="0" smtClean="0">
                <a:solidFill>
                  <a:schemeClr val="tx1"/>
                </a:solidFill>
              </a:rPr>
              <a:t>Презентация опубликована на сайте - </a:t>
            </a:r>
            <a:r>
              <a:rPr lang="ru-RU" sz="1600" b="1" dirty="0" err="1" smtClean="0">
                <a:solidFill>
                  <a:schemeClr val="tx1"/>
                </a:solidFill>
              </a:rPr>
              <a:t>viki.rdf.ru</a:t>
            </a:r>
            <a:endParaRPr lang="ru-RU" sz="1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3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335"/>
                            </p:stCondLst>
                            <p:childTnLst>
                              <p:par>
                                <p:cTn id="24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295 0.0037 L 1.00573 -0.00694 " pathEditMode="relative" rAng="0" ptsTypes="AA">
                                      <p:cBhvr>
                                        <p:cTn id="25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6" y="-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335"/>
                            </p:stCondLst>
                            <p:childTnLst>
                              <p:par>
                                <p:cTn id="2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175316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>
                <p:cTn id="3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5589240"/>
            <a:ext cx="9144000" cy="126876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i="1" dirty="0" smtClean="0"/>
              <a:t>    </a:t>
            </a:r>
            <a:r>
              <a:rPr lang="ru-RU" sz="2000" i="1" dirty="0" smtClean="0">
                <a:latin typeface="Georgia" pitchFamily="18" charset="0"/>
              </a:rPr>
              <a:t>В некотором царстве, в некотором государстве жили-были три брата: старший – Василий, средний – Петр и младший братец – Иванушка. И была у них еще сестрица </a:t>
            </a:r>
            <a:r>
              <a:rPr lang="ru-RU" sz="2000" i="1" dirty="0" err="1" smtClean="0">
                <a:latin typeface="Georgia" pitchFamily="18" charset="0"/>
              </a:rPr>
              <a:t>Аленушка</a:t>
            </a:r>
            <a:r>
              <a:rPr lang="ru-RU" sz="2000" i="1" dirty="0" smtClean="0">
                <a:latin typeface="Georgia" pitchFamily="18" charset="0"/>
              </a:rPr>
              <a:t>. </a:t>
            </a:r>
            <a:endParaRPr lang="ru-RU" sz="2000" i="1" dirty="0">
              <a:latin typeface="Georgia" pitchFamily="18" charset="0"/>
            </a:endParaRPr>
          </a:p>
        </p:txBody>
      </p:sp>
      <p:pic>
        <p:nvPicPr>
          <p:cNvPr id="4" name="Volshebnyj_-_zvuk_(iPlay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604448" y="5733256"/>
            <a:ext cx="304800" cy="304800"/>
          </a:xfrm>
          <a:prstGeom prst="rect">
            <a:avLst/>
          </a:prstGeom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31840" y="6492875"/>
            <a:ext cx="2895600" cy="365125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автор Михальцова Ю.В.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3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53" descr="a0551bd6c9fd83ce0823fabae07a1c8a"/>
          <p:cNvPicPr>
            <a:picLocks noGrp="1" noChangeAspect="1" noChangeArrowheads="1" noCrop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19872" y="1196752"/>
            <a:ext cx="2016224" cy="2253427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5589240"/>
            <a:ext cx="8892480" cy="1015663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ru-RU" sz="2000" i="1" dirty="0" smtClean="0">
                <a:latin typeface="Georgia" pitchFamily="18" charset="0"/>
              </a:rPr>
              <a:t>Отправилась как-то </a:t>
            </a:r>
            <a:r>
              <a:rPr lang="ru-RU" sz="2000" i="1" dirty="0" err="1" smtClean="0">
                <a:latin typeface="Georgia" pitchFamily="18" charset="0"/>
              </a:rPr>
              <a:t>Аленушка</a:t>
            </a:r>
            <a:r>
              <a:rPr lang="ru-RU" sz="2000" i="1" dirty="0" smtClean="0">
                <a:latin typeface="Georgia" pitchFamily="18" charset="0"/>
              </a:rPr>
              <a:t> в лес по грибы, по ягоды. А злая Баба Яга схватила ее и утащила в свою избушку на курьих ножках, в черную дремучую чащу, в самую глухомань. </a:t>
            </a:r>
            <a:endParaRPr lang="ru-RU" sz="2000" i="1" dirty="0">
              <a:latin typeface="Georgia" pitchFamily="18" charset="0"/>
            </a:endParaRPr>
          </a:p>
        </p:txBody>
      </p:sp>
      <p:pic>
        <p:nvPicPr>
          <p:cNvPr id="6" name="Picture 5" descr="chel6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0211586">
            <a:off x="-513873" y="707799"/>
            <a:ext cx="5047082" cy="1902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Zvuki_lesa_-_..._(iPlay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1043608" y="4581128"/>
            <a:ext cx="304800" cy="304800"/>
          </a:xfrm>
          <a:prstGeom prst="rect">
            <a:avLst/>
          </a:prstGeom>
        </p:spPr>
      </p:pic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31840" y="6492875"/>
            <a:ext cx="2895600" cy="365125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автор Михальцова Ю.В.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"/>
                            </p:stCondLst>
                            <p:childTnLst>
                              <p:par>
                                <p:cTn id="1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1"/>
                            </p:stCondLst>
                            <p:childTnLst>
                              <p:par>
                                <p:cTn id="17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361 -0.0067 L 0.0316 0.42715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" y="217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4.06105E-6 C 0.18559 -0.0118 0.37118 -0.02336 0.40625 0.05735 C 0.44132 0.13806 0.2217 0.38621 0.21076 0.48358 C 0.19983 0.58094 0.31736 0.61332 0.3401 0.6413 " pathEditMode="relative" rAng="0" ptsTypes="aaaA"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1" y="3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777\Downloads\0_102816_e06e710_ori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51720" y="3789040"/>
            <a:ext cx="4304804" cy="220486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509120"/>
            <a:ext cx="8892480" cy="2060848"/>
          </a:xfrm>
          <a:solidFill>
            <a:schemeClr val="accent3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2200" i="1" dirty="0" smtClean="0">
                <a:latin typeface="Georgia" pitchFamily="18" charset="0"/>
              </a:rPr>
              <a:t/>
            </a:r>
            <a:br>
              <a:rPr lang="ru-RU" sz="2200" i="1" dirty="0" smtClean="0">
                <a:latin typeface="Georgia" pitchFamily="18" charset="0"/>
              </a:rPr>
            </a:br>
            <a:r>
              <a:rPr lang="ru-RU" sz="2200" i="1" dirty="0" smtClean="0">
                <a:latin typeface="Georgia" pitchFamily="18" charset="0"/>
              </a:rPr>
              <a:t>Ждали </a:t>
            </a:r>
            <a:r>
              <a:rPr lang="ru-RU" sz="2200" i="1" dirty="0" err="1" smtClean="0">
                <a:latin typeface="Georgia" pitchFamily="18" charset="0"/>
              </a:rPr>
              <a:t>Аленушку</a:t>
            </a:r>
            <a:r>
              <a:rPr lang="ru-RU" sz="2200" i="1" dirty="0" smtClean="0">
                <a:latin typeface="Georgia" pitchFamily="18" charset="0"/>
              </a:rPr>
              <a:t> братья – не дождались и пошли на поиски. Выходят они на полянку и видят: на пеньке заяц сидит. Братья за луки схватились, а Иванушка их останавливает: «Подождите, братцы любезные, посмотрите внимательно – глаза-то у зайца оранжевые. Не простой это заяц, заколдованный. Авось, поможет он нашу сестрицу сыскать».</a:t>
            </a:r>
            <a:r>
              <a:rPr lang="ru-RU" sz="2400" dirty="0" smtClean="0">
                <a:latin typeface="Georgia" pitchFamily="18" charset="0"/>
              </a:rPr>
              <a:t/>
            </a:r>
            <a:br>
              <a:rPr lang="ru-RU" sz="2400" dirty="0" smtClean="0">
                <a:latin typeface="Georgia" pitchFamily="18" charset="0"/>
              </a:rPr>
            </a:br>
            <a:endParaRPr lang="ru-RU" sz="2400" dirty="0">
              <a:latin typeface="Georgia" pitchFamily="18" charset="0"/>
            </a:endParaRPr>
          </a:p>
        </p:txBody>
      </p:sp>
      <p:pic>
        <p:nvPicPr>
          <p:cNvPr id="1027" name="Picture 3" descr="C:\Users\777\Downloads\zayats_kotoryy_pobedil_kita_i_slona.gif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79912" y="2708920"/>
            <a:ext cx="1409700" cy="1409700"/>
          </a:xfrm>
          <a:prstGeom prst="rect">
            <a:avLst/>
          </a:prstGeom>
          <a:noFill/>
        </p:spPr>
      </p:pic>
      <p:pic>
        <p:nvPicPr>
          <p:cNvPr id="9" name="Picture 4" descr="37r5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9552" y="-315416"/>
            <a:ext cx="1947863" cy="1730375"/>
          </a:xfrm>
          <a:prstGeom prst="rect">
            <a:avLst/>
          </a:prstGeom>
          <a:noFill/>
        </p:spPr>
      </p:pic>
      <p:pic>
        <p:nvPicPr>
          <p:cNvPr id="6" name="Zvuki_lesa_-_..._(iPlay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8604448" y="4365104"/>
            <a:ext cx="304800" cy="304800"/>
          </a:xfrm>
          <a:prstGeom prst="rect">
            <a:avLst/>
          </a:prstGeom>
        </p:spPr>
      </p:pic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203848" y="6492875"/>
            <a:ext cx="2895600" cy="365125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автор Михальцова Ю.В.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68152"/>
          </a:xfrm>
          <a:solidFill>
            <a:schemeClr val="accent3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ru-RU" sz="2000" i="1" dirty="0" smtClean="0">
                <a:latin typeface="Georgia" pitchFamily="18" charset="0"/>
              </a:rPr>
              <a:t>Заяц прыг с пенька – и в лес, а братья за ним. Быстро скачет косой, но и братья не лыком шиты, бегать умеют. Но устали они наконец, и умчался от них заяц. </a:t>
            </a:r>
            <a:endParaRPr lang="ru-RU" sz="2000" i="1" dirty="0">
              <a:latin typeface="Georgia" pitchFamily="18" charset="0"/>
            </a:endParaRPr>
          </a:p>
        </p:txBody>
      </p:sp>
      <p:pic>
        <p:nvPicPr>
          <p:cNvPr id="6145" name="Picture 1" descr="C:\Users\777\Downloads\0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4869160"/>
            <a:ext cx="2016224" cy="1512168"/>
          </a:xfrm>
          <a:prstGeom prst="rect">
            <a:avLst/>
          </a:prstGeom>
          <a:noFill/>
        </p:spPr>
      </p:pic>
      <p:pic>
        <p:nvPicPr>
          <p:cNvPr id="4" name="Zvuki_lesa_-_..._(iPlay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31840" y="6492875"/>
            <a:ext cx="2895600" cy="365125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автор Михальцова Ю.В.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684 -2.03515E-7 L 1.0158 -0.01573 " pathEditMode="relative" rAng="0" ptsTypes="AA">
                                      <p:cBhvr>
                                        <p:cTn id="24" dur="5000" fill="hold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4" y="-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1268760"/>
          </a:xfrm>
          <a:solidFill>
            <a:schemeClr val="accent3">
              <a:lumMod val="60000"/>
              <a:lumOff val="40000"/>
            </a:schemeClr>
          </a:solidFill>
        </p:spPr>
        <p:txBody>
          <a:bodyPr/>
          <a:lstStyle/>
          <a:p>
            <a:pPr>
              <a:buNone/>
            </a:pPr>
            <a:r>
              <a:rPr lang="ru-RU" i="1" dirty="0" smtClean="0"/>
              <a:t>    </a:t>
            </a:r>
            <a:r>
              <a:rPr lang="ru-RU" sz="2000" i="1" dirty="0" smtClean="0">
                <a:latin typeface="Georgia" pitchFamily="18" charset="0"/>
              </a:rPr>
              <a:t>Отдохнули немного братья, стали следы длинноухого искать. Но не простая оказалась эта задача. «Нет, – говорит старший брат Василий. – Ничего не получается. Не видно заячьих следов!»</a:t>
            </a:r>
            <a:endParaRPr lang="ru-RU" sz="2000" i="1" dirty="0">
              <a:latin typeface="Georgia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23728" y="1268760"/>
            <a:ext cx="50223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Georgia" pitchFamily="18" charset="0"/>
              </a:rPr>
              <a:t>Где заячьи следы?</a:t>
            </a:r>
            <a:endParaRPr lang="ru-RU" sz="3200" b="1" dirty="0">
              <a:solidFill>
                <a:schemeClr val="bg1"/>
              </a:solidFill>
              <a:latin typeface="Georgia" pitchFamily="18" charset="0"/>
            </a:endParaRPr>
          </a:p>
        </p:txBody>
      </p:sp>
      <p:pic>
        <p:nvPicPr>
          <p:cNvPr id="5122" name="Picture 2" descr="C:\Users\777\Downloads\na-zajtsa-po-poroshe-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2348880"/>
            <a:ext cx="2895302" cy="2079328"/>
          </a:xfrm>
          <a:prstGeom prst="rect">
            <a:avLst/>
          </a:prstGeom>
          <a:noFill/>
        </p:spPr>
      </p:pic>
      <p:pic>
        <p:nvPicPr>
          <p:cNvPr id="5123" name="Picture 3" descr="C:\Users\777\Downloads\sled-art12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92080" y="2348880"/>
            <a:ext cx="2615382" cy="2140221"/>
          </a:xfrm>
          <a:prstGeom prst="rect">
            <a:avLst/>
          </a:prstGeom>
          <a:noFill/>
        </p:spPr>
      </p:pic>
      <p:pic>
        <p:nvPicPr>
          <p:cNvPr id="5124" name="Picture 4" descr="C:\Users\777\Downloads\ZVvUGJo2QoYOhFbbaaedZcgfd2REXYNt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87824" y="4221088"/>
            <a:ext cx="2707434" cy="2276872"/>
          </a:xfrm>
          <a:prstGeom prst="rect">
            <a:avLst/>
          </a:prstGeom>
          <a:noFill/>
        </p:spPr>
      </p:pic>
      <p:pic>
        <p:nvPicPr>
          <p:cNvPr id="7" name="Zvuki_lesa_-_..._(iPlay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8028384" y="6381328"/>
            <a:ext cx="304800" cy="3048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683568" y="5661248"/>
            <a:ext cx="7596336" cy="92333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ru-RU" i="1" dirty="0" smtClean="0">
                <a:latin typeface="Georgia" pitchFamily="18" charset="0"/>
              </a:rPr>
              <a:t>– «А ты, Вася, внимательно присматривайся,- отвечает Иван. – Тут травка примята, здесь веточка у куста обломана, а там и отпечаток на сырой земле – вот они заячьи следы». </a:t>
            </a:r>
            <a:endParaRPr lang="ru-RU" dirty="0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1"/>
          </p:nvPr>
        </p:nvSpPr>
        <p:spPr>
          <a:xfrm>
            <a:off x="3131840" y="6492875"/>
            <a:ext cx="2895600" cy="365125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автор Михальцова Ю.В.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4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8" grpId="0" animBg="1"/>
      <p:bldP spid="8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476672"/>
            <a:ext cx="9144000" cy="764703"/>
          </a:xfrm>
          <a:solidFill>
            <a:schemeClr val="accent3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i="1" dirty="0" smtClean="0">
                <a:latin typeface="Georgia" pitchFamily="18" charset="0"/>
              </a:rPr>
              <a:t>Пошли братья вслед за Иванушкой по следам и скоро нашли зайца с оранжевыми глазами. Опять бросились они в погоню. </a:t>
            </a:r>
            <a:endParaRPr lang="ru-RU" sz="2000" i="1" dirty="0">
              <a:latin typeface="Georgia" pitchFamily="18" charset="0"/>
            </a:endParaRPr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467544" y="16288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098" name="Picture 2" descr="C:\Users\777\Downloads\0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19672" y="4581128"/>
            <a:ext cx="2112234" cy="1584176"/>
          </a:xfrm>
          <a:prstGeom prst="rect">
            <a:avLst/>
          </a:prstGeom>
          <a:noFill/>
        </p:spPr>
      </p:pic>
      <p:pic>
        <p:nvPicPr>
          <p:cNvPr id="6" name="Zvuki_lesa_-_..._(iPlay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99592" y="6553200"/>
            <a:ext cx="304800" cy="304800"/>
          </a:xfrm>
          <a:prstGeom prst="rect">
            <a:avLst/>
          </a:prstGeom>
        </p:spPr>
      </p:pic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автор Михальцова Ю.В.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"/>
                            </p:stCondLst>
                            <p:childTnLst>
                              <p:par>
                                <p:cTn id="1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2136 -0.01018 C 0.10053 -0.07216 0.07969 -0.1339 0.20435 -0.16813 C 0.329 -0.20236 0.59896 -0.20883 0.86893 -0.21508 " pathEditMode="relative" ptsTypes="aaA">
                                      <p:cBhvr>
                                        <p:cTn id="12" dur="5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2"/>
          <p:cNvGrpSpPr>
            <a:grpSpLocks/>
          </p:cNvGrpSpPr>
          <p:nvPr/>
        </p:nvGrpSpPr>
        <p:grpSpPr bwMode="auto">
          <a:xfrm>
            <a:off x="2699789" y="3485331"/>
            <a:ext cx="575103" cy="2823988"/>
            <a:chOff x="2164" y="2413"/>
            <a:chExt cx="281" cy="1261"/>
          </a:xfrm>
        </p:grpSpPr>
        <p:sp>
          <p:nvSpPr>
            <p:cNvPr id="10" name="Text Box 5"/>
            <p:cNvSpPr txBox="1">
              <a:spLocks noChangeArrowheads="1"/>
            </p:cNvSpPr>
            <p:nvPr/>
          </p:nvSpPr>
          <p:spPr bwMode="auto">
            <a:xfrm rot="20091789">
              <a:off x="2164" y="2413"/>
              <a:ext cx="272" cy="5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endParaRPr lang="ru-RU" sz="2800" b="1">
                <a:effectLst>
                  <a:outerShdw blurRad="38100" dist="38100" dir="2700000" algn="tl">
                    <a:srgbClr val="FFFFFF"/>
                  </a:outerShdw>
                </a:effectLst>
                <a:cs typeface="Arial" charset="0"/>
              </a:endParaRPr>
            </a:p>
          </p:txBody>
        </p:sp>
        <p:sp>
          <p:nvSpPr>
            <p:cNvPr id="8" name="Text Box 6"/>
            <p:cNvSpPr txBox="1">
              <a:spLocks noChangeArrowheads="1"/>
            </p:cNvSpPr>
            <p:nvPr/>
          </p:nvSpPr>
          <p:spPr bwMode="auto">
            <a:xfrm rot="1242677">
              <a:off x="2173" y="3055"/>
              <a:ext cx="272" cy="6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endParaRPr lang="ru-RU" sz="3200" b="1">
                <a:effectLst>
                  <a:outerShdw blurRad="38100" dist="38100" dir="2700000" algn="tl">
                    <a:srgbClr val="FFFFFF"/>
                  </a:outerShdw>
                </a:effectLst>
                <a:cs typeface="Arial" charset="0"/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964488" cy="980728"/>
          </a:xfrm>
          <a:solidFill>
            <a:schemeClr val="accent3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ru-RU" sz="2000" i="1" dirty="0" smtClean="0">
                <a:latin typeface="Georgia" pitchFamily="18" charset="0"/>
              </a:rPr>
              <a:t>Почувствовала Баба Яга, что кто-то преследует ее волшебного зайца и начала колдовать. </a:t>
            </a:r>
            <a:endParaRPr lang="ru-RU" sz="2000" i="1" dirty="0">
              <a:latin typeface="Georgia" pitchFamily="18" charset="0"/>
            </a:endParaRPr>
          </a:p>
        </p:txBody>
      </p:sp>
      <p:pic>
        <p:nvPicPr>
          <p:cNvPr id="5" name="Picture 2" descr="people142"/>
          <p:cNvPicPr>
            <a:picLocks noGrp="1" noChangeAspect="1" noChangeArrowheads="1" noCrop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71800" y="3068960"/>
            <a:ext cx="3146575" cy="33563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tadam_-_._(iPlay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172400" y="6381328"/>
            <a:ext cx="304800" cy="304800"/>
          </a:xfrm>
          <a:prstGeom prst="rect">
            <a:avLst/>
          </a:prstGeom>
        </p:spPr>
      </p:pic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>
          <a:xfrm>
            <a:off x="3131840" y="6492875"/>
            <a:ext cx="2895600" cy="365125"/>
          </a:xfrm>
        </p:spPr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автор Михальцова Ю.В.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84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634</TotalTime>
  <Words>787</Words>
  <Application>Microsoft Office PowerPoint</Application>
  <PresentationFormat>Экран (4:3)</PresentationFormat>
  <Paragraphs>45</Paragraphs>
  <Slides>21</Slides>
  <Notes>1</Notes>
  <HiddenSlides>0</HiddenSlides>
  <MMClips>24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Двери в сказку отвори…</vt:lpstr>
      <vt:lpstr>Слайд 2</vt:lpstr>
      <vt:lpstr>Слайд 3</vt:lpstr>
      <vt:lpstr>Слайд 4</vt:lpstr>
      <vt:lpstr> Ждали Аленушку братья – не дождались и пошли на поиски. Выходят они на полянку и видят: на пеньке заяц сидит. Братья за луки схватились, а Иванушка их останавливает: «Подождите, братцы любезные, посмотрите внимательно – глаза-то у зайца оранжевые. Не простой это заяц, заколдованный. Авось, поможет он нашу сестрицу сыскать». </vt:lpstr>
      <vt:lpstr>Заяц прыг с пенька – и в лес, а братья за ним. Быстро скачет косой, но и братья не лыком шиты, бегать умеют. Но устали они наконец, и умчался от них заяц. </vt:lpstr>
      <vt:lpstr>Слайд 7</vt:lpstr>
      <vt:lpstr>Слайд 8</vt:lpstr>
      <vt:lpstr>Почувствовала Баба Яга, что кто-то преследует ее волшебного зайца и начала колдовать. </vt:lpstr>
      <vt:lpstr>Смотрят братья: вместо одного косого из-за куста три зайца выпрыгнули и кинулись в разные стороны. «Хитришь – не выйдет! – кричит Иванушка. – За двумя зайцами погонишься – ни одного не поймаешь, а уж за тремя – и подавно. Один только из них настоящий. Глядите внимательно, братушки! Тот, что на восток побежал, почти весь белый, – не наш, тот, что на запад, слишком темный,- тоже не тот, а наш-то – вот он, на север улепетывает!» И снова устремились братья за зайцем. </vt:lpstr>
      <vt:lpstr> Видит Баба Яга, не сумела обмануть Иванушку, и снова колдовство затеяла. </vt:lpstr>
      <vt:lpstr>Слайд 12</vt:lpstr>
      <vt:lpstr>Слайд 13</vt:lpstr>
      <vt:lpstr>Слайд 14</vt:lpstr>
      <vt:lpstr>Слайд 15</vt:lpstr>
      <vt:lpstr>Слайд 16</vt:lpstr>
      <vt:lpstr>Иванушка говорит Бабе Яге: – А ну, старая, освобождай мою сестрицу Аленушку, а не то задам я тебе перцу! – Да что ты, голубок, не видела я твоей сестрицы, – отвечает старуха. Оглядел Иван внимательно избу и видит: стоит в углу большущий сундук, запертый на замок, а из-под крышки кончик платья виднеется. Подошел Иванушка к сундуку, сбил замок, отбросил крышку, и выбралась из сундука сестрица его Аленушка. </vt:lpstr>
      <vt:lpstr>Слайд 18</vt:lpstr>
      <vt:lpstr>Смотрят они в небо: летит Баба Яга в ступе, виляет из стороны в сторону, потом зацепилась за верхушку дерева  и прямо в колючие кусты свалилась. – Она метлу с собой не взяла, – сказал Иванушка. – Полетела без рулевого управления. Это все из-за невнимательности.</vt:lpstr>
      <vt:lpstr>Слайд 20</vt:lpstr>
      <vt:lpstr> 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777</dc:creator>
  <cp:lastModifiedBy>777</cp:lastModifiedBy>
  <cp:revision>11</cp:revision>
  <dcterms:created xsi:type="dcterms:W3CDTF">2015-11-28T18:09:09Z</dcterms:created>
  <dcterms:modified xsi:type="dcterms:W3CDTF">2016-02-28T13:54:34Z</dcterms:modified>
</cp:coreProperties>
</file>