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9" r:id="rId23"/>
    <p:sldId id="280" r:id="rId24"/>
    <p:sldId id="277" r:id="rId25"/>
    <p:sldId id="285" r:id="rId26"/>
    <p:sldId id="281" r:id="rId27"/>
    <p:sldId id="282" r:id="rId28"/>
    <p:sldId id="283" r:id="rId29"/>
    <p:sldId id="284" r:id="rId3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2" d="100"/>
          <a:sy n="102" d="100"/>
        </p:scale>
        <p:origin x="-234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19.02.2019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0"/>
    </mc:Choice>
    <mc:Fallback xmlns="">
      <p:transition spd="slow" advTm="30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0"/>
    </mc:Choice>
    <mc:Fallback xmlns="">
      <p:transition spd="slow" advTm="30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0"/>
    </mc:Choice>
    <mc:Fallback xmlns="">
      <p:transition spd="slow" advTm="30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AndTwoObj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50938" y="214313"/>
            <a:ext cx="7794625" cy="146208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182688" y="2017713"/>
            <a:ext cx="38100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5145088" y="2017713"/>
            <a:ext cx="38100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5145088" y="4151313"/>
            <a:ext cx="38100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>
          <a:xfrm>
            <a:off x="1162050" y="6243638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36576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7042150" y="6243638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16EE30-152D-47A1-BF0E-7A7631086EF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6803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0"/>
    </mc:Choice>
    <mc:Fallback xmlns="">
      <p:transition spd="slow" advTm="30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AndTx">
  <p:cSld name="Заголовок, объект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7813"/>
            <a:ext cx="77724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914400" y="1600200"/>
            <a:ext cx="38100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876800" y="1600200"/>
            <a:ext cx="38100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58A1FF-256D-4C4D-8BBF-2AB35A8D45F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646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0"/>
    </mc:Choice>
    <mc:Fallback xmlns="">
      <p:transition spd="slow" advTm="30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Объект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19.02.2019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0"/>
    </mc:Choice>
    <mc:Fallback xmlns="">
      <p:transition spd="slow" advTm="30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19.02.2019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Tm="30000"/>
    </mc:Choice>
    <mc:Fallback xmlns="">
      <p:transition spd="slow" advTm="30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19.02.2019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0"/>
    </mc:Choice>
    <mc:Fallback xmlns="">
      <p:transition spd="slow" advTm="30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Объект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0"/>
    </mc:Choice>
    <mc:Fallback xmlns="">
      <p:transition spd="slow" advTm="30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19.02.2019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0"/>
    </mc:Choice>
    <mc:Fallback xmlns="">
      <p:transition spd="slow" advTm="30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19.02.2019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0"/>
    </mc:Choice>
    <mc:Fallback xmlns="">
      <p:transition spd="slow" advTm="30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19.02.2019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0"/>
    </mc:Choice>
    <mc:Fallback xmlns="">
      <p:transition spd="slow" advTm="30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0"/>
    </mc:Choice>
    <mc:Fallback xmlns="">
      <p:transition spd="slow" advTm="30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19.02.2019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mc:AlternateContent xmlns:mc="http://schemas.openxmlformats.org/markup-compatibility/2006" xmlns:p14="http://schemas.microsoft.com/office/powerpoint/2010/main">
    <mc:Choice Requires="p14">
      <p:transition spd="slow" p14:dur="2000" advTm="30000"/>
    </mc:Choice>
    <mc:Fallback xmlns="">
      <p:transition spd="slow" advTm="30000"/>
    </mc:Fallback>
  </mc:AlternateConten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7" Type="http://schemas.openxmlformats.org/officeDocument/2006/relationships/image" Target="../media/image53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jpeg"/><Relationship Id="rId3" Type="http://schemas.openxmlformats.org/officeDocument/2006/relationships/image" Target="../media/image71.jpeg"/><Relationship Id="rId7" Type="http://schemas.openxmlformats.org/officeDocument/2006/relationships/image" Target="../media/image75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jpeg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jpeg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TextBox 3"/>
          <p:cNvSpPr txBox="1">
            <a:spLocks noChangeArrowheads="1"/>
          </p:cNvSpPr>
          <p:nvPr/>
        </p:nvSpPr>
        <p:spPr bwMode="auto">
          <a:xfrm>
            <a:off x="3214688" y="4000500"/>
            <a:ext cx="5572125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600"/>
              </a:spcBef>
              <a:buClr>
                <a:schemeClr val="accent1"/>
              </a:buClr>
              <a:buSzPct val="80000"/>
              <a:buFont typeface="Wingdings 2" pitchFamily="18" charset="2"/>
              <a:buChar char=""/>
              <a:defRPr sz="3200">
                <a:solidFill>
                  <a:schemeClr val="tx1"/>
                </a:solidFill>
                <a:latin typeface="Corbel" pitchFamily="34" charset="0"/>
              </a:defRPr>
            </a:lvl1pPr>
            <a:lvl2pPr marL="742950" indent="-285750" eaLnBrk="0" hangingPunct="0">
              <a:spcBef>
                <a:spcPts val="550"/>
              </a:spcBef>
              <a:buClr>
                <a:schemeClr val="accent1"/>
              </a:buClr>
              <a:buFont typeface="Verdana" pitchFamily="34" charset="0"/>
              <a:buChar char="◦"/>
              <a:defRPr sz="2800">
                <a:solidFill>
                  <a:schemeClr val="tx1"/>
                </a:solidFill>
                <a:latin typeface="Corbe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sz="2400">
                <a:solidFill>
                  <a:schemeClr val="tx1"/>
                </a:solidFill>
                <a:latin typeface="Corbe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C32D2E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2400" dirty="0">
              <a:latin typeface="Times New Roman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2400" dirty="0"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400" dirty="0" smtClean="0">
                <a:solidFill>
                  <a:srgbClr val="7030A0"/>
                </a:solidFill>
                <a:latin typeface="Times New Roman" pitchFamily="18" charset="0"/>
              </a:rPr>
              <a:t>Воспитатель  </a:t>
            </a:r>
            <a:endParaRPr lang="ru-RU" altLang="ru-RU" sz="2400" dirty="0">
              <a:solidFill>
                <a:srgbClr val="7030A0"/>
              </a:solidFill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400" dirty="0">
                <a:solidFill>
                  <a:srgbClr val="7030A0"/>
                </a:solidFill>
                <a:latin typeface="Times New Roman" pitchFamily="18" charset="0"/>
              </a:rPr>
              <a:t>МБДОУ г. Иркутска детского сада № 72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400" dirty="0">
                <a:solidFill>
                  <a:srgbClr val="7030A0"/>
                </a:solidFill>
                <a:latin typeface="Times New Roman" pitchFamily="18" charset="0"/>
              </a:rPr>
              <a:t>Сокольникова Татьяна </a:t>
            </a:r>
            <a:r>
              <a:rPr lang="ru-RU" altLang="ru-RU" sz="2400" dirty="0" smtClean="0">
                <a:solidFill>
                  <a:srgbClr val="7030A0"/>
                </a:solidFill>
                <a:latin typeface="Times New Roman" pitchFamily="18" charset="0"/>
              </a:rPr>
              <a:t>Валерьевна</a:t>
            </a:r>
            <a:endParaRPr lang="en-US" altLang="ru-RU" sz="2400" dirty="0" smtClean="0">
              <a:solidFill>
                <a:srgbClr val="7030A0"/>
              </a:solidFill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ru-RU" sz="2400" dirty="0" smtClean="0">
                <a:solidFill>
                  <a:srgbClr val="7030A0"/>
                </a:solidFill>
                <a:latin typeface="Times New Roman" pitchFamily="18" charset="0"/>
              </a:rPr>
              <a:t>I</a:t>
            </a:r>
            <a:r>
              <a:rPr lang="ru-RU" altLang="ru-RU" sz="2400" dirty="0" smtClean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ru-RU" altLang="ru-RU" sz="2400" smtClean="0">
                <a:solidFill>
                  <a:srgbClr val="7030A0"/>
                </a:solidFill>
                <a:latin typeface="Times New Roman" pitchFamily="18" charset="0"/>
              </a:rPr>
              <a:t>квалификационная категория</a:t>
            </a:r>
            <a:endParaRPr lang="ru-RU" altLang="ru-RU" sz="2400" dirty="0">
              <a:solidFill>
                <a:srgbClr val="7030A0"/>
              </a:solidFill>
              <a:latin typeface="Times New Roman" pitchFamily="18" charset="0"/>
            </a:endParaRPr>
          </a:p>
        </p:txBody>
      </p:sp>
      <p:sp>
        <p:nvSpPr>
          <p:cNvPr id="15364" name="TextBox 5"/>
          <p:cNvSpPr txBox="1">
            <a:spLocks noChangeArrowheads="1"/>
          </p:cNvSpPr>
          <p:nvPr/>
        </p:nvSpPr>
        <p:spPr bwMode="auto">
          <a:xfrm>
            <a:off x="642910" y="642918"/>
            <a:ext cx="7429552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marL="87313" indent="-87313" algn="ctr">
              <a:defRPr/>
            </a:pPr>
            <a:r>
              <a:rPr lang="ru-RU" sz="7200" b="1" i="1" dirty="0">
                <a:ln/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Мастер – класс    </a:t>
            </a:r>
          </a:p>
        </p:txBody>
      </p:sp>
      <p:pic>
        <p:nvPicPr>
          <p:cNvPr id="6" name="Picture 2" descr="C:\Documents and Settings\Администратор\Рабочий стол\изонить\Как рисовать нитью.files\2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3786188"/>
            <a:ext cx="2357438" cy="2082800"/>
          </a:xfrm>
          <a:prstGeom prst="rect">
            <a:avLst/>
          </a:prstGeom>
          <a:solidFill>
            <a:srgbClr val="D224A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 descr="C:\Documents and Settings\Администратор\Рабочий стол\изонить\Как рисовать нитью.files\3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5000625"/>
            <a:ext cx="2349500" cy="127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1142976" y="2000240"/>
            <a:ext cx="7358114" cy="3139321"/>
          </a:xfrm>
          <a:prstGeom prst="rect">
            <a:avLst/>
          </a:prstGeom>
        </p:spPr>
        <p:txBody>
          <a:bodyPr>
            <a:spAutoFit/>
          </a:bodyPr>
          <a:lstStyle/>
          <a:p>
            <a:pPr marL="87313" indent="-87313" algn="ctr">
              <a:defRPr/>
            </a:pPr>
            <a:r>
              <a:rPr lang="ru-RU" sz="7200" b="1" i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«Волшебная                 </a:t>
            </a:r>
          </a:p>
          <a:p>
            <a:pPr marL="87313" indent="-87313" algn="r">
              <a:defRPr/>
            </a:pPr>
            <a:r>
              <a:rPr lang="ru-RU" sz="7200" b="1" i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изонить</a:t>
            </a:r>
            <a:r>
              <a:rPr lang="ru-RU" sz="7200" b="1" i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pPr marL="87313" indent="-87313" algn="ctr">
              <a:defRPr/>
            </a:pPr>
            <a:endParaRPr lang="ru-RU" b="1" i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87313" indent="-87313" algn="ctr">
              <a:defRPr/>
            </a:pPr>
            <a:endParaRPr lang="ru-RU" b="1" i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87313" indent="-87313" algn="ctr">
              <a:defRPr/>
            </a:pPr>
            <a:endParaRPr lang="ru-RU" b="1" i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1211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0"/>
    </mc:Choice>
    <mc:Fallback xmlns="">
      <p:transition spd="slow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2000"/>
                                        <p:tgtEl>
                                          <p:spTgt spid="15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Documents and Settings\Администратор\Мои документы\Мои рисунки\20100410\Фото00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76056" y="4036496"/>
            <a:ext cx="3203768" cy="240217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031" name="Picture 7" descr="C:\Documents and Settings\Администратор\Мои документы\Мои рисунки\20100410\Фото01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23928" y="1357299"/>
            <a:ext cx="3121387" cy="234040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032" name="Picture 8" descr="C:\Documents and Settings\Администратор\Мои документы\Мои рисунки\20100410\Фото01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214291"/>
            <a:ext cx="3231038" cy="242262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i-main-pic" descr="Картинка 85 из 1446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42910" y="4071942"/>
            <a:ext cx="1745406" cy="2628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6" name="Прямоугольник 5"/>
          <p:cNvSpPr/>
          <p:nvPr/>
        </p:nvSpPr>
        <p:spPr>
          <a:xfrm>
            <a:off x="4500562" y="142853"/>
            <a:ext cx="4643438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marL="87313" indent="-87313" algn="ctr">
              <a:defRPr/>
            </a:pPr>
            <a:r>
              <a:rPr lang="ru-RU" sz="3600" b="1" i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ЗАПОЛНЕНИЕ ОКРУЖНОСТИ</a:t>
            </a:r>
            <a:endParaRPr lang="ru-RU" sz="3600" b="1" i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0222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0"/>
    </mc:Choice>
    <mc:Fallback xmlns="">
      <p:transition spd="slow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3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3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3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3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2" name="Rectangle 4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ru-RU" altLang="ru-RU" sz="2200" b="1" i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Схемы прошивания цветов</a:t>
            </a:r>
          </a:p>
          <a:p>
            <a:pPr eaLnBrk="1" hangingPunct="1"/>
            <a:r>
              <a:rPr lang="ru-RU" altLang="ru-RU" sz="2200" b="1" i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Используя основные приемы заполнения угла, окружности, овала, дуг, можно создать различные варианты вышивки цветов. Готовые работы можно украсить бусинками, бисером, дополнить аппликацией, рисунком</a:t>
            </a:r>
            <a:r>
              <a:rPr lang="ru-RU" altLang="ru-RU" sz="2200" smtClean="0"/>
              <a:t>.</a:t>
            </a:r>
          </a:p>
          <a:p>
            <a:pPr eaLnBrk="1" hangingPunct="1"/>
            <a:endParaRPr lang="ru-RU" altLang="ru-RU" sz="2000" smtClean="0"/>
          </a:p>
        </p:txBody>
      </p:sp>
      <p:sp>
        <p:nvSpPr>
          <p:cNvPr id="5" name="Прямоугольник 4"/>
          <p:cNvSpPr/>
          <p:nvPr/>
        </p:nvSpPr>
        <p:spPr>
          <a:xfrm>
            <a:off x="0" y="0"/>
            <a:ext cx="9144000" cy="1446550"/>
          </a:xfrm>
          <a:prstGeom prst="rect">
            <a:avLst/>
          </a:prstGeom>
        </p:spPr>
        <p:txBody>
          <a:bodyPr>
            <a:spAutoFit/>
          </a:bodyPr>
          <a:lstStyle/>
          <a:p>
            <a:pPr marL="87313" indent="-87313" algn="ctr">
              <a:defRPr/>
            </a:pPr>
            <a:r>
              <a:rPr lang="ru-RU" sz="4400" b="1" i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Техника выполнения цвета</a:t>
            </a:r>
            <a:endParaRPr lang="ru-RU" sz="4400" b="1" i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461" name="i-main-pic" descr="Картинка 103 из 14468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655203" y="1428737"/>
            <a:ext cx="2729956" cy="4016488"/>
          </a:xfrm>
          <a:ln w="190500" cap="sq">
            <a:solidFill>
              <a:srgbClr val="C8C6BD"/>
            </a:solidFill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2677399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0"/>
    </mc:Choice>
    <mc:Fallback xmlns="">
      <p:transition spd="slow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05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05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05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05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05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05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0532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4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876800" y="1557338"/>
            <a:ext cx="3810000" cy="5111750"/>
          </a:xfrm>
        </p:spPr>
        <p:txBody>
          <a:bodyPr/>
          <a:lstStyle/>
          <a:p>
            <a:pPr marL="457200" indent="-457200" eaLnBrk="1" hangingPunct="1">
              <a:lnSpc>
                <a:spcPct val="80000"/>
              </a:lnSpc>
              <a:buFont typeface="Wingdings" pitchFamily="2" charset="2"/>
              <a:buAutoNum type="arabicPeriod"/>
            </a:pPr>
            <a:r>
              <a:rPr lang="ru-RU" altLang="ru-RU" sz="2000" b="1" i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Ножницы должны лежать с сомкнутыми лезвиями, передавать их следует кольцами вперед.</a:t>
            </a:r>
          </a:p>
          <a:p>
            <a:pPr marL="457200" indent="-457200" eaLnBrk="1" hangingPunct="1">
              <a:lnSpc>
                <a:spcPct val="80000"/>
              </a:lnSpc>
              <a:buFont typeface="Wingdings" pitchFamily="2" charset="2"/>
              <a:buAutoNum type="arabicPeriod"/>
            </a:pPr>
            <a:r>
              <a:rPr lang="ru-RU" altLang="ru-RU" sz="2000" b="1" i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Нельзя пользоваться ржавыми иглами и булавками. Следует хранить иголки и булавки в коробке с крышкой.</a:t>
            </a:r>
          </a:p>
          <a:p>
            <a:pPr marL="457200" indent="-457200" eaLnBrk="1" hangingPunct="1">
              <a:lnSpc>
                <a:spcPct val="80000"/>
              </a:lnSpc>
              <a:buFont typeface="Wingdings" pitchFamily="2" charset="2"/>
              <a:buAutoNum type="arabicPeriod"/>
            </a:pPr>
            <a:r>
              <a:rPr lang="ru-RU" altLang="ru-RU" sz="2000" b="1" i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Нельзя делать резких движений рукой с ножницами и иголкой в направлении рядом сидящего человека.</a:t>
            </a:r>
          </a:p>
          <a:p>
            <a:pPr marL="457200" indent="-457200" eaLnBrk="1" hangingPunct="1">
              <a:lnSpc>
                <a:spcPct val="80000"/>
              </a:lnSpc>
              <a:buFont typeface="Wingdings" pitchFamily="2" charset="2"/>
              <a:buAutoNum type="arabicPeriod"/>
            </a:pPr>
            <a:r>
              <a:rPr lang="ru-RU" altLang="ru-RU" sz="2000" b="1" i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Во время работы иголки нужно вставлять в игольницу.</a:t>
            </a:r>
          </a:p>
          <a:p>
            <a:pPr marL="457200" indent="-457200" eaLnBrk="1" hangingPunct="1">
              <a:lnSpc>
                <a:spcPct val="80000"/>
              </a:lnSpc>
              <a:buFont typeface="Wingdings" pitchFamily="2" charset="2"/>
              <a:buAutoNum type="arabicPeriod"/>
            </a:pPr>
            <a:endParaRPr lang="ru-RU" altLang="ru-RU" sz="2000" smtClean="0">
              <a:solidFill>
                <a:srgbClr val="9933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0"/>
            <a:ext cx="9144000" cy="1446550"/>
          </a:xfrm>
          <a:prstGeom prst="rect">
            <a:avLst/>
          </a:prstGeom>
        </p:spPr>
        <p:txBody>
          <a:bodyPr>
            <a:spAutoFit/>
          </a:bodyPr>
          <a:lstStyle/>
          <a:p>
            <a:pPr marL="87313" indent="-87313" algn="ctr">
              <a:defRPr/>
            </a:pPr>
            <a:r>
              <a:rPr lang="ru-RU" sz="4400" b="1" i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Техника безопасности во время работы</a:t>
            </a:r>
            <a:endParaRPr lang="ru-RU" sz="4400" b="1" i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3" descr="C:\Documents and Settings\Admin\Рабочий стол\фото\IMG_3130.JPG"/>
          <p:cNvPicPr>
            <a:picLocks noChangeAspect="1" noChangeArrowheads="1"/>
          </p:cNvPicPr>
          <p:nvPr/>
        </p:nvPicPr>
        <p:blipFill>
          <a:blip r:embed="rId2">
            <a:lum contrast="26000"/>
          </a:blip>
          <a:srcRect/>
          <a:stretch>
            <a:fillRect/>
          </a:stretch>
        </p:blipFill>
        <p:spPr>
          <a:xfrm>
            <a:off x="1493730" y="1785927"/>
            <a:ext cx="2935368" cy="365929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4157849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0"/>
    </mc:Choice>
    <mc:Fallback xmlns="">
      <p:transition spd="slow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536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0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5360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0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5360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0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5360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04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Содержимое 2"/>
          <p:cNvSpPr>
            <a:spLocks noGrp="1"/>
          </p:cNvSpPr>
          <p:nvPr>
            <p:ph idx="1"/>
          </p:nvPr>
        </p:nvSpPr>
        <p:spPr>
          <a:xfrm>
            <a:off x="468313" y="765175"/>
            <a:ext cx="4432300" cy="5643563"/>
          </a:xfrm>
        </p:spPr>
        <p:txBody>
          <a:bodyPr/>
          <a:lstStyle/>
          <a:p>
            <a:pPr eaLnBrk="1" hangingPunct="1">
              <a:buFont typeface="Arial" charset="0"/>
              <a:buChar char="•"/>
            </a:pPr>
            <a:endParaRPr lang="ru-RU" altLang="ru-RU" sz="2400" b="1" i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Font typeface="Arial" charset="0"/>
              <a:buChar char="•"/>
            </a:pPr>
            <a:endParaRPr lang="ru-RU" altLang="ru-RU" sz="24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Font typeface="Arial" charset="0"/>
              <a:buChar char="•"/>
            </a:pPr>
            <a:r>
              <a:rPr lang="ru-RU" altLang="ru-RU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плотный картон или бархатная бумага; </a:t>
            </a:r>
          </a:p>
          <a:p>
            <a:pPr eaLnBrk="1" hangingPunct="1">
              <a:buFont typeface="Arial" charset="0"/>
              <a:buChar char="•"/>
            </a:pPr>
            <a:r>
              <a:rPr lang="ru-RU" altLang="ru-RU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ножницы; </a:t>
            </a:r>
          </a:p>
          <a:p>
            <a:pPr eaLnBrk="1" hangingPunct="1">
              <a:buFont typeface="Arial" charset="0"/>
              <a:buChar char="•"/>
            </a:pPr>
            <a:r>
              <a:rPr lang="ru-RU" altLang="ru-RU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игла; </a:t>
            </a:r>
          </a:p>
          <a:p>
            <a:pPr eaLnBrk="1" hangingPunct="1">
              <a:buFont typeface="Arial" charset="0"/>
              <a:buChar char="•"/>
            </a:pPr>
            <a:r>
              <a:rPr lang="ru-RU" altLang="ru-RU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цветные нитки; </a:t>
            </a:r>
          </a:p>
          <a:p>
            <a:pPr eaLnBrk="1" hangingPunct="1">
              <a:buFont typeface="Arial" charset="0"/>
              <a:buChar char="•"/>
            </a:pPr>
            <a:r>
              <a:rPr lang="ru-RU" altLang="ru-RU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клей ПВА; </a:t>
            </a:r>
          </a:p>
          <a:p>
            <a:pPr eaLnBrk="1" hangingPunct="1">
              <a:buFont typeface="Arial" charset="0"/>
              <a:buChar char="•"/>
            </a:pPr>
            <a:r>
              <a:rPr lang="ru-RU" altLang="ru-RU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линейка, циркуль, резинка, простой карандаш;</a:t>
            </a:r>
          </a:p>
          <a:p>
            <a:pPr eaLnBrk="1" hangingPunct="1">
              <a:buFont typeface="Arial" charset="0"/>
              <a:buChar char="•"/>
            </a:pPr>
            <a:r>
              <a:rPr lang="ru-RU" altLang="ru-RU" sz="2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</a:t>
            </a:r>
            <a:r>
              <a:rPr lang="ru-RU" altLang="ru-RU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анцелярское шило;</a:t>
            </a:r>
          </a:p>
          <a:p>
            <a:pPr eaLnBrk="1" hangingPunct="1">
              <a:buFont typeface="Arial" charset="0"/>
              <a:buChar char="•"/>
            </a:pPr>
            <a:r>
              <a:rPr lang="ru-RU" altLang="ru-RU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скотч</a:t>
            </a:r>
          </a:p>
          <a:p>
            <a:pPr eaLnBrk="1" hangingPunct="1">
              <a:buFont typeface="Arial" charset="0"/>
              <a:buChar char="•"/>
            </a:pPr>
            <a:endParaRPr lang="ru-RU" altLang="ru-RU" sz="2400" b="1" dirty="0" smtClean="0"/>
          </a:p>
        </p:txBody>
      </p:sp>
      <p:pic>
        <p:nvPicPr>
          <p:cNvPr id="23556" name="Picture 5" descr="Вышивание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0" y="765175"/>
            <a:ext cx="4356100" cy="338455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3557" name="Picture 6" descr="Вышивание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4437063"/>
            <a:ext cx="4321175" cy="192087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6" name="Прямоугольник 5"/>
          <p:cNvSpPr/>
          <p:nvPr/>
        </p:nvSpPr>
        <p:spPr>
          <a:xfrm>
            <a:off x="0" y="0"/>
            <a:ext cx="9144000" cy="769441"/>
          </a:xfrm>
          <a:prstGeom prst="rect">
            <a:avLst/>
          </a:prstGeom>
        </p:spPr>
        <p:txBody>
          <a:bodyPr>
            <a:spAutoFit/>
          </a:bodyPr>
          <a:lstStyle/>
          <a:p>
            <a:pPr marL="87313" indent="-87313" algn="ctr">
              <a:defRPr/>
            </a:pPr>
            <a:r>
              <a:rPr lang="ru-RU" sz="4400" b="1" i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Материалы Для работы :</a:t>
            </a:r>
            <a:endParaRPr lang="ru-RU" sz="4400" b="1" i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8914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0"/>
    </mc:Choice>
    <mc:Fallback xmlns="">
      <p:transition spd="slow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15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153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153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2000"/>
                                        <p:tgtEl>
                                          <p:spTgt spid="153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2" dur="2000"/>
                                        <p:tgtEl>
                                          <p:spTgt spid="153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7" dur="2000"/>
                                        <p:tgtEl>
                                          <p:spTgt spid="1536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2" dur="2000"/>
                                        <p:tgtEl>
                                          <p:spTgt spid="1536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7" dur="2000"/>
                                        <p:tgtEl>
                                          <p:spTgt spid="1536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2" dur="2000"/>
                                        <p:tgtEl>
                                          <p:spTgt spid="23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7" dur="2000"/>
                                        <p:tgtEl>
                                          <p:spTgt spid="235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/>
          <p:nvPr/>
        </p:nvSpPr>
        <p:spPr>
          <a:xfrm>
            <a:off x="642910" y="285728"/>
            <a:ext cx="8143868" cy="2431435"/>
          </a:xfrm>
          <a:prstGeom prst="rect">
            <a:avLst/>
          </a:prstGeom>
        </p:spPr>
        <p:txBody>
          <a:bodyPr>
            <a:spAutoFit/>
          </a:bodyPr>
          <a:lstStyle/>
          <a:p>
            <a:pPr marL="87313" indent="-87313" algn="ctr">
              <a:defRPr/>
            </a:pPr>
            <a:r>
              <a:rPr lang="ru-RU" sz="3200" b="1" i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практическая часть</a:t>
            </a:r>
            <a:endParaRPr lang="ru-RU" sz="3200" b="1" i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457200" indent="-457200" algn="ctr">
              <a:buFontTx/>
              <a:buAutoNum type="arabicPeriod"/>
              <a:defRPr/>
            </a:pPr>
            <a:r>
              <a:rPr lang="ru-RU" sz="2000" b="1" i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507054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Возьмите заготовки с трафаретами на них проделаны дырочки и с изнаночной стороны введите иголку с ниткой в цифру 1, вытягивая её до узелка </a:t>
            </a:r>
          </a:p>
          <a:p>
            <a:pPr marL="457200" indent="-457200" algn="ctr">
              <a:buFontTx/>
              <a:buAutoNum type="arabicPeriod"/>
              <a:defRPr/>
            </a:pPr>
            <a:endParaRPr lang="ru-RU" sz="2000" b="1" i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 marL="457200" indent="-457200" algn="ctr">
              <a:defRPr/>
            </a:pPr>
            <a:endParaRPr lang="ru-RU" sz="2000" b="1" i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Tanya\Desktop\дети изонить\изонить новогодний шар\DSCN111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2060848"/>
            <a:ext cx="5147044" cy="426081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3185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0"/>
    </mc:Choice>
    <mc:Fallback xmlns="">
      <p:transition spd="slow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500034" y="285728"/>
            <a:ext cx="8286744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0" indent="-457200" algn="just">
              <a:defRPr/>
            </a:pPr>
            <a:r>
              <a:rPr lang="ru-RU" sz="2000" b="1" i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507054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2. С лицевой стороны направляем иглу </a:t>
            </a:r>
            <a:r>
              <a:rPr lang="ru-RU" sz="2000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507054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вниз вправо в </a:t>
            </a:r>
            <a:r>
              <a:rPr lang="ru-RU" sz="2000" b="1" i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507054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цифру 2  и протягиваем её через отверстие  </a:t>
            </a:r>
          </a:p>
          <a:p>
            <a:pPr marL="457200" indent="-457200" algn="ctr">
              <a:buFontTx/>
              <a:buAutoNum type="arabicPeriod"/>
              <a:defRPr/>
            </a:pPr>
            <a:endParaRPr lang="ru-RU" sz="2000" b="1" i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 marL="457200" indent="-457200" algn="ctr">
              <a:defRPr/>
            </a:pPr>
            <a:endParaRPr lang="ru-RU" sz="2000" b="1" i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3" descr="C:\Users\Tanya\Desktop\дети изонить\изонить новогодний шар\DSCN111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0892" y="1554163"/>
            <a:ext cx="6034616" cy="452596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0661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0"/>
    </mc:Choice>
    <mc:Fallback xmlns="">
      <p:transition spd="slow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785786" y="500042"/>
            <a:ext cx="7786742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0" indent="-457200" algn="just">
              <a:defRPr/>
            </a:pPr>
            <a:r>
              <a:rPr lang="ru-RU" b="1" i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507054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3. С лицевой стороны нитка пересекается, а с изнаночной стороны стежки прямые, короткие. Продолжаем в такой же последовательности</a:t>
            </a:r>
          </a:p>
        </p:txBody>
      </p:sp>
      <p:pic>
        <p:nvPicPr>
          <p:cNvPr id="3074" name="Picture 2" descr="C:\Users\Tanya\Desktop\дети изонить\изонить новогодний шар\DSCN111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772816"/>
            <a:ext cx="3960440" cy="297033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Tanya\Desktop\дети изонить\изонить новогодний шар\DSCN111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6836" y="2420888"/>
            <a:ext cx="4032448" cy="302433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8233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0"/>
    </mc:Choice>
    <mc:Fallback xmlns="">
      <p:transition spd="slow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Tanya\Desktop\дети изонить\изонить новогодний шар\DSCN112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04664"/>
            <a:ext cx="4176464" cy="313234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Tanya\Desktop\дети изонить\изонить новогодний шар\DSCN112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4844" y="3501008"/>
            <a:ext cx="4032448" cy="302433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6841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0"/>
    </mc:Choice>
    <mc:Fallback xmlns="">
      <p:transition spd="slow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Tanya\Desktop\дети изонить\изонить новогодний шар\DSCN111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620688"/>
            <a:ext cx="4032448" cy="302433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C:\Users\Tanya\Desktop\дети изонить\изонить новогодний шар\DSCN112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501008"/>
            <a:ext cx="3840425" cy="288032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4579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0"/>
    </mc:Choice>
    <mc:Fallback xmlns="">
      <p:transition spd="slow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7" descr="C:\Users\Tanya\Desktop\дети изонить\изонить новогодний шар\DSCN112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525" y="260646"/>
            <a:ext cx="4224469" cy="316835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 descr="C:\Users\Tanya\Desktop\дети изонить\изонить новогодний шар\DSCN112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304005"/>
            <a:ext cx="4248472" cy="318635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1105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0"/>
    </mc:Choice>
    <mc:Fallback xmlns="">
      <p:transition spd="slow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5"/>
          <p:cNvSpPr txBox="1">
            <a:spLocks noChangeArrowheads="1"/>
          </p:cNvSpPr>
          <p:nvPr/>
        </p:nvSpPr>
        <p:spPr bwMode="auto">
          <a:xfrm>
            <a:off x="642910" y="928670"/>
            <a:ext cx="8143932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87313" indent="-87313" algn="ctr">
              <a:defRPr/>
            </a:pPr>
            <a:r>
              <a:rPr lang="ru-RU" sz="3200" b="1" i="1" dirty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«Истоки творческих способностей и дарований детей на кончиках их пальцев. От пальцев, образно говоря, идут тончайшие ручейки, которые питают источник творческой мысли. Другими словами: чем больше мастерства в детской ладошке, тем умнее ребенок»   </a:t>
            </a:r>
          </a:p>
          <a:p>
            <a:pPr marL="87313" indent="-87313" algn="r">
              <a:defRPr/>
            </a:pPr>
            <a:r>
              <a:rPr lang="ru-RU" sz="3200" b="1" i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                             </a:t>
            </a:r>
            <a:r>
              <a:rPr lang="ru-RU" sz="3200" b="1" i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92D05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В.А.Сухомлинский </a:t>
            </a:r>
          </a:p>
        </p:txBody>
      </p:sp>
    </p:spTree>
    <p:extLst>
      <p:ext uri="{BB962C8B-B14F-4D97-AF65-F5344CB8AC3E}">
        <p14:creationId xmlns:p14="http://schemas.microsoft.com/office/powerpoint/2010/main" val="1819438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0"/>
    </mc:Choice>
    <mc:Fallback xmlns="">
      <p:transition spd="slow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9" descr="C:\Users\Tanya\Desktop\дети изонить\изонить новогодний шар\DSCN112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4145224" cy="310891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0" descr="C:\Users\Tanya\Desktop\дети изонить\изонить новогодний шар\DSCN112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3284984"/>
            <a:ext cx="4333171" cy="324987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0540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0"/>
    </mc:Choice>
    <mc:Fallback xmlns="">
      <p:transition spd="slow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11" descr="C:\Users\Tanya\Desktop\дети изонить\изонить новогодний шар\DSCN113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16" y="404664"/>
            <a:ext cx="2880320" cy="216023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2" descr="C:\Users\Tanya\Desktop\дети изонить\изонить новогодний шар\DSCN113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5175" y="980728"/>
            <a:ext cx="2832314" cy="212423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Tanya\Desktop\дети изонить\изонить новогодний шар\DSCN1133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2618" y="1628800"/>
            <a:ext cx="2784308" cy="208823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Tanya\Desktop\дети изонить\изонить новогодний шар\DSCN113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789040"/>
            <a:ext cx="2688298" cy="201622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Tanya\Desktop\дети изонить\изонить новогодний шар\DSCN113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3" y="4149080"/>
            <a:ext cx="2880320" cy="216024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C:\Users\Tanya\Desktop\дети изонить\изонить новогодний шар\DSCN1136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2618" y="4509120"/>
            <a:ext cx="2688297" cy="201622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8665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0"/>
    </mc:Choice>
    <mc:Fallback xmlns="">
      <p:transition spd="slow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194" name="Picture 2" descr="C:\Users\Tanya\Desktop\дети изонить\изонить новогодний шар\DSCN113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942" y="476672"/>
            <a:ext cx="2688299" cy="201622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Tanya\Desktop\дети изонить\изонить новогодний шар\DSCN1138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1124744"/>
            <a:ext cx="2520280" cy="189021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Tanya\Desktop\дети изонить\изонить новогодний шар\DSCN113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1628800"/>
            <a:ext cx="2808312" cy="210623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Tanya\Desktop\дети изонить\изонить новогодний шар\DSCN114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4482" y="4098399"/>
            <a:ext cx="3331934" cy="249895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C:\Users\Tanya\Desktop\дети изонить\изонить новогодний шар\DSCN114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3541226"/>
            <a:ext cx="3096344" cy="232225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1559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0"/>
    </mc:Choice>
    <mc:Fallback xmlns="">
      <p:transition spd="slow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1800" b="1" i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507054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В конце лишнюю нитку отрезаем и заклеиваем кусочками </a:t>
            </a:r>
            <a:r>
              <a:rPr lang="ru-RU" sz="1800" b="1" i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507054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    </a:t>
            </a:r>
            <a:br>
              <a:rPr lang="ru-RU" sz="1800" b="1" i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507054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1800" b="1" i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507054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                                         скотча</a:t>
            </a:r>
            <a:r>
              <a:rPr lang="ru-RU" sz="1800" b="1" i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507054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, или делаем узелок</a:t>
            </a:r>
            <a:endParaRPr lang="ru-RU" sz="1800" dirty="0"/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304800" y="4221088"/>
            <a:ext cx="3115072" cy="1859037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9220" name="Picture 4" descr="C:\Users\Tanya\Desktop\дети изонить\изонить новогодний шар\DSCN115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727811"/>
            <a:ext cx="3960440" cy="297033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 descr="C:\Users\Tanya\Desktop\дети изонить\изонить новогодний шар\DSCN115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212976"/>
            <a:ext cx="4266859" cy="320014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1967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0"/>
    </mc:Choice>
    <mc:Fallback xmlns="">
      <p:transition spd="slow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8" name="Picture 4" descr="C:\Users\Tanya\Desktop\дети изонить\изонить новогодний шар\DSCN115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04664"/>
            <a:ext cx="8074173" cy="605563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6015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0"/>
    </mc:Choice>
    <mc:Fallback xmlns="">
      <p:transition spd="slow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dirty="0" smtClean="0">
                <a:solidFill>
                  <a:srgbClr val="C00000"/>
                </a:solidFill>
              </a:rPr>
              <a:t>Взаимодействие</a:t>
            </a:r>
            <a:r>
              <a:rPr lang="ru-RU" dirty="0" smtClean="0">
                <a:solidFill>
                  <a:srgbClr val="C00000"/>
                </a:solidFill>
              </a:rPr>
              <a:t> с родителями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1026" name="Picture 2" descr="C:\Documents and Settings\Администратор\Рабочий стол\аттестация\Лена 1\фото\род собрание МК\DSCN1180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2273601" y="3573016"/>
            <a:ext cx="3358342" cy="2518756"/>
          </a:xfrm>
          <a:prstGeom prst="rect">
            <a:avLst/>
          </a:prstGeom>
          <a:noFill/>
        </p:spPr>
      </p:pic>
      <p:sp>
        <p:nvSpPr>
          <p:cNvPr id="3" name="Объект 2"/>
          <p:cNvSpPr>
            <a:spLocks noGrp="1"/>
          </p:cNvSpPr>
          <p:nvPr>
            <p:ph sz="quarter" idx="2"/>
          </p:nvPr>
        </p:nvSpPr>
        <p:spPr>
          <a:xfrm>
            <a:off x="5145088" y="1484784"/>
            <a:ext cx="3810000" cy="2514129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Ø"/>
            </a:pPr>
            <a:r>
              <a:rPr lang="ru-RU" sz="20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Мастер-классы</a:t>
            </a:r>
          </a:p>
          <a:p>
            <a:pPr>
              <a:buFont typeface="Wingdings" pitchFamily="2" charset="2"/>
              <a:buChar char="Ø"/>
            </a:pPr>
            <a:r>
              <a:rPr lang="ru-RU" sz="20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Творческие встречи</a:t>
            </a:r>
          </a:p>
          <a:p>
            <a:pPr>
              <a:buFont typeface="Wingdings" pitchFamily="2" charset="2"/>
              <a:buChar char="Ø"/>
            </a:pPr>
            <a:r>
              <a:rPr lang="ru-RU" sz="20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Персональные выставки</a:t>
            </a:r>
          </a:p>
          <a:p>
            <a:pPr>
              <a:buFont typeface="Wingdings" pitchFamily="2" charset="2"/>
              <a:buChar char="Ø"/>
            </a:pPr>
            <a:r>
              <a:rPr lang="ru-RU" sz="20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Консультации</a:t>
            </a:r>
          </a:p>
          <a:p>
            <a:pPr>
              <a:buFont typeface="Wingdings" pitchFamily="2" charset="2"/>
              <a:buChar char="Ø"/>
            </a:pPr>
            <a:r>
              <a:rPr lang="ru-RU" sz="20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Творческие проекты</a:t>
            </a:r>
            <a:endParaRPr lang="ru-RU" sz="2000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quarter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7" name="Picture 3" descr="C:\Documents and Settings\Администратор\Рабочий стол\аттестация\Лена 1\фото\род собрание МК\DSCN118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1337628"/>
            <a:ext cx="3360000" cy="2520000"/>
          </a:xfrm>
          <a:prstGeom prst="rect">
            <a:avLst/>
          </a:prstGeom>
          <a:noFill/>
        </p:spPr>
      </p:pic>
      <p:pic>
        <p:nvPicPr>
          <p:cNvPr id="1028" name="Picture 4" descr="C:\Documents and Settings\Администратор\Рабочий стол\аттестация\Лена 1\фото\род собрание МК\DSCN119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52120" y="4149080"/>
            <a:ext cx="3360000" cy="2520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48424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Documents and Settings\Администратор\Рабочий стол\изонить\МОИ РАБОТЫ\Фото000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57950" y="357166"/>
            <a:ext cx="1620000" cy="2160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37890" name="Picture 2" descr="C:\Documents and Settings\Администратор\Рабочий стол\изонить\МОИ РАБОТЫ\Фото001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4429132"/>
            <a:ext cx="1620000" cy="2160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9" name="Picture 7" descr="C:\Documents and Settings\Администратор\Рабочий стол\изонить\МОИ РАБОТЫ\Фото002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5984" y="2857496"/>
            <a:ext cx="1620000" cy="2160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37896" name="Picture 8" descr="C:\Documents and Settings\Администратор\Рабочий стол\изонить\МОИ РАБОТЫ\Фото003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14810" y="1643050"/>
            <a:ext cx="1620000" cy="2160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37898" name="Picture 10" descr="C:\Documents and Settings\Администратор\Рабочий стол\изонить\МОИ РАБОТЫ\Фото003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72198" y="4500570"/>
            <a:ext cx="2880000" cy="2160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7" name="Содержимое 3"/>
          <p:cNvSpPr txBox="1">
            <a:spLocks/>
          </p:cNvSpPr>
          <p:nvPr/>
        </p:nvSpPr>
        <p:spPr>
          <a:xfrm>
            <a:off x="500034" y="357166"/>
            <a:ext cx="5500726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marL="87313" indent="-87313" algn="ctr" fontAlgn="auto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defRPr/>
            </a:pPr>
            <a:r>
              <a:rPr lang="ru-RU" sz="3600" b="1" i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ГАЛЕРЕЯ  РАБОТ</a:t>
            </a:r>
            <a:endParaRPr lang="ru-RU" sz="3600" b="1" i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0971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0"/>
    </mc:Choice>
    <mc:Fallback xmlns="">
      <p:transition spd="slow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78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378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2000"/>
                                        <p:tgtEl>
                                          <p:spTgt spid="378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C:\Documents and Settings\Администратор\Рабочий стол\изонить\МОИ РАБОТЫ\Фото001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7224" y="500042"/>
            <a:ext cx="1620000" cy="2160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5602" name="Picture 2" descr="C:\Documents and Settings\Администратор\Рабочий стол\изонить\МОИ РАБОТЫ\Фото002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43174" y="857232"/>
            <a:ext cx="1620000" cy="2160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5603" name="Picture 3" descr="C:\Documents and Settings\Администратор\Рабочий стол\изонить\МОИ РАБОТЫ\Фото002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4876" y="1428736"/>
            <a:ext cx="1620000" cy="2160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5604" name="Picture 4" descr="C:\Documents and Settings\Администратор\Рабочий стол\изонить\МОИ РАБОТЫ\Фото002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86578" y="1928802"/>
            <a:ext cx="1620000" cy="2160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5605" name="Picture 5" descr="C:\Documents and Settings\Администратор\Рабочий стол\изонить\МОИ РАБОТЫ\Фото002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57224" y="3429000"/>
            <a:ext cx="1620000" cy="2160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5606" name="Picture 6" descr="C:\Documents and Settings\Администратор\Рабочий стол\изонить\МОИ РАБОТЫ\Фото0024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857488" y="3714752"/>
            <a:ext cx="1620000" cy="2160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5608" name="Picture 8" descr="C:\Documents and Settings\Администратор\Рабочий стол\изонить\МОИ РАБОТЫ\Фото0027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000628" y="4286256"/>
            <a:ext cx="1620000" cy="2160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10" name="Содержимое 3"/>
          <p:cNvSpPr txBox="1">
            <a:spLocks/>
          </p:cNvSpPr>
          <p:nvPr/>
        </p:nvSpPr>
        <p:spPr>
          <a:xfrm>
            <a:off x="3857620" y="357166"/>
            <a:ext cx="5076068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marL="87313" indent="-87313" algn="ctr" fontAlgn="auto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defRPr/>
            </a:pPr>
            <a:r>
              <a:rPr lang="ru-RU" sz="3600" b="1" i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ГАЛЕРЕЯ  РАБОТ</a:t>
            </a:r>
            <a:endParaRPr lang="ru-RU" sz="3600" b="1" i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4054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0"/>
    </mc:Choice>
    <mc:Fallback xmlns="">
      <p:transition spd="slow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25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256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25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2000"/>
                                        <p:tgtEl>
                                          <p:spTgt spid="256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2" dur="2000"/>
                                        <p:tgtEl>
                                          <p:spTgt spid="256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7" dur="2000"/>
                                        <p:tgtEl>
                                          <p:spTgt spid="256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C:\Documents and Settings\Администратор\Рабочий стол\изонить\МОИ РАБОТЫ\Фото003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29454" y="2786058"/>
            <a:ext cx="1620000" cy="2160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38915" name="Picture 3" descr="C:\Documents and Settings\Администратор\Рабочий стол\изонить\МОИ РАБОТЫ\Фото003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6314" y="214290"/>
            <a:ext cx="2880000" cy="2160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38916" name="Picture 4" descr="C:\Documents and Settings\Администратор\Рабочий стол\изонить\МОИ РАБОТЫ\Фото003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0" y="4214818"/>
            <a:ext cx="1620000" cy="2160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38917" name="Picture 5" descr="C:\Documents and Settings\Администратор\Рабочий стол\изонить\МОИ РАБОТЫ\Фото003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0628" y="4429132"/>
            <a:ext cx="1620000" cy="2160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38918" name="Picture 6" descr="C:\Documents and Settings\Администратор\Рабочий стол\изонить\МОИ РАБОТЫ\Фото003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857356" y="2357430"/>
            <a:ext cx="2880000" cy="2160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7" name="Содержимое 3"/>
          <p:cNvSpPr txBox="1">
            <a:spLocks/>
          </p:cNvSpPr>
          <p:nvPr/>
        </p:nvSpPr>
        <p:spPr>
          <a:xfrm>
            <a:off x="285720" y="571480"/>
            <a:ext cx="3357586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marL="87313" indent="-87313" algn="ctr" fontAlgn="auto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defRPr/>
            </a:pPr>
            <a:r>
              <a:rPr lang="ru-RU" sz="3600" b="1" i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ГАЛЕРЕЯ РАБОТ</a:t>
            </a:r>
            <a:endParaRPr lang="ru-RU" sz="3600" b="1" i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6726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0"/>
    </mc:Choice>
    <mc:Fallback xmlns="">
      <p:transition spd="slow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89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389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389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389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2000"/>
                                        <p:tgtEl>
                                          <p:spTgt spid="389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Заголовок 18"/>
          <p:cNvSpPr>
            <a:spLocks noGrp="1"/>
          </p:cNvSpPr>
          <p:nvPr>
            <p:ph type="title"/>
          </p:nvPr>
        </p:nvSpPr>
        <p:spPr>
          <a:xfrm>
            <a:off x="642910" y="1071546"/>
            <a:ext cx="4600212" cy="3286148"/>
          </a:xfrm>
        </p:spPr>
        <p:txBody>
          <a:bodyPr rtlCol="0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4400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Спасибо </a:t>
            </a:r>
            <a:br>
              <a:rPr lang="ru-RU" sz="4400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ru-RU" sz="4400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за внимание! </a:t>
            </a:r>
            <a:br>
              <a:rPr lang="ru-RU" sz="4400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ru-RU" sz="4400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/>
            </a:r>
            <a:br>
              <a:rPr lang="ru-RU" sz="4400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ru-RU" sz="3600" spc="50" dirty="0" smtClean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ТВОРЧЕСКИХ     ВАМ УСПЕХОВ!</a:t>
            </a:r>
            <a:endParaRPr lang="ru-RU" sz="3600" spc="50" dirty="0">
              <a:ln w="11430"/>
              <a:solidFill>
                <a:srgbClr val="0070C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35844" name="i-main-pic" descr="Картинка 30 из 1446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617926">
            <a:off x="5429256" y="1071546"/>
            <a:ext cx="2857500" cy="3810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870544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0"/>
    </mc:Choice>
    <mc:Fallback xmlns="">
      <p:transition spd="slow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58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9" name="Rectangle 3"/>
          <p:cNvSpPr>
            <a:spLocks noGrp="1" noChangeArrowheads="1"/>
          </p:cNvSpPr>
          <p:nvPr>
            <p:ph idx="1"/>
          </p:nvPr>
        </p:nvSpPr>
        <p:spPr>
          <a:xfrm>
            <a:off x="899592" y="476672"/>
            <a:ext cx="7747000" cy="5776913"/>
          </a:xfrm>
        </p:spPr>
        <p:txBody>
          <a:bodyPr rtlCol="0">
            <a:normAutofit fontScale="85000" lnSpcReduction="10000"/>
          </a:bodyPr>
          <a:lstStyle/>
          <a:p>
            <a:pPr marL="609600" indent="-609600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ru-RU" sz="48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Цель </a:t>
            </a:r>
            <a:r>
              <a:rPr lang="ru-RU" sz="48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мастер – класса</a:t>
            </a:r>
          </a:p>
          <a:p>
            <a:pPr marL="0" indent="0" algn="just" eaLnBrk="1" fontAlgn="auto" hangingPunct="1"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ru-RU" sz="2200" i="1" dirty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sz="2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Познакомить </a:t>
            </a:r>
            <a:r>
              <a:rPr lang="ru-RU" sz="26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родителей </a:t>
            </a:r>
            <a:r>
              <a:rPr lang="ru-RU" sz="2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 </a:t>
            </a:r>
            <a:r>
              <a:rPr lang="ru-RU" sz="26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одним из современных видов декоративного искусства «Изонить», </a:t>
            </a:r>
            <a:r>
              <a:rPr lang="ru-RU" sz="2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научить владеть технологией и методикой </a:t>
            </a:r>
            <a:r>
              <a:rPr lang="ru-RU" sz="26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изготовления  изделий</a:t>
            </a:r>
            <a:endParaRPr lang="ru-RU" sz="26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609600" indent="-609600" eaLnBrk="1" fontAlgn="auto" hangingPunct="1"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ru-RU" sz="48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Задачи</a:t>
            </a:r>
            <a:r>
              <a:rPr lang="ru-RU" sz="48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ru-RU" sz="4800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65760" indent="-283464" algn="just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26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Способствовать формированию представлений у родителей об одном из новых видов рукоделия - изонить. </a:t>
            </a:r>
          </a:p>
          <a:p>
            <a:pPr marL="365760" indent="-283464" algn="just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26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Познакомить с методами освоения техники нитяной графики</a:t>
            </a:r>
          </a:p>
          <a:p>
            <a:pPr marL="365760" indent="-283464" algn="just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26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Научить создавать изделия при помощи «Волшебных нитей», используя  новые способы вышивания, побуждать к творческому  воплощению в художественной работе  своих  замыслов</a:t>
            </a:r>
          </a:p>
          <a:p>
            <a:pPr marL="365760" indent="-283464" algn="just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26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Представить опыт работы педагога в данном направлении.</a:t>
            </a:r>
          </a:p>
          <a:p>
            <a:pPr marL="609600" indent="-609600" eaLnBrk="1" fontAlgn="auto" hangingPunct="1">
              <a:spcAft>
                <a:spcPts val="0"/>
              </a:spcAft>
              <a:buFont typeface="Wingdings" pitchFamily="2" charset="2"/>
              <a:buAutoNum type="arabicPeriod"/>
              <a:defRPr/>
            </a:pPr>
            <a:endParaRPr lang="ru-RU" sz="2200" i="1" dirty="0" smtClean="0">
              <a:latin typeface="Times New Roman" pitchFamily="18" charset="0"/>
              <a:cs typeface="Times New Roman" pitchFamily="18" charset="0"/>
            </a:endParaRPr>
          </a:p>
          <a:p>
            <a:pPr marL="609600" indent="-609600" eaLnBrk="1" fontAlgn="auto" hangingPunct="1">
              <a:spcAft>
                <a:spcPts val="0"/>
              </a:spcAft>
              <a:buFont typeface="Wingdings" pitchFamily="2" charset="2"/>
              <a:buAutoNum type="arabicPeriod"/>
              <a:defRPr/>
            </a:pPr>
            <a:endParaRPr lang="ru-RU" sz="2200" dirty="0"/>
          </a:p>
        </p:txBody>
      </p:sp>
    </p:spTree>
    <p:extLst>
      <p:ext uri="{BB962C8B-B14F-4D97-AF65-F5344CB8AC3E}">
        <p14:creationId xmlns:p14="http://schemas.microsoft.com/office/powerpoint/2010/main" val="4156497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0"/>
    </mc:Choice>
    <mc:Fallback xmlns="">
      <p:transition spd="slow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52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52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2000"/>
                                        <p:tgtEl>
                                          <p:spTgt spid="552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52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3" dur="2000"/>
                                        <p:tgtEl>
                                          <p:spTgt spid="552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8" dur="2000"/>
                                        <p:tgtEl>
                                          <p:spTgt spid="552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3" dur="2000"/>
                                        <p:tgtEl>
                                          <p:spTgt spid="552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Содержимое 3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pPr eaLnBrk="1" hangingPunct="1">
              <a:buFont typeface="Wingdings 2" pitchFamily="18" charset="2"/>
              <a:buNone/>
            </a:pPr>
            <a:endParaRPr lang="ru-RU" altLang="ru-RU" sz="1400" smtClean="0"/>
          </a:p>
        </p:txBody>
      </p:sp>
      <p:sp>
        <p:nvSpPr>
          <p:cNvPr id="14339" name="Содержимое 4"/>
          <p:cNvSpPr>
            <a:spLocks noGrp="1"/>
          </p:cNvSpPr>
          <p:nvPr>
            <p:ph sz="quarter" idx="3"/>
          </p:nvPr>
        </p:nvSpPr>
        <p:spPr/>
        <p:txBody>
          <a:bodyPr/>
          <a:lstStyle/>
          <a:p>
            <a:pPr eaLnBrk="1" hangingPunct="1"/>
            <a:endParaRPr lang="ru-RU" altLang="ru-RU" dirty="0" smtClean="0"/>
          </a:p>
        </p:txBody>
      </p:sp>
      <p:sp>
        <p:nvSpPr>
          <p:cNvPr id="6" name="Содержимое 5"/>
          <p:cNvSpPr>
            <a:spLocks noGrp="1"/>
          </p:cNvSpPr>
          <p:nvPr>
            <p:ph sz="half" idx="1"/>
          </p:nvPr>
        </p:nvSpPr>
        <p:spPr>
          <a:xfrm>
            <a:off x="571472" y="285728"/>
            <a:ext cx="7715304" cy="1015663"/>
          </a:xfrm>
          <a:ln>
            <a:miter lim="800000"/>
            <a:headEnd/>
            <a:tailEnd/>
          </a:ln>
          <a:extLst/>
        </p:spPr>
        <p:txBody>
          <a:bodyPr>
            <a:spAutoFit/>
          </a:bodyPr>
          <a:lstStyle/>
          <a:p>
            <a:pPr marL="87313" indent="-87313" algn="ctr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ru-RU" sz="2000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«Развитие образного мышления у детей старшего дошкольного возраста через использование техники рисования «</a:t>
            </a:r>
            <a:r>
              <a:rPr lang="ru-RU" sz="2000" b="1" i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Изонить</a:t>
            </a:r>
            <a:r>
              <a:rPr lang="ru-RU" sz="2000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»»</a:t>
            </a:r>
          </a:p>
        </p:txBody>
      </p:sp>
      <p:pic>
        <p:nvPicPr>
          <p:cNvPr id="12" name="Picture 4" descr="C:\Documents and Settings\Администратор\Рабочий стол\изонить\МОИ РАБОТЫ\Фото00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88992" y="3649846"/>
            <a:ext cx="2156624" cy="28754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5" descr="C:\Documents and Settings\Администратор\Рабочий стол\изонить\МОИ РАБОТЫ\Фото001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08104" y="3634783"/>
            <a:ext cx="2213112" cy="29508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 descr="C:\Users\Tanya\Desktop\дети изонить\Фото056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412777"/>
            <a:ext cx="2688299" cy="20162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Tanya\Desktop\дети изонить\Фото056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980" y="1412777"/>
            <a:ext cx="2808440" cy="210633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Tanya\Desktop\дети изонить\Фото0567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1412777"/>
            <a:ext cx="2962675" cy="222200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8557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0"/>
    </mc:Choice>
    <mc:Fallback xmlns="">
      <p:transition spd="slow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Содержимое 2"/>
          <p:cNvSpPr>
            <a:spLocks noGrp="1"/>
          </p:cNvSpPr>
          <p:nvPr>
            <p:ph idx="1"/>
          </p:nvPr>
        </p:nvSpPr>
        <p:spPr>
          <a:xfrm>
            <a:off x="500063" y="214313"/>
            <a:ext cx="8186737" cy="2500312"/>
          </a:xfrm>
        </p:spPr>
        <p:txBody>
          <a:bodyPr/>
          <a:lstStyle/>
          <a:p>
            <a:pPr marL="0" indent="136525" algn="just" eaLnBrk="1" hangingPunct="1">
              <a:buFont typeface="Arial" charset="0"/>
              <a:buNone/>
            </a:pPr>
            <a:r>
              <a:rPr lang="ru-RU" altLang="ru-RU" sz="28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Изонить </a:t>
            </a:r>
            <a:r>
              <a:rPr lang="ru-RU" altLang="ru-RU" sz="2800" i="1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altLang="ru-RU" sz="28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изображение нитью, ниточный дизайн  </a:t>
            </a:r>
            <a:endParaRPr lang="ru-RU" altLang="ru-RU" sz="2800" b="1" i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136525" algn="just" eaLnBrk="1" hangingPunct="1">
              <a:buFont typeface="Arial" charset="0"/>
              <a:buNone/>
            </a:pPr>
            <a:r>
              <a:rPr lang="ru-RU" altLang="ru-RU" sz="28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Изонить или нитяная графика </a:t>
            </a:r>
            <a:r>
              <a:rPr lang="ru-RU" altLang="ru-RU" sz="28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это графический рисунок, выполненный нитями, натянутыми в определенном порядке на твердой основе. </a:t>
            </a:r>
          </a:p>
        </p:txBody>
      </p:sp>
      <p:pic>
        <p:nvPicPr>
          <p:cNvPr id="5" name="Picture 6" descr="C:\Documents and Settings\Администратор\Мои документы\Мои рисунки\20100410\Фото0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868" y="3071810"/>
            <a:ext cx="1995533" cy="266144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" name="Picture 2" descr="C:\Documents and Settings\Администратор\Мои документы\Мои рисунки\20100410\Фото01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86513" y="3071810"/>
            <a:ext cx="1995538" cy="266144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Picture 3" descr="C:\Documents and Settings\Администратор\Мои документы\Мои рисунки\20100410\Фото01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4348" y="2928934"/>
            <a:ext cx="2102660" cy="280432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439287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0"/>
    </mc:Choice>
    <mc:Fallback xmlns="">
      <p:transition spd="slow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1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21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8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5357813" y="1600200"/>
            <a:ext cx="3328987" cy="4530725"/>
          </a:xfrm>
        </p:spPr>
        <p:txBody>
          <a:bodyPr rtlCol="0">
            <a:normAutofit/>
          </a:bodyPr>
          <a:lstStyle/>
          <a:p>
            <a:pPr marL="0" indent="87313" algn="ctr" eaLnBrk="1" fontAlgn="auto" hangingPunct="1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Впервые ниточный дизайн появился в Англии в </a:t>
            </a:r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XVI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веке. Английские ткачи придумали особый способ переплетения ниток. Они вбивали в деревянные дощечки гвозди и в определённой последовательности натягивали на них нити. Получались ажурные изделия для украшения жилища. Любители вышивания её упростили. Они отказались от гвоздей и деревянной основы, заменив их иглой и цветным картоном.</a:t>
            </a:r>
          </a:p>
          <a:p>
            <a:pPr marL="365760" indent="-283464" eaLnBrk="1" fontAlgn="auto" hangingPunct="1">
              <a:lnSpc>
                <a:spcPct val="8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endParaRPr lang="ru-RU" sz="1800" dirty="0" smtClean="0"/>
          </a:p>
          <a:p>
            <a:pPr marL="365760" indent="-283464" eaLnBrk="1" fontAlgn="auto" hangingPunct="1">
              <a:lnSpc>
                <a:spcPct val="8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endParaRPr lang="ru-RU" sz="800" dirty="0" smtClean="0"/>
          </a:p>
          <a:p>
            <a:pPr marL="365760" indent="-283464" eaLnBrk="1" fontAlgn="auto" hangingPunct="1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endParaRPr lang="en-US" sz="800" dirty="0" smtClean="0"/>
          </a:p>
          <a:p>
            <a:pPr marL="365760" indent="-283464" eaLnBrk="1" fontAlgn="auto" hangingPunct="1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endParaRPr lang="ru-RU" sz="800" dirty="0" smtClean="0"/>
          </a:p>
        </p:txBody>
      </p:sp>
      <p:sp>
        <p:nvSpPr>
          <p:cNvPr id="5" name="Прямоугольник 4"/>
          <p:cNvSpPr/>
          <p:nvPr/>
        </p:nvSpPr>
        <p:spPr>
          <a:xfrm>
            <a:off x="0" y="571481"/>
            <a:ext cx="9144000" cy="1846659"/>
          </a:xfrm>
          <a:prstGeom prst="rect">
            <a:avLst/>
          </a:prstGeom>
        </p:spPr>
        <p:txBody>
          <a:bodyPr>
            <a:spAutoFit/>
          </a:bodyPr>
          <a:lstStyle/>
          <a:p>
            <a:pPr marL="87313" indent="-87313" algn="ctr">
              <a:defRPr/>
            </a:pPr>
            <a:r>
              <a:rPr lang="ru-RU" sz="6000" b="1" i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Из истории </a:t>
            </a:r>
            <a:r>
              <a:rPr lang="ru-RU" sz="6000" b="1" i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изонити</a:t>
            </a:r>
            <a:endParaRPr lang="ru-RU" sz="6000" b="1" i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 marL="87313" indent="-87313" algn="ctr">
              <a:defRPr/>
            </a:pPr>
            <a:endParaRPr lang="ru-RU" b="1" i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87313" indent="-87313" algn="ctr">
              <a:defRPr/>
            </a:pPr>
            <a:endParaRPr lang="ru-RU" b="1" i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87313" indent="-87313" algn="ctr">
              <a:defRPr/>
            </a:pPr>
            <a:endParaRPr lang="ru-RU" b="1" i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2" descr="36105939_nitki5"/>
          <p:cNvPicPr>
            <a:picLocks noChangeAspect="1" noChangeArrowheads="1"/>
          </p:cNvPicPr>
          <p:nvPr/>
        </p:nvPicPr>
        <p:blipFill>
          <a:blip r:embed="rId2">
            <a:lum contrast="18000"/>
          </a:blip>
          <a:srcRect/>
          <a:stretch>
            <a:fillRect/>
          </a:stretch>
        </p:blipFill>
        <p:spPr bwMode="auto">
          <a:xfrm>
            <a:off x="899592" y="2000240"/>
            <a:ext cx="4286280" cy="281783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540888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0"/>
    </mc:Choice>
    <mc:Fallback xmlns="">
      <p:transition spd="slow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1546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4628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2" descr="C:\Documents and Settings\Администратор\Рабочий стол\изонить\МОИ РАБОТЫ\Фото005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60970" y="2643182"/>
            <a:ext cx="2476517" cy="185738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" name="Picture 9" descr="C:\Documents and Settings\Администратор\Рабочий стол\изонить\МОИ РАБОТЫ\Фото004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6558" y="1525326"/>
            <a:ext cx="1534913" cy="204655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Picture 6" descr="C:\Documents and Settings\Администратор\Рабочий стол\изонить\МОИ РАБОТЫ\Фото004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28184" y="357166"/>
            <a:ext cx="2581138" cy="193585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Picture 2" descr="C:\Documents and Settings\Администратор\Рабочий стол\изонить\МОИ РАБОТЫ\Фото004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452756" y="2714620"/>
            <a:ext cx="1453887" cy="193851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" name="Picture 5" descr="C:\Documents and Settings\Администратор\Рабочий стол\изонить\МОИ РАБОТЫ\Фото004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929322" y="4500570"/>
            <a:ext cx="1357322" cy="180976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8" name="Picture 4" descr="C:\Documents and Settings\Администратор\Рабочий стол\изонить\МОИ РАБОТЫ\Фото004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59562" y="4357694"/>
            <a:ext cx="2506157" cy="187961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9" name="Прямоугольник 8"/>
          <p:cNvSpPr/>
          <p:nvPr/>
        </p:nvSpPr>
        <p:spPr>
          <a:xfrm>
            <a:off x="1691680" y="285728"/>
            <a:ext cx="395189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7313" indent="-87313" algn="ctr">
              <a:defRPr/>
            </a:pPr>
            <a:r>
              <a:rPr lang="ru-RU" sz="2400" b="1" i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2400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Технике </a:t>
            </a:r>
            <a:r>
              <a:rPr lang="ru-RU" sz="2400" b="1" i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400" b="1" i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иЗОНИТЬ</a:t>
            </a:r>
            <a:r>
              <a:rPr lang="ru-RU" sz="2400" b="1" i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» ВСЕГО ДВА ПРИЕМА:</a:t>
            </a:r>
          </a:p>
          <a:p>
            <a:pPr marL="87313" indent="-87313" algn="ctr">
              <a:defRPr/>
            </a:pPr>
            <a:r>
              <a:rPr lang="ru-RU" sz="2400" b="1" i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ЗАПОЛНЕНИЕ УГЛА И ЗАПОЛНЕНИЕ ОКРУЖНОСТИ</a:t>
            </a:r>
            <a:endParaRPr lang="ru-RU" sz="2400" b="1" i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214678" y="5000636"/>
            <a:ext cx="2500330" cy="892552"/>
          </a:xfrm>
          <a:prstGeom prst="rect">
            <a:avLst/>
          </a:prstGeom>
        </p:spPr>
        <p:txBody>
          <a:bodyPr>
            <a:spAutoFit/>
          </a:bodyPr>
          <a:lstStyle/>
          <a:p>
            <a:pPr marL="87313" indent="-87313" algn="ctr">
              <a:defRPr/>
            </a:pPr>
            <a:r>
              <a:rPr lang="ru-RU" sz="2600" b="1" i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ЗАПОЛНЕНИЕ УГЛА</a:t>
            </a:r>
            <a:endParaRPr lang="ru-RU" sz="2600" b="1" i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7096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0"/>
    </mc:Choice>
    <mc:Fallback xmlns="">
      <p:transition spd="slow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9" name="Picture 3" descr="C:\Documents and Settings\Администратор\Рабочий стол\изонить\МОИ РАБОТЫ\Фото004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4429132"/>
            <a:ext cx="2625598" cy="196919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39943" name="Picture 7" descr="C:\Documents and Settings\Администратор\Рабочий стол\изонить\МОИ РАБОТЫ\Фото0046.jpg"/>
          <p:cNvPicPr>
            <a:picLocks noChangeAspect="1" noChangeArrowheads="1"/>
          </p:cNvPicPr>
          <p:nvPr/>
        </p:nvPicPr>
        <p:blipFill>
          <a:blip r:embed="rId3" cstate="print"/>
          <a:srcRect l="14883" r="13183"/>
          <a:stretch>
            <a:fillRect/>
          </a:stretch>
        </p:blipFill>
        <p:spPr bwMode="auto">
          <a:xfrm>
            <a:off x="6588420" y="357166"/>
            <a:ext cx="1841231" cy="191970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39944" name="Picture 8" descr="C:\Documents and Settings\Администратор\Рабочий стол\изонить\МОИ РАБОТЫ\Фото0047.jpg"/>
          <p:cNvPicPr>
            <a:picLocks noChangeAspect="1" noChangeArrowheads="1"/>
          </p:cNvPicPr>
          <p:nvPr/>
        </p:nvPicPr>
        <p:blipFill>
          <a:blip r:embed="rId4" cstate="print"/>
          <a:srcRect t="3307" b="781"/>
          <a:stretch>
            <a:fillRect/>
          </a:stretch>
        </p:blipFill>
        <p:spPr bwMode="auto">
          <a:xfrm>
            <a:off x="3607554" y="2571744"/>
            <a:ext cx="2629999" cy="189186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5" name="Прямоугольник 4"/>
          <p:cNvSpPr/>
          <p:nvPr/>
        </p:nvSpPr>
        <p:spPr>
          <a:xfrm>
            <a:off x="428596" y="571480"/>
            <a:ext cx="6357918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marL="87313" indent="-87313" algn="ctr">
              <a:defRPr/>
            </a:pPr>
            <a:r>
              <a:rPr lang="ru-RU" sz="3200" b="1" i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ЗАПОЛНЕНИЕ УГЛА</a:t>
            </a:r>
            <a:endParaRPr lang="ru-RU" sz="3200" b="1" i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143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0"/>
    </mc:Choice>
    <mc:Fallback xmlns="">
      <p:transition spd="slow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99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399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399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Documents and Settings\Администратор\Рабочий стол\изонить\МОИ РАБОТЫ\Фото00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20430" y="282250"/>
            <a:ext cx="1390842" cy="177502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3" name="Picture 6" descr="C:\Documents and Settings\Администратор\Рабочий стол\изонить\МОИ РАБОТЫ\Фото001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8124" y="4357694"/>
            <a:ext cx="2506157" cy="187961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" name="Picture 10" descr="C:\Documents and Settings\Администратор\Рабочий стол\изонить\МОИ РАБОТЫ\Фото004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91538" y="2057272"/>
            <a:ext cx="2428892" cy="182166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Picture 9" descr="C:\Documents and Settings\Администратор\Рабочий стол\изонить\МОИ РАБОТЫ\Фото003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43808" y="3143248"/>
            <a:ext cx="2465052" cy="184878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Picture 11" descr="C:\Documents and Settings\Администратор\Рабочий стол\изонить\МОИ РАБОТЫ\Фото003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18516" y="357166"/>
            <a:ext cx="2661517" cy="199613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7" name="Прямоугольник 6"/>
          <p:cNvSpPr/>
          <p:nvPr/>
        </p:nvSpPr>
        <p:spPr>
          <a:xfrm>
            <a:off x="3214678" y="5456372"/>
            <a:ext cx="5929322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marL="87313" indent="-87313" algn="ctr">
              <a:defRPr/>
            </a:pPr>
            <a:r>
              <a:rPr lang="ru-RU" sz="3600" b="1" i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ЗАПОЛНЕНИЕ ОКРУЖНОСТИ</a:t>
            </a:r>
            <a:endParaRPr lang="ru-RU" sz="3600" b="1" i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3034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0"/>
    </mc:Choice>
    <mc:Fallback xmlns="">
      <p:transition spd="slow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Метро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138</TotalTime>
  <Words>497</Words>
  <Application>Microsoft Office PowerPoint</Application>
  <PresentationFormat>Экран (4:3)</PresentationFormat>
  <Paragraphs>67</Paragraphs>
  <Slides>29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0" baseType="lpstr">
      <vt:lpstr>Трек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В конце лишнюю нитку отрезаем и заклеиваем кусочками                                                 скотча, или делаем узелок</vt:lpstr>
      <vt:lpstr>Презентация PowerPoint</vt:lpstr>
      <vt:lpstr>Взаимодействие с родителями</vt:lpstr>
      <vt:lpstr>Презентация PowerPoint</vt:lpstr>
      <vt:lpstr>Презентация PowerPoint</vt:lpstr>
      <vt:lpstr>Презентация PowerPoint</vt:lpstr>
      <vt:lpstr>Спасибо  за внимание!   ТВОРЧЕСКИХ     ВАМ УСПЕХОВ!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Tanya</dc:creator>
  <cp:lastModifiedBy>Tanya</cp:lastModifiedBy>
  <cp:revision>13</cp:revision>
  <dcterms:created xsi:type="dcterms:W3CDTF">2014-12-11T00:28:19Z</dcterms:created>
  <dcterms:modified xsi:type="dcterms:W3CDTF">2019-02-19T13:49:35Z</dcterms:modified>
</cp:coreProperties>
</file>