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1" r:id="rId3"/>
    <p:sldMasterId id="2147483704" r:id="rId4"/>
    <p:sldMasterId id="2147483717" r:id="rId5"/>
    <p:sldMasterId id="2147483729" r:id="rId6"/>
    <p:sldMasterId id="2147483741" r:id="rId7"/>
  </p:sldMasterIdLst>
  <p:sldIdLst>
    <p:sldId id="256" r:id="rId8"/>
    <p:sldId id="258" r:id="rId9"/>
    <p:sldId id="298" r:id="rId10"/>
    <p:sldId id="297" r:id="rId11"/>
    <p:sldId id="290" r:id="rId12"/>
    <p:sldId id="291" r:id="rId13"/>
    <p:sldId id="299" r:id="rId14"/>
    <p:sldId id="292" r:id="rId15"/>
    <p:sldId id="300" r:id="rId16"/>
    <p:sldId id="301" r:id="rId17"/>
    <p:sldId id="302" r:id="rId18"/>
    <p:sldId id="303" r:id="rId19"/>
    <p:sldId id="304" r:id="rId20"/>
    <p:sldId id="305" r:id="rId21"/>
    <p:sldId id="283" r:id="rId22"/>
    <p:sldId id="293" r:id="rId23"/>
    <p:sldId id="294" r:id="rId24"/>
    <p:sldId id="295" r:id="rId25"/>
    <p:sldId id="296" r:id="rId26"/>
    <p:sldId id="279" r:id="rId27"/>
    <p:sldId id="280" r:id="rId28"/>
    <p:sldId id="281" r:id="rId29"/>
    <p:sldId id="261" r:id="rId30"/>
    <p:sldId id="282" r:id="rId31"/>
    <p:sldId id="276" r:id="rId32"/>
    <p:sldId id="277" r:id="rId33"/>
    <p:sldId id="278" r:id="rId34"/>
    <p:sldId id="27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42EC-499B-4B1D-8DD6-B0251B569E5F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A921-BA5A-47A1-95DC-80F0733B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EA34-99F1-4CB2-8781-34486AFE00CC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53FB-6B31-41C5-ACF6-F7426A6E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854D-3FDA-416F-9DB8-52B3DD48B82A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791D-2661-4B49-BD50-7DE42A7F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51224-4DFC-433E-8D3B-81A732D625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0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B9B733-874A-462E-8117-80880BF1B5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6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D200-8994-4C59-A4D7-78ADBBF8E563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3190-CB36-4A3E-A2BE-6975D2640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3062-CD33-4D05-9059-D8DAD23B5225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5E84-0ABD-4856-9E07-0C63B484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51224-4DFC-433E-8D3B-81A732D625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09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E4ED-1AF5-4D57-8310-E727B952B5CD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FD32-CE27-42A3-840B-88D21F786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B9B733-874A-462E-8117-80880BF1B5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60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D751-DDD1-415E-A7B4-AF8FAFE17F49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9AD7-4C81-43FD-AA5A-0600BB253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02CB-7ED7-4E1C-B5A2-4ED8D9507C53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9340-91A4-4076-8412-3CC4537C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A8B4-7616-4759-9BAD-076C9D5476FF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D7B-7E1C-4547-935B-17BF51AAD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5E42EC-499B-4B1D-8DD6-B0251B569E5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28A921-BA5A-47A1-95DC-80F0733B1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D200-8994-4C59-A4D7-78ADBBF8E56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3190-CB36-4A3E-A2BE-6975D264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F3062-CD33-4D05-9059-D8DAD23B5225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B5E84-0ABD-4856-9E07-0C63B4844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0E4ED-1AF5-4D57-8310-E727B952B5CD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FD32-CE27-42A3-840B-88D21F78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751-DDD1-415E-A7B4-AF8FAFE17F49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AD7-4C81-43FD-AA5A-0600BB253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802CB-7ED7-4E1C-B5A2-4ED8D9507C53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29340-91A4-4076-8412-3CC4537C9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3A8B4-7616-4759-9BAD-076C9D5476FF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ED7B-7E1C-4547-935B-17BF51AA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64E4A-46D1-4F6A-BDD0-CE03D175B5A7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1F9B-7C8E-40A3-A199-482A9DA1D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AC73-A1F5-4B2D-8B50-6685D9912282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5EBDF-EFF2-4B76-A4EB-076F0D657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4E4A-46D1-4F6A-BDD0-CE03D175B5A7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1F9B-7C8E-40A3-A199-482A9DA1D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5EA34-99F1-4CB2-8781-34486AFE00CC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53FB-6B31-41C5-ACF6-F7426A6E0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854D-3FDA-416F-9DB8-52B3DD48B82A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791D-2661-4B49-BD50-7DE42A7FE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AC73-A1F5-4B2D-8B50-6685D9912282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EBDF-EFF2-4B76-A4EB-076F0D65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B2F3A-6E16-4426-B14C-BCE13D1F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  <p:sldLayoutId id="2147483677" r:id="rId12"/>
    <p:sldLayoutId id="214748367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62F8EC-252D-4358-99D9-A487BDA07CAE}" type="datetimeFigureOut">
              <a:rPr lang="ru-RU" smtClean="0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B2F3A-6E16-4426-B14C-BCE13D1FD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niposelok.ru/uploads/posts/2010-04/1271677253_kommentator.jpg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ru/imgres?imgurl=http://www.nietzsche.ru/images/image001.jpg&amp;imgrefurl=http://www.nietzsche.ru/around/vitushkin.php&amp;h=207&amp;w=186&amp;sz=6&amp;hl=ru&amp;start=4&amp;tbnid=Ehi1Ad3ad0YMhM:&amp;tbnh=105&amp;tbnw=94&amp;prev=/images?q=%D0%9D%D0%B8%D1%86%D1%88%D0%B5&amp;gbv=2&amp;hl=ru&amp;newwindow=1&amp;sa=G" TargetMode="Externa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ru/imgres?imgurl=http://yanko.lib.ru/books/philosoph/reale_antiseri-1-2_tom-antic-srednevekovie-2003-a.files/image010.jpg&amp;imgrefurl=http://yanko.lib.ru/books/philosoph/reale_antiseri-1-2_tom-antic-srednevekovie-2003-a.htm&amp;h=635&amp;w=541&amp;sz=53&amp;hl=ru&amp;start=4&amp;tbnid=8R7HSDBfQqxFpM:&amp;tbnh=137&amp;tbnw=117&amp;prev=/images?q=%D0%9F%D0%BB%D0%B0%D1%82%D0%BE%D0%BD&amp;gbv=2&amp;hl=ru&amp;newwindow=1&amp;sa=G" TargetMode="Externa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ru/imgres?imgurl=http://horo.mail.ru/pic/article/53EB20C/Machiavelli_01.jpg&amp;imgrefurl=http://horo.mail.ru/article.html?id=60&amp;h=278&amp;w=220&amp;sz=26&amp;hl=ru&amp;start=10&amp;tbnid=IsaOOMIiD8lgFM:&amp;tbnh=114&amp;tbnw=90&amp;prev=/images?q=%D0%9C%D0%B0%D0%BA%D0%B8%D0%B0%D0%B2%D0%B5%D0%BB%D0%BB%D0%B8&amp;gbv=2&amp;hl=ru&amp;newwindow=1&amp;sa=G" TargetMode="Externa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6;&#1088;&#1080;&#1080;&#1080;%20&#1083;&#1080;&#1076;&#1077;&#1088;&#1089;&#1090;&#1074;&#1072;.docx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Власть и лидерство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86200"/>
            <a:ext cx="4464496" cy="2639144"/>
          </a:xfrm>
        </p:spPr>
        <p:txBody>
          <a:bodyPr/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Мехонцева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Григорьевна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иханский О.С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37626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енеджмент.Учебник для ВУЗов(изд:4), Виханский О.С., Наумов …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3"/>
            <a:ext cx="1741165" cy="228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28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916832"/>
            <a:ext cx="7704856" cy="4209331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rgbClr val="0000FF"/>
                </a:solidFill>
              </a:rPr>
              <a:t>Принятие решения </a:t>
            </a:r>
            <a:r>
              <a:rPr lang="ru-RU" sz="2000" dirty="0"/>
              <a:t>как источник власти проявляется в той </a:t>
            </a:r>
            <a:r>
              <a:rPr lang="ru-RU" sz="2000" dirty="0" smtClean="0"/>
              <a:t>степени, в </a:t>
            </a:r>
            <a:r>
              <a:rPr lang="ru-RU" sz="2000" dirty="0"/>
              <a:t>которой носитель этой власти может влиять на конкретное </a:t>
            </a:r>
            <a:r>
              <a:rPr lang="ru-RU" sz="2000" dirty="0" smtClean="0"/>
              <a:t>решение на </a:t>
            </a:r>
            <a:r>
              <a:rPr lang="ru-RU" sz="2000" dirty="0"/>
              <a:t>протяжении всего процесса его принятия. </a:t>
            </a:r>
            <a:endParaRPr lang="ru-RU" sz="2000" dirty="0" smtClean="0"/>
          </a:p>
          <a:p>
            <a:pPr algn="just"/>
            <a:r>
              <a:rPr lang="ru-RU" sz="2000" dirty="0" smtClean="0"/>
              <a:t>Современная </a:t>
            </a:r>
            <a:r>
              <a:rPr lang="ru-RU" sz="2000" dirty="0"/>
              <a:t>практика управления фактически исключает принятие решения одним человеком. Почти все решения в той или иной мере —групповые решения, так как в их подготовке, принятии и </a:t>
            </a:r>
            <a:r>
              <a:rPr lang="ru-RU" sz="2000" dirty="0" smtClean="0"/>
              <a:t>выполнении участвует </a:t>
            </a:r>
            <a:r>
              <a:rPr lang="ru-RU" sz="2000" dirty="0"/>
              <a:t>более чем один человек.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50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7715200" cy="2304256"/>
          </a:xfrm>
        </p:spPr>
        <p:txBody>
          <a:bodyPr/>
          <a:lstStyle/>
          <a:p>
            <a:pPr algn="just"/>
            <a:r>
              <a:rPr lang="ru-RU" sz="1800" b="1" i="1" dirty="0">
                <a:solidFill>
                  <a:srgbClr val="0000FF"/>
                </a:solidFill>
              </a:rPr>
              <a:t>Вознаграждая</a:t>
            </a:r>
            <a:r>
              <a:rPr lang="ru-RU" sz="1800" i="1" dirty="0"/>
              <a:t> </a:t>
            </a:r>
            <a:r>
              <a:rPr lang="ru-RU" sz="1800" dirty="0"/>
              <a:t>подчиненного, руководитель использует это как </a:t>
            </a:r>
            <a:r>
              <a:rPr lang="ru-RU" sz="1800" dirty="0" smtClean="0"/>
              <a:t>источник власти</a:t>
            </a:r>
            <a:r>
              <a:rPr lang="ru-RU" sz="1800" dirty="0"/>
              <a:t>. Власть вознаграждения — это один из самых давних и широко </a:t>
            </a:r>
            <a:r>
              <a:rPr lang="ru-RU" sz="1800" dirty="0" smtClean="0"/>
              <a:t>используемых источников </a:t>
            </a:r>
            <a:r>
              <a:rPr lang="ru-RU" sz="1800" dirty="0"/>
              <a:t>власти в организации. Отмечено, что этот тип власти </a:t>
            </a:r>
            <a:r>
              <a:rPr lang="ru-RU" sz="1800" dirty="0" smtClean="0"/>
              <a:t>является достаточно </a:t>
            </a:r>
            <a:r>
              <a:rPr lang="ru-RU" sz="1800" dirty="0"/>
              <a:t>эффективным способом влияния на людей. </a:t>
            </a:r>
            <a:r>
              <a:rPr lang="ru-RU" sz="1800" dirty="0" smtClean="0"/>
              <a:t>Власть вознаграждения </a:t>
            </a:r>
            <a:r>
              <a:rPr lang="ru-RU" sz="1800" dirty="0"/>
              <a:t>нередко используется для подкрепления права </a:t>
            </a:r>
            <a:r>
              <a:rPr lang="ru-RU" sz="1800" dirty="0" smtClean="0"/>
              <a:t>на власть</a:t>
            </a:r>
            <a:r>
              <a:rPr lang="ru-RU" sz="1800" dirty="0"/>
              <a:t>. В значительной мере сила власти вознаграждения </a:t>
            </a:r>
            <a:r>
              <a:rPr lang="ru-RU" sz="1800" dirty="0" smtClean="0"/>
              <a:t>определяется уровнем </a:t>
            </a:r>
            <a:r>
              <a:rPr lang="ru-RU" sz="1800" dirty="0"/>
              <a:t>формального права на власть. 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077072"/>
            <a:ext cx="4038600" cy="20490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стороны:</a:t>
            </a:r>
          </a:p>
          <a:p>
            <a:r>
              <a:rPr lang="ru-RU" sz="1800" dirty="0" smtClean="0"/>
              <a:t>Продолжительное влияние на персонал</a:t>
            </a:r>
          </a:p>
          <a:p>
            <a:r>
              <a:rPr lang="ru-RU" sz="1800" dirty="0" smtClean="0"/>
              <a:t>Развитие его деловой активности</a:t>
            </a:r>
          </a:p>
          <a:p>
            <a:r>
              <a:rPr lang="ru-RU" sz="1800" dirty="0" smtClean="0"/>
              <a:t>Формирование позитивных установок по отношению к менеджеру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4149080"/>
            <a:ext cx="4038600" cy="2049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Отрицательная сторона:</a:t>
            </a:r>
          </a:p>
          <a:p>
            <a:r>
              <a:rPr lang="ru-RU" sz="1800" dirty="0" smtClean="0"/>
              <a:t>Есть вероятность ошибок в действиях менеджера(финансовых экономических и т.д.)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4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Принуждение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7704856" cy="2304257"/>
          </a:xfrm>
        </p:spPr>
        <p:txBody>
          <a:bodyPr/>
          <a:lstStyle/>
          <a:p>
            <a:pPr algn="just"/>
            <a:r>
              <a:rPr lang="ru-RU" sz="1800" b="1" i="1" dirty="0" smtClean="0">
                <a:solidFill>
                  <a:srgbClr val="0000FF"/>
                </a:solidFill>
              </a:rPr>
              <a:t>Принуждение</a:t>
            </a:r>
            <a:r>
              <a:rPr lang="ru-RU" sz="1800" i="1" dirty="0" smtClean="0"/>
              <a:t> </a:t>
            </a:r>
            <a:r>
              <a:rPr lang="ru-RU" sz="1800" dirty="0"/>
              <a:t>как источник власти строится на реализации </a:t>
            </a:r>
            <a:r>
              <a:rPr lang="ru-RU" sz="1800" dirty="0" smtClean="0"/>
              <a:t>руководителем своей </a:t>
            </a:r>
            <a:r>
              <a:rPr lang="ru-RU" sz="1800" dirty="0"/>
              <a:t>способности влиять на поведение подчиненного </a:t>
            </a:r>
            <a:r>
              <a:rPr lang="ru-RU" sz="1800" dirty="0" smtClean="0"/>
              <a:t>посредством наказания</a:t>
            </a:r>
            <a:r>
              <a:rPr lang="ru-RU" sz="1800" dirty="0"/>
              <a:t>, выговоров, штрафов, понижения в </a:t>
            </a:r>
            <a:r>
              <a:rPr lang="ru-RU" sz="1800" dirty="0" smtClean="0"/>
              <a:t>должности, увольнения </a:t>
            </a:r>
            <a:r>
              <a:rPr lang="ru-RU" sz="1800" dirty="0"/>
              <a:t>и т.п. В основе восприятия данного </a:t>
            </a:r>
            <a:r>
              <a:rPr lang="ru-RU" sz="1800" dirty="0" smtClean="0"/>
              <a:t>источника власти </a:t>
            </a:r>
            <a:r>
              <a:rPr lang="ru-RU" sz="1800" dirty="0"/>
              <a:t>лежит страх. Страх ограничивает инициативу, творчество и </a:t>
            </a:r>
            <a:r>
              <a:rPr lang="ru-RU" sz="1800" dirty="0" smtClean="0"/>
              <a:t>может даже </a:t>
            </a:r>
            <a:r>
              <a:rPr lang="ru-RU" sz="1800" dirty="0"/>
              <a:t>вести к свертыванию работы. Особенно это замечание </a:t>
            </a:r>
            <a:r>
              <a:rPr lang="ru-RU" sz="1800" dirty="0" smtClean="0"/>
              <a:t>относится к </a:t>
            </a:r>
            <a:r>
              <a:rPr lang="ru-RU" sz="1800" dirty="0"/>
              <a:t>предпринимательским организациям. </a:t>
            </a:r>
          </a:p>
          <a:p>
            <a:endParaRPr lang="ru-RU" sz="2000" dirty="0"/>
          </a:p>
        </p:txBody>
      </p:sp>
      <p:sp>
        <p:nvSpPr>
          <p:cNvPr id="4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933055"/>
            <a:ext cx="4040188" cy="2193107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стороны:</a:t>
            </a:r>
          </a:p>
          <a:p>
            <a:r>
              <a:rPr lang="ru-RU" sz="1800" dirty="0" smtClean="0"/>
              <a:t>Позволяет достигнуть быстрого результата</a:t>
            </a:r>
          </a:p>
          <a:p>
            <a:r>
              <a:rPr lang="ru-RU" sz="1800" dirty="0" smtClean="0"/>
              <a:t>Проста для применения</a:t>
            </a:r>
            <a:endParaRPr lang="ru-RU" sz="1800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4645024" y="4005064"/>
            <a:ext cx="4041775" cy="21931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32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8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4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стороны:</a:t>
            </a:r>
          </a:p>
          <a:p>
            <a:r>
              <a:rPr lang="ru-RU" dirty="0" smtClean="0"/>
              <a:t>Высокая текучесть кадров</a:t>
            </a:r>
          </a:p>
          <a:p>
            <a:r>
              <a:rPr lang="ru-RU" dirty="0" smtClean="0"/>
              <a:t>Снижение квалификации работников</a:t>
            </a:r>
          </a:p>
          <a:p>
            <a:r>
              <a:rPr lang="ru-RU" dirty="0" smtClean="0"/>
              <a:t>Отсутствие лояльности у подчиненных</a:t>
            </a:r>
          </a:p>
          <a:p>
            <a:r>
              <a:rPr lang="ru-RU" dirty="0" smtClean="0"/>
              <a:t>Фальсификация отчетности со стороны персонала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 над ресурсами и власть связей 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71600" y="1700213"/>
            <a:ext cx="77152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Организация для своего функционирования нуждается в </a:t>
            </a:r>
            <a:r>
              <a:rPr lang="ru-RU" sz="1800" dirty="0" smtClean="0"/>
              <a:t>различных </a:t>
            </a:r>
            <a:r>
              <a:rPr lang="ru-RU" sz="1800" b="1" i="1" dirty="0" smtClean="0">
                <a:solidFill>
                  <a:srgbClr val="0000FF"/>
                </a:solidFill>
              </a:rPr>
              <a:t>ресурсах</a:t>
            </a:r>
            <a:r>
              <a:rPr lang="ru-RU" sz="1800" i="1" dirty="0"/>
              <a:t>, </a:t>
            </a:r>
            <a:r>
              <a:rPr lang="ru-RU" sz="1800" dirty="0"/>
              <a:t>таких как сырье и материалы, рабочая сила, </a:t>
            </a:r>
            <a:r>
              <a:rPr lang="ru-RU" sz="1800" dirty="0" smtClean="0"/>
              <a:t>финансовые средства</a:t>
            </a:r>
            <a:r>
              <a:rPr lang="ru-RU" sz="1800" dirty="0"/>
              <a:t>, оборудование и инструменты и т.п. </a:t>
            </a:r>
            <a:r>
              <a:rPr lang="ru-RU" sz="1800" dirty="0" smtClean="0"/>
              <a:t>Регулирование доступности </a:t>
            </a:r>
            <a:r>
              <a:rPr lang="ru-RU" sz="1800" dirty="0"/>
              <a:t>ресурсов образует источник власти. </a:t>
            </a:r>
          </a:p>
          <a:p>
            <a:pPr algn="just"/>
            <a:r>
              <a:rPr lang="ru-RU" sz="1800" b="1" i="1" dirty="0">
                <a:solidFill>
                  <a:srgbClr val="0000FF"/>
                </a:solidFill>
              </a:rPr>
              <a:t>Власть связей </a:t>
            </a:r>
            <a:r>
              <a:rPr lang="ru-RU" sz="1800" dirty="0"/>
              <a:t>строится на способности индивида </a:t>
            </a:r>
            <a:r>
              <a:rPr lang="ru-RU" sz="1800" dirty="0" smtClean="0"/>
              <a:t>воздействовать на </a:t>
            </a:r>
            <a:r>
              <a:rPr lang="ru-RU" sz="1800" dirty="0"/>
              <a:t>других людей через воспринятую ими ассоциацию этого индивида </a:t>
            </a:r>
            <a:r>
              <a:rPr lang="ru-RU" sz="1800" dirty="0" smtClean="0"/>
              <a:t>с влиятельными </a:t>
            </a:r>
            <a:r>
              <a:rPr lang="ru-RU" sz="1800" dirty="0"/>
              <a:t>людьми как в организации, так и вне нее. </a:t>
            </a:r>
            <a:endParaRPr lang="ru-RU" sz="1800" dirty="0" smtClean="0"/>
          </a:p>
          <a:p>
            <a:pPr algn="just"/>
            <a:r>
              <a:rPr lang="ru-RU" sz="1800" dirty="0" smtClean="0"/>
              <a:t>При </a:t>
            </a:r>
            <a:r>
              <a:rPr lang="ru-RU" sz="1800" dirty="0"/>
              <a:t>этом </a:t>
            </a:r>
            <a:r>
              <a:rPr lang="ru-RU" sz="1800" dirty="0" smtClean="0"/>
              <a:t>речь идет </a:t>
            </a:r>
            <a:r>
              <a:rPr lang="ru-RU" sz="1800" dirty="0"/>
              <a:t>не о существовании реальных связей у индивида, а о </a:t>
            </a:r>
            <a:r>
              <a:rPr lang="ru-RU" sz="1800" dirty="0" smtClean="0"/>
              <a:t>восприятии реальности </a:t>
            </a:r>
            <a:r>
              <a:rPr lang="ru-RU" sz="1800" dirty="0"/>
              <a:t>этого существования теми, на кого оказывается влияние.</a:t>
            </a:r>
          </a:p>
          <a:p>
            <a:pPr algn="just"/>
            <a:r>
              <a:rPr lang="ru-RU" sz="1800" dirty="0"/>
              <a:t>Нередко желающие приобрести эту власть прибегают к созданию относительно </a:t>
            </a:r>
            <a:r>
              <a:rPr lang="ru-RU" sz="1800" dirty="0" smtClean="0"/>
              <a:t>себя легенд </a:t>
            </a:r>
            <a:r>
              <a:rPr lang="ru-RU" sz="1800" dirty="0"/>
              <a:t>иди слухов.</a:t>
            </a:r>
          </a:p>
        </p:txBody>
      </p:sp>
    </p:spTree>
    <p:extLst>
      <p:ext uri="{BB962C8B-B14F-4D97-AF65-F5344CB8AC3E}">
        <p14:creationId xmlns:p14="http://schemas.microsoft.com/office/powerpoint/2010/main" val="14760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лидерства 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99592" y="1700213"/>
            <a:ext cx="77872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Лидерство является одним из важных механизмов реализации власти в группе и, пожалуй, самым эффективным.</a:t>
            </a:r>
          </a:p>
          <a:p>
            <a:pPr algn="just"/>
            <a:r>
              <a:rPr lang="ru-RU" sz="1800" dirty="0"/>
              <a:t>Вопросы лидерства вызывали интерес людей с древних времен. </a:t>
            </a:r>
            <a:r>
              <a:rPr lang="ru-RU" sz="1800" dirty="0" smtClean="0"/>
              <a:t>Однако систематизированное</a:t>
            </a:r>
            <a:r>
              <a:rPr lang="ru-RU" sz="1800" dirty="0"/>
              <a:t>, целенаправленное и широкое </a:t>
            </a:r>
            <a:r>
              <a:rPr lang="ru-RU" sz="1800" dirty="0" smtClean="0"/>
              <a:t>изучение лидерства </a:t>
            </a:r>
            <a:r>
              <a:rPr lang="ru-RU" sz="1800" dirty="0"/>
              <a:t>началось только со времен Ф. Тейлора.</a:t>
            </a:r>
          </a:p>
          <a:p>
            <a:pPr algn="just"/>
            <a:r>
              <a:rPr lang="ru-RU" sz="1800" dirty="0"/>
              <a:t>Процесс влияния через способности и умения или другие </a:t>
            </a:r>
            <a:r>
              <a:rPr lang="ru-RU" sz="1800" dirty="0" smtClean="0"/>
              <a:t>ресурсы, необходимые </a:t>
            </a:r>
            <a:r>
              <a:rPr lang="ru-RU" sz="1800" dirty="0"/>
              <a:t>людям, получил название </a:t>
            </a:r>
            <a:r>
              <a:rPr lang="ru-RU" sz="1800" b="1" dirty="0"/>
              <a:t>неформального </a:t>
            </a:r>
            <a:r>
              <a:rPr lang="ru-RU" sz="1800" dirty="0"/>
              <a:t>лидерства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 Неформальный характер </a:t>
            </a:r>
            <a:r>
              <a:rPr lang="ru-RU" sz="1800" dirty="0"/>
              <a:t>лидерской позиции в большой степени </a:t>
            </a:r>
            <a:r>
              <a:rPr lang="ru-RU" sz="1800" dirty="0" smtClean="0"/>
              <a:t>обусловлен использованием </a:t>
            </a:r>
            <a:r>
              <a:rPr lang="ru-RU" sz="1800" dirty="0"/>
              <a:t>личностной основы власти и источников, ее питающих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b="1" dirty="0">
                <a:solidFill>
                  <a:srgbClr val="0000FF"/>
                </a:solidFill>
              </a:rPr>
              <a:t>Лидерство</a:t>
            </a:r>
            <a:r>
              <a:rPr lang="ru-RU" sz="1800" b="1" dirty="0"/>
              <a:t> </a:t>
            </a:r>
            <a:r>
              <a:rPr lang="ru-RU" sz="1800" dirty="0"/>
              <a:t>— это тип управленческого взаимодействия (в </a:t>
            </a:r>
            <a:r>
              <a:rPr lang="ru-RU" sz="1800" dirty="0" smtClean="0"/>
              <a:t>данном случае </a:t>
            </a:r>
            <a:r>
              <a:rPr lang="ru-RU" sz="1800" dirty="0"/>
              <a:t>между лидером и последователями), основанный на </a:t>
            </a:r>
            <a:r>
              <a:rPr lang="ru-RU" sz="1800" dirty="0" smtClean="0"/>
              <a:t>наиболее эффективном </a:t>
            </a:r>
            <a:r>
              <a:rPr lang="ru-RU" sz="1800" dirty="0"/>
              <a:t>для данной ситуации сочетании различных </a:t>
            </a:r>
            <a:r>
              <a:rPr lang="ru-RU" sz="1800" dirty="0" smtClean="0"/>
              <a:t>источников власти </a:t>
            </a:r>
            <a:r>
              <a:rPr lang="ru-RU" sz="1800" dirty="0"/>
              <a:t>и направленный на побуждение людей к достижению общих </a:t>
            </a:r>
            <a:r>
              <a:rPr lang="ru-RU" sz="1800" dirty="0" smtClean="0"/>
              <a:t>целей. Основой </a:t>
            </a:r>
            <a:r>
              <a:rPr lang="ru-RU" sz="1800" dirty="0"/>
              <a:t>лидерства является специфический тип </a:t>
            </a:r>
            <a:r>
              <a:rPr lang="ru-RU" sz="1800" dirty="0" smtClean="0"/>
              <a:t>отношений управления</a:t>
            </a:r>
            <a:r>
              <a:rPr lang="ru-RU" sz="1800" dirty="0"/>
              <a:t>, или лидерский тип. 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00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43000" y="692696"/>
            <a:ext cx="7543800" cy="2450554"/>
          </a:xfrm>
        </p:spPr>
        <p:txBody>
          <a:bodyPr/>
          <a:lstStyle/>
          <a:p>
            <a:pPr algn="just" eaLnBrk="1" hangingPunct="1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ормальное лидерство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процесс влияния на людей с позиции занимаемой должности;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еформальное лидерство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процесс влияния на людей при помощи своих способностей, умений или других ресурсов</a:t>
            </a:r>
          </a:p>
        </p:txBody>
      </p:sp>
      <p:pic>
        <p:nvPicPr>
          <p:cNvPr id="9219" name="Picture 2" descr="Картинка 7 из 14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6786563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руководства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руководства </a:t>
            </a:r>
            <a:r>
              <a:rPr lang="ru-RU" sz="1800" dirty="0" smtClean="0"/>
              <a:t>– это качественная характеристика деятельности руководителя, способов его воздействия на исполнителей.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подчинения </a:t>
            </a:r>
            <a:r>
              <a:rPr lang="ru-RU" sz="1800" dirty="0" smtClean="0"/>
              <a:t>– это совокупность действий работников, связанных с выполнением задач, поставленных руководителем.</a:t>
            </a:r>
            <a:endParaRPr lang="ru-RU" sz="1800" dirty="0"/>
          </a:p>
        </p:txBody>
      </p:sp>
      <p:pic>
        <p:nvPicPr>
          <p:cNvPr id="4" name="Picture 2" descr="C:\Users\Владелец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40324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Авторитарный стиль руководства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969413"/>
              </p:ext>
            </p:extLst>
          </p:nvPr>
        </p:nvGraphicFramePr>
        <p:xfrm>
          <a:off x="428596" y="1357298"/>
          <a:ext cx="82296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Показатель 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Авторитарный стиль руководства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принятия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Единоличный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</a:t>
                      </a:r>
                      <a:r>
                        <a:rPr lang="ru-RU" baseline="0" dirty="0" smtClean="0"/>
                        <a:t> воздействия на 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руководителе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Инициатива исполнителей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Допускается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Предпочтительные сотрудники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Исполнительные, покорные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руководителя к контактам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Соблюдает дистанцию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</a:t>
                      </a:r>
                      <a:r>
                        <a:rPr lang="ru-RU" baseline="0" dirty="0" smtClean="0"/>
                        <a:t> персоналу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Жесткое, требовательное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Требование</a:t>
                      </a:r>
                      <a:r>
                        <a:rPr lang="ru-RU" baseline="0" dirty="0" smtClean="0"/>
                        <a:t> к дисциплине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Формальные, жесткие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стимулирования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Административные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Напряженная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 к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</a:t>
                      </a:r>
                      <a:r>
                        <a:rPr lang="ru-RU" baseline="0" dirty="0" smtClean="0"/>
                        <a:t> процесса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интенсивность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Демократический стиль руководства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157386"/>
              </p:ext>
            </p:extLst>
          </p:nvPr>
        </p:nvGraphicFramePr>
        <p:xfrm>
          <a:off x="428596" y="1357298"/>
          <a:ext cx="82296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effectLst/>
                        </a:rPr>
                        <a:t>Показатель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ru-RU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Демократический стиль руководства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принятия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воздействия</a:t>
                      </a:r>
                      <a:r>
                        <a:rPr lang="ru-RU" baseline="0" dirty="0" smtClean="0"/>
                        <a:t> на 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соответствии с полномочиями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Инициатива исполнителей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Поощряется и используется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Предпочтительные сотрудники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Квалифицированные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руководителя к контактам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 поддерживает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персоналу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Доброжелательное требовательное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Требование к дисциплине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Разумные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</a:t>
                      </a:r>
                      <a:r>
                        <a:rPr lang="ru-RU" baseline="0" dirty="0" smtClean="0"/>
                        <a:t> стимулирования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 к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</a:t>
                      </a:r>
                      <a:r>
                        <a:rPr lang="ru-RU" baseline="0" dirty="0" smtClean="0"/>
                        <a:t> процесса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 качество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Либеральный стиль руководства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863422"/>
              </p:ext>
            </p:extLst>
          </p:nvPr>
        </p:nvGraphicFramePr>
        <p:xfrm>
          <a:off x="285720" y="1397000"/>
          <a:ext cx="82296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Показатели 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Либеральный/бюрократический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принятия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Индивидами или группой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воздействия на 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Просьба, уговоры /</a:t>
                      </a:r>
                      <a:r>
                        <a:rPr lang="ru-RU" baseline="0" dirty="0" smtClean="0"/>
                        <a:t> угрозы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исполнителях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Инициатива исполнителей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Предпочтительные сотрудники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Инициативные</a:t>
                      </a:r>
                      <a:r>
                        <a:rPr lang="ru-RU" baseline="0" dirty="0" smtClean="0"/>
                        <a:t>, творческие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руководителя к контактам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Инициативы не проявляет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подчиненным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Мягкое,</a:t>
                      </a:r>
                      <a:r>
                        <a:rPr lang="ru-RU" baseline="0" dirty="0" smtClean="0"/>
                        <a:t> нетребовательное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Требования к дисциплине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Неопределенные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стимулирования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Моральные / силовые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Свободная / произвол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Сознательная /</a:t>
                      </a:r>
                      <a:r>
                        <a:rPr lang="ru-RU" baseline="0" dirty="0" smtClean="0"/>
                        <a:t> низкая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 к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/ никакого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процесса туда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Творчество /</a:t>
                      </a:r>
                      <a:r>
                        <a:rPr lang="ru-RU" baseline="0" dirty="0" smtClean="0"/>
                        <a:t> безразличие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рассмотрения темы</a:t>
            </a:r>
            <a:endParaRPr lang="ru-RU" sz="2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показать, что менеджер-лидер является ключевой фигурой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управлении организацией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лидерство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важным качеством управленческой деятельности.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изложить основные концепции лидерства и показать уникальность и значимость работы менеджера, выделить те моменты во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взаимодействии лидера 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последователей,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делают его успешным в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конкретной ситуации,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лидерство —эффективным.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</a:rPr>
              <a:t>Определение власти как организационного процесса подразумевает, что:</a:t>
            </a:r>
          </a:p>
          <a:p>
            <a:pPr marL="0" indent="0" algn="just">
              <a:buNone/>
            </a:pPr>
            <a:r>
              <a:rPr lang="ru-RU" sz="1800" dirty="0"/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власть — это потенциал, имеющийся у ее пользователя, т.е.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существует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только тогда, когда применяется;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между тем, кто использует власть, и тем, к кому она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применяется, существует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взаимозависимость;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тот, к кому применяется власть, имеет некоторую свободу действий.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2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1052736"/>
            <a:ext cx="4680520" cy="5257081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Tx/>
              <a:buNone/>
            </a:pPr>
            <a:endParaRPr lang="ru-RU" sz="800" b="1" dirty="0" smtClean="0"/>
          </a:p>
          <a:p>
            <a:pPr algn="ctr" eaLnBrk="1" hangingPunct="1">
              <a:buFontTx/>
              <a:buNone/>
            </a:pPr>
            <a:r>
              <a:rPr lang="ru-RU" sz="1900" b="1" dirty="0" smtClean="0">
                <a:solidFill>
                  <a:srgbClr val="0000FF"/>
                </a:solidFill>
              </a:rPr>
              <a:t>«Цель человечества лежит в его высших представителях…</a:t>
            </a:r>
          </a:p>
          <a:p>
            <a:pPr algn="ctr" eaLnBrk="1" hangingPunct="1">
              <a:buFontTx/>
              <a:buNone/>
            </a:pPr>
            <a:r>
              <a:rPr lang="ru-RU" sz="1900" b="1" dirty="0" smtClean="0">
                <a:solidFill>
                  <a:srgbClr val="0000FF"/>
                </a:solidFill>
              </a:rPr>
              <a:t>   Человечество должно неустанно работать, чтобы рождать великих людей – в этом, и ни в чём ином, состоит его задача»</a:t>
            </a:r>
          </a:p>
          <a:p>
            <a:pPr eaLnBrk="1" hangingPunct="1">
              <a:buFontTx/>
              <a:buNone/>
            </a:pPr>
            <a:r>
              <a:rPr lang="ru-RU" sz="1900" b="1" dirty="0"/>
              <a:t> </a:t>
            </a:r>
            <a:r>
              <a:rPr lang="ru-RU" sz="1900" b="1" dirty="0" smtClean="0"/>
              <a:t>                                         Фридрих Ницше</a:t>
            </a:r>
          </a:p>
        </p:txBody>
      </p:sp>
      <p:pic>
        <p:nvPicPr>
          <p:cNvPr id="4099" name="Picture 9" descr="image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6457"/>
            <a:ext cx="2393284" cy="26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Идеи лидерства </a:t>
            </a:r>
            <a:b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истории политической мысли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Платон</a:t>
            </a:r>
          </a:p>
          <a:p>
            <a:pPr eaLnBrk="1" hangingPunct="1"/>
            <a:endParaRPr lang="ru-RU" b="1" i="1" dirty="0" smtClean="0">
              <a:solidFill>
                <a:srgbClr val="FFFF00"/>
              </a:solidFill>
            </a:endParaRPr>
          </a:p>
          <a:p>
            <a:pPr eaLnBrk="1" hangingPunct="1"/>
            <a:endParaRPr lang="ru-RU" b="1" i="1" dirty="0" smtClean="0">
              <a:solidFill>
                <a:srgbClr val="FFFF00"/>
              </a:solidFill>
            </a:endParaRPr>
          </a:p>
          <a:p>
            <a:pPr eaLnBrk="1" hangingPunct="1"/>
            <a:endParaRPr lang="ru-RU" b="1" i="1" dirty="0" smtClean="0">
              <a:solidFill>
                <a:srgbClr val="FFFF00"/>
              </a:solidFill>
            </a:endParaRPr>
          </a:p>
          <a:p>
            <a:pPr eaLnBrk="1" hangingPunct="1"/>
            <a:endParaRPr lang="ru-RU" b="1" i="1" dirty="0" smtClean="0">
              <a:solidFill>
                <a:srgbClr val="FFFF00"/>
              </a:solidFill>
            </a:endParaRPr>
          </a:p>
        </p:txBody>
      </p:sp>
      <p:pic>
        <p:nvPicPr>
          <p:cNvPr id="6148" name="Picture 5" descr="image0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092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3708400" y="1844675"/>
            <a:ext cx="41767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u="sng" dirty="0">
                <a:solidFill>
                  <a:srgbClr val="00B050"/>
                </a:solidFill>
              </a:rPr>
              <a:t>ЛИДЕР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Правдивость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Неприятие лжи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Любовь к истине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Скромность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Благородство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Справедливость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Великодушие</a:t>
            </a:r>
          </a:p>
          <a:p>
            <a:pPr eaLnBrk="1" hangingPunct="1"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Духовное совершенство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843213" y="4724400"/>
            <a:ext cx="3538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u="sng" dirty="0">
                <a:solidFill>
                  <a:srgbClr val="3333FF"/>
                </a:solidFill>
              </a:rPr>
              <a:t>ПРИРОЖДЕННЫЙ ФИЛОСОФ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130175" y="5013325"/>
            <a:ext cx="8764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«Достаточно появиться одному такому лицу, имеющему </a:t>
            </a:r>
            <a:r>
              <a:rPr lang="ru-RU" sz="2400" b="1" i="1" dirty="0" smtClean="0"/>
              <a:t>в </a:t>
            </a:r>
            <a:r>
              <a:rPr lang="ru-RU" sz="2400" b="1" i="1" dirty="0"/>
              <a:t>своем подчинении государство, - и человек этот совершит всё то, </a:t>
            </a:r>
          </a:p>
          <a:p>
            <a:pPr algn="ctr" eaLnBrk="1" hangingPunct="1"/>
            <a:r>
              <a:rPr lang="ru-RU" sz="2400" b="1" i="1" dirty="0"/>
              <a:t>чему теперь не верят»</a:t>
            </a:r>
          </a:p>
        </p:txBody>
      </p:sp>
    </p:spTree>
    <p:extLst>
      <p:ext uri="{BB962C8B-B14F-4D97-AF65-F5344CB8AC3E}">
        <p14:creationId xmlns:p14="http://schemas.microsoft.com/office/powerpoint/2010/main" val="234963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1988840"/>
            <a:ext cx="6130925" cy="2160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Страх и любовь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Честолюбие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Мудрый лидер соединяет в себе качества льва (силу и честность) и качества лисицы (мистификацию и искусное притворство)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5486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Макиавелли </a:t>
            </a:r>
            <a:b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Государь»</a:t>
            </a:r>
            <a:b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Machiavelli_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0510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387" y="4149080"/>
            <a:ext cx="79221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Власть лидера корениться в поддержке его сторонников</a:t>
            </a:r>
          </a:p>
          <a:p>
            <a:pPr eaLnBrk="1" hangingPunct="1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Подчиненные должны знать, что они могут ожидать от своего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лидера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понимать, что он ожидает от них.</a:t>
            </a:r>
          </a:p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Лидер должен обладать волей к выживанию</a:t>
            </a:r>
          </a:p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правитель- всегда образец мудрости и справедливости для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своих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сторонников</a:t>
            </a:r>
          </a:p>
        </p:txBody>
      </p:sp>
    </p:spTree>
    <p:extLst>
      <p:ext uri="{BB962C8B-B14F-4D97-AF65-F5344CB8AC3E}">
        <p14:creationId xmlns:p14="http://schemas.microsoft.com/office/powerpoint/2010/main" val="78976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>
                <a:solidFill>
                  <a:srgbClr val="0000FF"/>
                </a:solidFill>
              </a:rPr>
              <a:t>Чтобы вести людей за собой, иди за ними.</a:t>
            </a:r>
            <a:br>
              <a:rPr lang="ru-RU" sz="2800" dirty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                                                       </a:t>
            </a:r>
            <a:r>
              <a:rPr lang="ru-RU" sz="1600" i="1" dirty="0" smtClean="0">
                <a:solidFill>
                  <a:srgbClr val="0000FF"/>
                </a:solidFill>
              </a:rPr>
              <a:t>Лао-Цзы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137323"/>
          </a:xfrm>
        </p:spPr>
        <p:txBody>
          <a:bodyPr/>
          <a:lstStyle/>
          <a:p>
            <a:r>
              <a:rPr lang="ru-RU" sz="2000" b="1" dirty="0">
                <a:solidFill>
                  <a:srgbClr val="0000FF"/>
                </a:solidFill>
              </a:rPr>
              <a:t>Власть</a:t>
            </a:r>
            <a:r>
              <a:rPr lang="ru-RU" sz="2000" b="1" dirty="0"/>
              <a:t> </a:t>
            </a:r>
            <a:r>
              <a:rPr lang="ru-RU" sz="2000" dirty="0"/>
              <a:t>— это функция зависимости, а точнее, </a:t>
            </a:r>
            <a:r>
              <a:rPr lang="ru-RU" sz="2000" dirty="0" smtClean="0"/>
              <a:t>взаимозависимости. Чем </a:t>
            </a:r>
            <a:r>
              <a:rPr lang="ru-RU" sz="2000" dirty="0"/>
              <a:t>больше один человек зависит от другого, тем больше власти и </a:t>
            </a:r>
            <a:r>
              <a:rPr lang="ru-RU" sz="2000" dirty="0" smtClean="0"/>
              <a:t>у того</a:t>
            </a:r>
            <a:r>
              <a:rPr lang="ru-RU" sz="2000" dirty="0"/>
              <a:t>, и у другого. Обладание властью — это возможность влияния </a:t>
            </a:r>
            <a:r>
              <a:rPr lang="ru-RU" sz="2000" dirty="0" smtClean="0"/>
              <a:t>на удовлетворение </a:t>
            </a:r>
            <a:r>
              <a:rPr lang="ru-RU" sz="2000" dirty="0"/>
              <a:t>потребностей.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Авторитет</a:t>
            </a:r>
            <a:r>
              <a:rPr lang="ru-RU" sz="2000" b="1" dirty="0"/>
              <a:t> </a:t>
            </a:r>
            <a:r>
              <a:rPr lang="ru-RU" sz="2000" dirty="0"/>
              <a:t>— это власть, возникшая на формальной </a:t>
            </a:r>
            <a:r>
              <a:rPr lang="ru-RU" sz="2000" dirty="0" smtClean="0"/>
              <a:t>основе, как </a:t>
            </a:r>
            <a:r>
              <a:rPr lang="ru-RU" sz="2000" dirty="0"/>
              <a:t>данная кому-то и принимаемая подчиненными как то, с </a:t>
            </a:r>
            <a:r>
              <a:rPr lang="ru-RU" sz="2000" dirty="0" smtClean="0"/>
              <a:t>чем они </a:t>
            </a:r>
            <a:r>
              <a:rPr lang="ru-RU" sz="2000" dirty="0"/>
              <a:t>согласны и считают правильным. В первом случае власть </a:t>
            </a:r>
            <a:r>
              <a:rPr lang="ru-RU" sz="2000" dirty="0" smtClean="0"/>
              <a:t>дается сверху</a:t>
            </a:r>
            <a:r>
              <a:rPr lang="ru-RU" sz="2000" dirty="0"/>
              <a:t>, а в другом она должна быть получена снизу.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3038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72400" cy="415250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— отношения доминирования и подчинения, влияния и следования в системе межличностных отношений.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— психологическая характеристика поведения какого-то члена группы, пользующегося наибольшим влиянием на других.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— это конкретные действия личности как инициатора и организатора групповых взаимодействий.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— это система взаимоотношений в группе, когда один человек выступает с инициативой и берет на себя ответственность за действия группы и их возможные последствия, а другие готовы следовать предложенной инициативе и прикладывать для этого значительные усилия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772400" cy="136815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ермин «лидерство» заимствован из английского языка, в котором не различаются понятия «лидер»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 «руководитель».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04091" y="1196752"/>
            <a:ext cx="8642350" cy="4651052"/>
            <a:chOff x="279" y="1779"/>
            <a:chExt cx="2880" cy="1152"/>
          </a:xfrm>
        </p:grpSpPr>
        <p:cxnSp>
          <p:nvCxnSpPr>
            <p:cNvPr id="1028" name="_s1028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2656" y="257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1648" y="257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640" y="257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51" y="1635"/>
              <a:ext cx="144" cy="1008"/>
            </a:xfrm>
            <a:prstGeom prst="bentConnector3">
              <a:avLst>
                <a:gd name="adj1" fmla="val 2823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8" y="213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43" y="1635"/>
              <a:ext cx="144" cy="1008"/>
            </a:xfrm>
            <a:prstGeom prst="bentConnector3">
              <a:avLst>
                <a:gd name="adj1" fmla="val 2823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1287" y="17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Теории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лидерства</a:t>
              </a: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279" y="221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Теория «Великого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человека»</a:t>
              </a: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1287" y="221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Теория «Великого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события»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2295" y="221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Теория «мудрости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 власти»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279" y="264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Лидерами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не становятся-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лидерами рождаются</a:t>
              </a: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1287" y="264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Великие события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превращают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 лидеров</a:t>
              </a: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2295" y="264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Лидерство- мудрое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использование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15900" y="323850"/>
            <a:ext cx="8640763" cy="6345238"/>
            <a:chOff x="136" y="204"/>
            <a:chExt cx="3888" cy="1152"/>
          </a:xfrm>
        </p:grpSpPr>
        <p:cxnSp>
          <p:nvCxnSpPr>
            <p:cNvPr id="2052" name="_s2052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16200000">
              <a:off x="3521" y="99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>
              <a:off x="2513" y="99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16200000">
              <a:off x="1505" y="99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>
              <a:off x="497" y="99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764" y="-192"/>
              <a:ext cx="144" cy="1512"/>
            </a:xfrm>
            <a:prstGeom prst="bentConnector3">
              <a:avLst>
                <a:gd name="adj1" fmla="val 1475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260" y="312"/>
              <a:ext cx="144" cy="504"/>
            </a:xfrm>
            <a:prstGeom prst="bentConnector3">
              <a:avLst>
                <a:gd name="adj1" fmla="val 1475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756" y="312"/>
              <a:ext cx="144" cy="504"/>
            </a:xfrm>
            <a:prstGeom prst="bentConnector3">
              <a:avLst>
                <a:gd name="adj1" fmla="val 1475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52" y="-192"/>
              <a:ext cx="144" cy="1512"/>
            </a:xfrm>
            <a:prstGeom prst="bentConnector3">
              <a:avLst>
                <a:gd name="adj1" fmla="val 1475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0"/>
            <p:cNvSpPr>
              <a:spLocks noChangeArrowheads="1"/>
            </p:cNvSpPr>
            <p:nvPr/>
          </p:nvSpPr>
          <p:spPr bwMode="auto">
            <a:xfrm>
              <a:off x="1648" y="2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Модели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лидера</a:t>
              </a:r>
            </a:p>
          </p:txBody>
        </p:sp>
        <p:sp>
          <p:nvSpPr>
            <p:cNvPr id="4" name="_s2061"/>
            <p:cNvSpPr>
              <a:spLocks noChangeArrowheads="1"/>
            </p:cNvSpPr>
            <p:nvPr/>
          </p:nvSpPr>
          <p:spPr bwMode="auto">
            <a:xfrm>
              <a:off x="136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«Один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из нас»</a:t>
              </a:r>
            </a:p>
          </p:txBody>
        </p:sp>
        <p:sp>
          <p:nvSpPr>
            <p:cNvPr id="5" name="_s2062"/>
            <p:cNvSpPr>
              <a:spLocks noChangeArrowheads="1"/>
            </p:cNvSpPr>
            <p:nvPr/>
          </p:nvSpPr>
          <p:spPr bwMode="auto">
            <a:xfrm>
              <a:off x="1144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«Лучший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из нас»</a:t>
              </a:r>
            </a:p>
          </p:txBody>
        </p:sp>
        <p:sp>
          <p:nvSpPr>
            <p:cNvPr id="6" name="_s2063"/>
            <p:cNvSpPr>
              <a:spLocks noChangeArrowheads="1"/>
            </p:cNvSpPr>
            <p:nvPr/>
          </p:nvSpPr>
          <p:spPr bwMode="auto">
            <a:xfrm>
              <a:off x="2152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«Воплощение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добродетели»</a:t>
              </a:r>
            </a:p>
          </p:txBody>
        </p:sp>
        <p:sp>
          <p:nvSpPr>
            <p:cNvPr id="7" name="_s2064"/>
            <p:cNvSpPr>
              <a:spLocks noChangeArrowheads="1"/>
            </p:cNvSpPr>
            <p:nvPr/>
          </p:nvSpPr>
          <p:spPr bwMode="auto">
            <a:xfrm>
              <a:off x="3160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«Оправдание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наших надежд»</a:t>
              </a:r>
            </a:p>
          </p:txBody>
        </p:sp>
        <p:sp>
          <p:nvSpPr>
            <p:cNvPr id="8" name="_s2065"/>
            <p:cNvSpPr>
              <a:spLocks noChangeArrowheads="1"/>
            </p:cNvSpPr>
            <p:nvPr/>
          </p:nvSpPr>
          <p:spPr bwMode="auto">
            <a:xfrm>
              <a:off x="136" y="10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Образ жизни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идентичен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образу жизни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любого члена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коллектива</a:t>
              </a:r>
            </a:p>
          </p:txBody>
        </p:sp>
        <p:sp>
          <p:nvSpPr>
            <p:cNvPr id="9" name="_s2066"/>
            <p:cNvSpPr>
              <a:spLocks noChangeArrowheads="1"/>
            </p:cNvSpPr>
            <p:nvPr/>
          </p:nvSpPr>
          <p:spPr bwMode="auto">
            <a:xfrm>
              <a:off x="1144" y="10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Пример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для подражания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 как человек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как профессионал</a:t>
              </a:r>
            </a:p>
          </p:txBody>
        </p:sp>
        <p:sp>
          <p:nvSpPr>
            <p:cNvPr id="10" name="_s2067"/>
            <p:cNvSpPr>
              <a:spLocks noChangeArrowheads="1"/>
            </p:cNvSpPr>
            <p:nvPr/>
          </p:nvSpPr>
          <p:spPr bwMode="auto">
            <a:xfrm>
              <a:off x="2152" y="10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Носитель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общечело-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веческих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норм морали</a:t>
              </a:r>
            </a:p>
          </p:txBody>
        </p:sp>
        <p:sp>
          <p:nvSpPr>
            <p:cNvPr id="11" name="_s2068"/>
            <p:cNvSpPr>
              <a:spLocks noChangeArrowheads="1"/>
            </p:cNvSpPr>
            <p:nvPr/>
          </p:nvSpPr>
          <p:spPr bwMode="auto">
            <a:xfrm>
              <a:off x="3160" y="10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Люби надеются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на постоянство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действий лидера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независимо от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обстановки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8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964612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Различия между менеджером и лидеро</a:t>
            </a: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graphicFrame>
        <p:nvGraphicFramePr>
          <p:cNvPr id="47162" name="Group 58"/>
          <p:cNvGraphicFramePr>
            <a:graphicFrameLocks noGrp="1"/>
          </p:cNvGraphicFramePr>
          <p:nvPr>
            <p:ph type="tbl" idx="1"/>
          </p:nvPr>
        </p:nvGraphicFramePr>
        <p:xfrm>
          <a:off x="358775" y="836613"/>
          <a:ext cx="8785225" cy="5699760"/>
        </p:xfrm>
        <a:graphic>
          <a:graphicData uri="http://schemas.openxmlformats.org/drawingml/2006/table">
            <a:tbl>
              <a:tblPr/>
              <a:tblGrid>
                <a:gridCol w="4394200"/>
                <a:gridCol w="4391025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Менеджер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Лидер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Администратор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Инноватор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Поручает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Вдохнавляет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Работает над целями других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Работает над своими целями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План – основа действий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Видение – основа действий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Полагается на систему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Полагается на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Использует аргументы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Использует эмоции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Контролирует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Доверяет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Принимает решения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Реализует решения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Уважаем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Обожаем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Делает все правильно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Делает правильное дело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6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Список источников 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682" y="2259302"/>
            <a:ext cx="7168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Виханский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О. С, Наумов, А. 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учебник / О.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Виханский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А. И. Наумов.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4-е изд.,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доп. —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Экономистъ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2006. —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670 с.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5-98118-131-1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Агентство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С1Р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РГБ.</a:t>
            </a:r>
          </a:p>
        </p:txBody>
      </p:sp>
    </p:spTree>
    <p:extLst>
      <p:ext uri="{BB962C8B-B14F-4D97-AF65-F5344CB8AC3E}">
        <p14:creationId xmlns:p14="http://schemas.microsoft.com/office/powerpoint/2010/main" val="16787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власти</a:t>
            </a:r>
            <a:endParaRPr lang="ru-RU" sz="2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13732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b="1" dirty="0">
                <a:solidFill>
                  <a:srgbClr val="0000FF"/>
                </a:solidFill>
              </a:rPr>
              <a:t>Власть</a:t>
            </a:r>
            <a:r>
              <a:rPr lang="ru-RU" sz="1800" dirty="0"/>
              <a:t> – это потенциальная или реальная возможность влияния на других людей.</a:t>
            </a:r>
          </a:p>
          <a:p>
            <a:pPr algn="just">
              <a:buNone/>
            </a:pPr>
            <a:r>
              <a:rPr lang="ru-RU" sz="1800" b="1" dirty="0">
                <a:solidFill>
                  <a:srgbClr val="0000FF"/>
                </a:solidFill>
              </a:rPr>
              <a:t>Влияние </a:t>
            </a:r>
            <a:r>
              <a:rPr lang="ru-RU" sz="1800" dirty="0"/>
              <a:t>– это результат изменения менеджером поведения работника в ходе взаимодействия с ним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dirty="0"/>
              <a:t>Власть как процесс базируется на двух началах: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личном </a:t>
            </a:r>
            <a:r>
              <a:rPr lang="ru-RU" sz="1800" dirty="0">
                <a:solidFill>
                  <a:srgbClr val="0000FF"/>
                </a:solidFill>
              </a:rPr>
              <a:t>и организационном.</a:t>
            </a:r>
          </a:p>
          <a:p>
            <a:pPr marL="0" indent="0" algn="just">
              <a:buNone/>
            </a:pPr>
            <a:r>
              <a:rPr lang="ru-RU" sz="1800" dirty="0"/>
              <a:t>В том и другом случаях используются различные источники власти </a:t>
            </a:r>
            <a:r>
              <a:rPr lang="ru-RU" sz="1800" dirty="0" smtClean="0"/>
              <a:t>или средства </a:t>
            </a:r>
            <a:r>
              <a:rPr lang="ru-RU" sz="1800" dirty="0"/>
              <a:t>ее реализации. Умелое использование имеющихся у руководителя </a:t>
            </a:r>
            <a:r>
              <a:rPr lang="ru-RU" sz="1800" dirty="0" smtClean="0"/>
              <a:t>источников власти </a:t>
            </a:r>
            <a:r>
              <a:rPr lang="ru-RU" sz="1800" dirty="0"/>
              <a:t>лежит в основе другого организационного процесса — лидерства.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1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Личностная основа власти</a:t>
            </a:r>
            <a:endParaRPr lang="ru-RU" sz="2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4563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i="1" dirty="0">
                <a:solidFill>
                  <a:srgbClr val="3333FF"/>
                </a:solidFill>
              </a:rPr>
              <a:t>Личная власть </a:t>
            </a:r>
            <a:r>
              <a:rPr lang="ru-RU" sz="5600" dirty="0"/>
              <a:t>— это степень уважительного, хорошего и </a:t>
            </a:r>
            <a:r>
              <a:rPr lang="ru-RU" sz="5600" dirty="0" smtClean="0"/>
              <a:t>преданного отношения </a:t>
            </a:r>
            <a:r>
              <a:rPr lang="ru-RU" sz="5600" dirty="0"/>
              <a:t>к ее обладателю со стороны подчиненных. Она </a:t>
            </a:r>
            <a:r>
              <a:rPr lang="ru-RU" sz="5600" dirty="0" smtClean="0"/>
              <a:t>основывается на </a:t>
            </a:r>
            <a:r>
              <a:rPr lang="ru-RU" sz="5600" dirty="0"/>
              <a:t>близости целей. </a:t>
            </a:r>
            <a:r>
              <a:rPr lang="ru-RU" sz="5600" dirty="0" smtClean="0"/>
              <a:t>Лучшая </a:t>
            </a:r>
            <a:r>
              <a:rPr lang="ru-RU" sz="5600" dirty="0"/>
              <a:t>ситуация, когда руководитель обладает и должностной, и личной властью.</a:t>
            </a:r>
          </a:p>
          <a:p>
            <a:pPr marL="0" indent="0" algn="ctr">
              <a:buNone/>
            </a:pPr>
            <a:r>
              <a:rPr lang="ru-RU" sz="5600" dirty="0" smtClean="0"/>
              <a:t>     </a:t>
            </a:r>
          </a:p>
          <a:p>
            <a:pPr marL="0" indent="0" algn="ctr">
              <a:buNone/>
            </a:pPr>
            <a:r>
              <a:rPr lang="ru-RU" sz="5600" dirty="0" smtClean="0"/>
              <a:t>В </a:t>
            </a:r>
            <a:r>
              <a:rPr lang="ru-RU" sz="5600" dirty="0"/>
              <a:t>группу, составляющую </a:t>
            </a:r>
            <a:r>
              <a:rPr lang="ru-RU" sz="5600" b="1" dirty="0"/>
              <a:t>личностную основу власти, </a:t>
            </a:r>
            <a:endParaRPr lang="ru-RU" sz="5600" b="1" dirty="0" smtClean="0"/>
          </a:p>
          <a:p>
            <a:pPr marL="0" indent="0" algn="ctr">
              <a:buNone/>
            </a:pPr>
            <a:r>
              <a:rPr lang="ru-RU" sz="5600" dirty="0" smtClean="0"/>
              <a:t>включаются следующие </a:t>
            </a:r>
            <a:r>
              <a:rPr lang="ru-RU" sz="5600" dirty="0"/>
              <a:t>источники власти: </a:t>
            </a:r>
            <a:endParaRPr lang="ru-RU" sz="5600" dirty="0" smtClean="0"/>
          </a:p>
          <a:p>
            <a:pPr algn="ctr">
              <a:buFont typeface="Arial" charset="0"/>
              <a:buChar char="•"/>
            </a:pPr>
            <a:r>
              <a:rPr lang="ru-RU" sz="5600" b="1" dirty="0" smtClean="0">
                <a:solidFill>
                  <a:srgbClr val="7030A0"/>
                </a:solidFill>
              </a:rPr>
              <a:t>экспертная </a:t>
            </a:r>
            <a:r>
              <a:rPr lang="ru-RU" sz="5600" b="1" dirty="0">
                <a:solidFill>
                  <a:srgbClr val="7030A0"/>
                </a:solidFill>
              </a:rPr>
              <a:t>власть, </a:t>
            </a:r>
            <a:endParaRPr lang="ru-RU" sz="5600" b="1" dirty="0" smtClean="0">
              <a:solidFill>
                <a:srgbClr val="7030A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5600" b="1" dirty="0" smtClean="0">
                <a:solidFill>
                  <a:srgbClr val="7030A0"/>
                </a:solidFill>
              </a:rPr>
              <a:t>власть </a:t>
            </a:r>
            <a:r>
              <a:rPr lang="ru-RU" sz="5600" b="1" dirty="0">
                <a:solidFill>
                  <a:srgbClr val="7030A0"/>
                </a:solidFill>
              </a:rPr>
              <a:t>примера, </a:t>
            </a:r>
            <a:endParaRPr lang="ru-RU" sz="5600" b="1" dirty="0" smtClean="0">
              <a:solidFill>
                <a:srgbClr val="7030A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5600" b="1" dirty="0" smtClean="0">
                <a:solidFill>
                  <a:srgbClr val="7030A0"/>
                </a:solidFill>
              </a:rPr>
              <a:t>право на </a:t>
            </a:r>
            <a:r>
              <a:rPr lang="ru-RU" sz="5600" b="1" dirty="0">
                <a:solidFill>
                  <a:srgbClr val="7030A0"/>
                </a:solidFill>
              </a:rPr>
              <a:t>власть, </a:t>
            </a:r>
            <a:endParaRPr lang="ru-RU" sz="5600" b="1" dirty="0" smtClean="0">
              <a:solidFill>
                <a:srgbClr val="7030A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5600" b="1" dirty="0" smtClean="0">
                <a:solidFill>
                  <a:srgbClr val="7030A0"/>
                </a:solidFill>
              </a:rPr>
              <a:t>власть </a:t>
            </a:r>
            <a:r>
              <a:rPr lang="ru-RU" sz="5600" b="1" dirty="0">
                <a:solidFill>
                  <a:srgbClr val="7030A0"/>
                </a:solidFill>
              </a:rPr>
              <a:t>информации, </a:t>
            </a:r>
            <a:endParaRPr lang="ru-RU" sz="5600" b="1" dirty="0" smtClean="0">
              <a:solidFill>
                <a:srgbClr val="7030A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sz="5600" b="1" dirty="0" smtClean="0">
                <a:solidFill>
                  <a:srgbClr val="7030A0"/>
                </a:solidFill>
              </a:rPr>
              <a:t>потребность </a:t>
            </a:r>
            <a:r>
              <a:rPr lang="ru-RU" sz="5600" b="1" dirty="0">
                <a:solidFill>
                  <a:srgbClr val="7030A0"/>
                </a:solidFill>
              </a:rPr>
              <a:t>во власти.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9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Экспертная власть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4038600" cy="2841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стороны:</a:t>
            </a:r>
          </a:p>
          <a:p>
            <a:r>
              <a:rPr lang="ru-RU" sz="2000" dirty="0" smtClean="0"/>
              <a:t>Гарантия высокой эффективности работы</a:t>
            </a:r>
          </a:p>
          <a:p>
            <a:r>
              <a:rPr lang="ru-RU" sz="2000" dirty="0" smtClean="0"/>
              <a:t>Использование низкооплачиваемого труд</a:t>
            </a:r>
          </a:p>
          <a:p>
            <a:r>
              <a:rPr lang="ru-RU" sz="2000" dirty="0" smtClean="0"/>
              <a:t>Четкая профессиональная ответственность менеджера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284984"/>
            <a:ext cx="4038600" cy="2841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стороны:</a:t>
            </a:r>
          </a:p>
          <a:p>
            <a:r>
              <a:rPr lang="ru-RU" sz="2000" dirty="0" smtClean="0"/>
              <a:t>Эффективна до первой ошибки менеджера</a:t>
            </a:r>
          </a:p>
          <a:p>
            <a:r>
              <a:rPr lang="ru-RU" sz="2000" dirty="0" smtClean="0"/>
              <a:t>Плохая отдача от персонала</a:t>
            </a:r>
          </a:p>
          <a:p>
            <a:r>
              <a:rPr lang="ru-RU" sz="2000" dirty="0" smtClean="0"/>
              <a:t>Низкий уровень обладания властью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43841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экспертной властью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понимается способность руководителя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влиять на поведение подчиненных в силу своей подготовки и уровня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образования, опыта и таланта, умений и навыков,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наличия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специализированных знаний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власть не связана жестко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определенной должностью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Недостатком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такой власти страдают молодые руководители, и им требуется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для того, чтобы ее обрести и эффективно использовать.</a:t>
            </a:r>
          </a:p>
        </p:txBody>
      </p:sp>
    </p:spTree>
    <p:extLst>
      <p:ext uri="{BB962C8B-B14F-4D97-AF65-F5344CB8AC3E}">
        <p14:creationId xmlns:p14="http://schemas.microsoft.com/office/powerpoint/2010/main" val="38186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Эталонная власть (власть примера)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573016"/>
            <a:ext cx="4038600" cy="255314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стороны:</a:t>
            </a:r>
          </a:p>
          <a:p>
            <a:r>
              <a:rPr lang="ru-RU" sz="2600" dirty="0" smtClean="0"/>
              <a:t>Высокая интенсивность труда персонала</a:t>
            </a:r>
          </a:p>
          <a:p>
            <a:r>
              <a:rPr lang="ru-RU" sz="2600" dirty="0" smtClean="0"/>
              <a:t>Быстрая реализация управленческих решений</a:t>
            </a:r>
          </a:p>
          <a:p>
            <a:r>
              <a:rPr lang="ru-RU" sz="2600" dirty="0" smtClean="0"/>
              <a:t>Низкая степень конфликтности в рабочих группах</a:t>
            </a:r>
          </a:p>
          <a:p>
            <a:r>
              <a:rPr lang="ru-RU" sz="2600" dirty="0" smtClean="0"/>
              <a:t>Низкие затраты на вознаграждение</a:t>
            </a:r>
            <a:endParaRPr lang="ru-RU" sz="2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501008"/>
            <a:ext cx="4038600" cy="26251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стороны:</a:t>
            </a:r>
          </a:p>
          <a:p>
            <a:r>
              <a:rPr lang="ru-RU" sz="1800" dirty="0" smtClean="0"/>
              <a:t>Отсутствия демократических процедур контроля</a:t>
            </a:r>
          </a:p>
          <a:p>
            <a:r>
              <a:rPr lang="ru-RU" sz="1800" dirty="0" smtClean="0"/>
              <a:t>Дезорганизация управления в отсутствие менеджера</a:t>
            </a:r>
          </a:p>
          <a:p>
            <a:r>
              <a:rPr lang="ru-RU" sz="1800" dirty="0" smtClean="0"/>
              <a:t>Нет приемлемости управления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2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Власть примера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связана со способностью руководителя влиять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подчиненных благодаря его привлекательности,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наличию у него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харизмы.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Харизма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власть, основанная на силе личных качеств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стиля руководителя.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больше руководитель является для кого-то идеалом, тем больше его уважают, подкрепляя тем самым его личностную основу власти.</a:t>
            </a:r>
          </a:p>
        </p:txBody>
      </p:sp>
    </p:spTree>
    <p:extLst>
      <p:ext uri="{BB962C8B-B14F-4D97-AF65-F5344CB8AC3E}">
        <p14:creationId xmlns:p14="http://schemas.microsoft.com/office/powerpoint/2010/main" val="31937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власть</a:t>
            </a:r>
            <a:endParaRPr lang="ru-RU" sz="2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47" y="1484784"/>
            <a:ext cx="8229600" cy="2260848"/>
          </a:xfrm>
        </p:spPr>
        <p:txBody>
          <a:bodyPr/>
          <a:lstStyle/>
          <a:p>
            <a:pPr algn="just"/>
            <a:r>
              <a:rPr lang="ru-RU" sz="1600" dirty="0"/>
              <a:t>Формально руководители, занимающие одни и те же должности</a:t>
            </a:r>
            <a:r>
              <a:rPr lang="ru-RU" sz="1600" dirty="0" smtClean="0"/>
              <a:t>,  имеют </a:t>
            </a:r>
            <a:r>
              <a:rPr lang="ru-RU" sz="1600" dirty="0"/>
              <a:t>равные права. </a:t>
            </a:r>
            <a:endParaRPr lang="ru-RU" sz="1600" dirty="0" smtClean="0"/>
          </a:p>
          <a:p>
            <a:pPr algn="just"/>
            <a:r>
              <a:rPr lang="ru-RU" sz="1600" dirty="0" smtClean="0"/>
              <a:t>Однако </a:t>
            </a:r>
            <a:r>
              <a:rPr lang="ru-RU" sz="1600" dirty="0"/>
              <a:t>каждый из них использует данное </a:t>
            </a:r>
            <a:r>
              <a:rPr lang="ru-RU" sz="1600" dirty="0" smtClean="0"/>
              <a:t>ему право </a:t>
            </a:r>
            <a:r>
              <a:rPr lang="ru-RU" sz="1600" dirty="0"/>
              <a:t>в пределах своих способностей. Это проявляется в том, что </a:t>
            </a:r>
            <a:r>
              <a:rPr lang="ru-RU" sz="1600" dirty="0" smtClean="0"/>
              <a:t>каждый руководитель </a:t>
            </a:r>
            <a:r>
              <a:rPr lang="ru-RU" sz="1600" dirty="0"/>
              <a:t>как бы обладает разным </a:t>
            </a:r>
            <a:r>
              <a:rPr lang="ru-RU" sz="1600" b="1" i="1" dirty="0">
                <a:solidFill>
                  <a:srgbClr val="3333FF"/>
                </a:solidFill>
              </a:rPr>
              <a:t>правом на власть. </a:t>
            </a:r>
            <a:endParaRPr lang="ru-RU" sz="1600" b="1" i="1" dirty="0" smtClean="0">
              <a:solidFill>
                <a:srgbClr val="3333FF"/>
              </a:solidFill>
            </a:endParaRPr>
          </a:p>
          <a:p>
            <a:pPr algn="just"/>
            <a:r>
              <a:rPr lang="ru-RU" sz="1600" dirty="0" smtClean="0"/>
              <a:t>Во многих случаях </a:t>
            </a:r>
            <a:r>
              <a:rPr lang="ru-RU" sz="1600" dirty="0"/>
              <a:t>данный источник власти может быть единственным, </a:t>
            </a:r>
            <a:r>
              <a:rPr lang="ru-RU" sz="1600" dirty="0" smtClean="0"/>
              <a:t>особенно когда </a:t>
            </a:r>
            <a:r>
              <a:rPr lang="ru-RU" sz="1600" dirty="0"/>
              <a:t>организация только формируется. </a:t>
            </a:r>
            <a:endParaRPr lang="ru-RU" sz="1600" dirty="0" smtClean="0"/>
          </a:p>
          <a:p>
            <a:pPr algn="just"/>
            <a:r>
              <a:rPr lang="ru-RU" sz="1600" dirty="0" smtClean="0"/>
              <a:t>Важно </a:t>
            </a:r>
            <a:r>
              <a:rPr lang="ru-RU" sz="1600" dirty="0"/>
              <a:t>получить от подчиненных признание права на власть, что связано с использованием других источников власти. </a:t>
            </a:r>
            <a:endParaRPr lang="ru-RU" sz="1600" dirty="0" smtClean="0"/>
          </a:p>
          <a:p>
            <a:endParaRPr lang="ru-RU" sz="1800" dirty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57200" y="4005064"/>
            <a:ext cx="4038600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32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8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4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стороны:</a:t>
            </a:r>
          </a:p>
          <a:p>
            <a:r>
              <a:rPr lang="ru-RU" sz="1800" dirty="0" smtClean="0"/>
              <a:t>Стабильность управления</a:t>
            </a:r>
          </a:p>
          <a:p>
            <a:r>
              <a:rPr lang="ru-RU" sz="1800" dirty="0" smtClean="0"/>
              <a:t>Бесконфликтность управления</a:t>
            </a:r>
          </a:p>
          <a:p>
            <a:r>
              <a:rPr lang="ru-RU" sz="1800" dirty="0" smtClean="0"/>
              <a:t>Быстрое принятие решений</a:t>
            </a:r>
          </a:p>
          <a:p>
            <a:r>
              <a:rPr lang="ru-RU" sz="1800" dirty="0" smtClean="0"/>
              <a:t>Предсказуемость поведение персонала</a:t>
            </a:r>
            <a:endParaRPr lang="ru-RU" sz="1800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648200" y="4005064"/>
            <a:ext cx="4038600" cy="21210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32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8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4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000" kern="1200">
                <a:solidFill>
                  <a:srgbClr val="1E1C1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стороны:</a:t>
            </a:r>
          </a:p>
          <a:p>
            <a:r>
              <a:rPr lang="ru-RU" sz="1800" dirty="0" smtClean="0"/>
              <a:t>Снижение трудовой активности</a:t>
            </a:r>
          </a:p>
          <a:p>
            <a:r>
              <a:rPr lang="ru-RU" sz="1800" dirty="0" smtClean="0"/>
              <a:t>Плохая </a:t>
            </a:r>
            <a:r>
              <a:rPr lang="ru-RU" sz="1800" dirty="0" err="1" smtClean="0"/>
              <a:t>адаптированность</a:t>
            </a:r>
            <a:r>
              <a:rPr lang="ru-RU" sz="1800" dirty="0" smtClean="0"/>
              <a:t> к изменениям внешней и внутренней среды</a:t>
            </a:r>
          </a:p>
          <a:p>
            <a:r>
              <a:rPr lang="ru-RU" sz="1800" dirty="0" smtClean="0"/>
              <a:t>Не стимулируется творческий подход к работе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042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 информации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7787208" cy="4525963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rgbClr val="3333FF"/>
                </a:solidFill>
              </a:rPr>
              <a:t>Власть информации </a:t>
            </a:r>
            <a:r>
              <a:rPr lang="ru-RU" sz="2000" dirty="0"/>
              <a:t>базируется на возможности доступа к нужной </a:t>
            </a:r>
            <a:r>
              <a:rPr lang="ru-RU" sz="2000" dirty="0" smtClean="0"/>
              <a:t>и важной </a:t>
            </a:r>
            <a:r>
              <a:rPr lang="ru-RU" sz="2000" dirty="0"/>
              <a:t>информации и умении использовать ее для влияния на подчиненных.</a:t>
            </a:r>
          </a:p>
          <a:p>
            <a:pPr algn="just"/>
            <a:r>
              <a:rPr lang="ru-RU" sz="2000" dirty="0"/>
              <a:t>Получаемая информация позволяет ее обладателю </a:t>
            </a:r>
            <a:r>
              <a:rPr lang="ru-RU" sz="2000" dirty="0" smtClean="0"/>
              <a:t>принимать оптимальные </a:t>
            </a:r>
            <a:r>
              <a:rPr lang="ru-RU" sz="2000" dirty="0"/>
              <a:t>решения и осуществлять тем самым власть. </a:t>
            </a:r>
          </a:p>
          <a:p>
            <a:pPr algn="just"/>
            <a:r>
              <a:rPr lang="ru-RU" sz="2000" dirty="0"/>
              <a:t>Информация играет важную роль в формировании власти руководителя. Особое значение это приобретает в век всеобщей компьютеризации.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56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72008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В </a:t>
            </a:r>
            <a:r>
              <a:rPr lang="ru-RU" sz="2000" dirty="0"/>
              <a:t>группу, составляющую </a:t>
            </a:r>
            <a:r>
              <a:rPr lang="ru-RU" sz="2000" b="1" i="1" dirty="0">
                <a:solidFill>
                  <a:srgbClr val="3333FF"/>
                </a:solidFill>
              </a:rPr>
              <a:t>организационную основу власти</a:t>
            </a:r>
            <a:r>
              <a:rPr lang="ru-RU" sz="2000" i="1" dirty="0"/>
              <a:t>, </a:t>
            </a:r>
            <a:r>
              <a:rPr lang="ru-RU" sz="2000" dirty="0"/>
              <a:t>входят </a:t>
            </a:r>
            <a:r>
              <a:rPr lang="ru-RU" sz="2000" dirty="0" smtClean="0"/>
              <a:t>в качестве </a:t>
            </a:r>
            <a:r>
              <a:rPr lang="ru-RU" sz="2000" dirty="0"/>
              <a:t>источников власти: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*принятие </a:t>
            </a:r>
            <a:r>
              <a:rPr lang="ru-RU" sz="2000" b="1" dirty="0">
                <a:solidFill>
                  <a:srgbClr val="7030A0"/>
                </a:solidFill>
              </a:rPr>
              <a:t>решения,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* </a:t>
            </a:r>
            <a:r>
              <a:rPr lang="ru-RU" sz="2000" b="1" dirty="0" smtClean="0">
                <a:solidFill>
                  <a:srgbClr val="7030A0"/>
                </a:solidFill>
              </a:rPr>
              <a:t>вознаграждение и принуждение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* </a:t>
            </a:r>
            <a:r>
              <a:rPr lang="ru-RU" sz="2000" b="1" dirty="0" smtClean="0">
                <a:solidFill>
                  <a:srgbClr val="7030A0"/>
                </a:solidFill>
              </a:rPr>
              <a:t>власть </a:t>
            </a:r>
            <a:r>
              <a:rPr lang="ru-RU" sz="2000" b="1" dirty="0">
                <a:solidFill>
                  <a:srgbClr val="7030A0"/>
                </a:solidFill>
              </a:rPr>
              <a:t>над </a:t>
            </a:r>
            <a:r>
              <a:rPr lang="ru-RU" sz="2000" b="1" dirty="0" smtClean="0">
                <a:solidFill>
                  <a:srgbClr val="7030A0"/>
                </a:solidFill>
              </a:rPr>
              <a:t>ресурсами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* </a:t>
            </a:r>
            <a:r>
              <a:rPr lang="ru-RU" sz="2000" b="1" dirty="0" smtClean="0">
                <a:solidFill>
                  <a:srgbClr val="7030A0"/>
                </a:solidFill>
              </a:rPr>
              <a:t>власть </a:t>
            </a:r>
            <a:r>
              <a:rPr lang="ru-RU" sz="2000" b="1" dirty="0">
                <a:solidFill>
                  <a:srgbClr val="7030A0"/>
                </a:solidFill>
              </a:rPr>
              <a:t>связей.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основа власти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5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Тема59</Template>
  <TotalTime>530</TotalTime>
  <Words>1863</Words>
  <Application>Microsoft Office PowerPoint</Application>
  <PresentationFormat>Экран (4:3)</PresentationFormat>
  <Paragraphs>319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Тема59</vt:lpstr>
      <vt:lpstr>Воздушный поток</vt:lpstr>
      <vt:lpstr>Кнопка</vt:lpstr>
      <vt:lpstr>Паркет</vt:lpstr>
      <vt:lpstr>Кутюр</vt:lpstr>
      <vt:lpstr>Поток</vt:lpstr>
      <vt:lpstr>Твердый переплет</vt:lpstr>
      <vt:lpstr>Власть и лидерство</vt:lpstr>
      <vt:lpstr>Цели и задачи рассмотрения темы</vt:lpstr>
      <vt:lpstr>Понятие власти</vt:lpstr>
      <vt:lpstr>Личностная основа власти</vt:lpstr>
      <vt:lpstr>Экспертная власть</vt:lpstr>
      <vt:lpstr>Эталонная власть (власть примера)</vt:lpstr>
      <vt:lpstr>Право на власть</vt:lpstr>
      <vt:lpstr>Власть информации</vt:lpstr>
      <vt:lpstr>Организационная основа власти</vt:lpstr>
      <vt:lpstr>Принятие решения</vt:lpstr>
      <vt:lpstr>Вознаграждение </vt:lpstr>
      <vt:lpstr>Принуждение</vt:lpstr>
      <vt:lpstr>Власть над ресурсами и власть связей </vt:lpstr>
      <vt:lpstr>История лидерства </vt:lpstr>
      <vt:lpstr>Формальное лидерство — процесс влияния на людей с позиции занимаемой должности; Неформальное лидерство — процесс влияния на людей при помощи своих способностей, умений или других ресурсов</vt:lpstr>
      <vt:lpstr>Стили руководства</vt:lpstr>
      <vt:lpstr>Авторитарный стиль руководства</vt:lpstr>
      <vt:lpstr>Демократический стиль руководства</vt:lpstr>
      <vt:lpstr>Либеральный стиль руководства</vt:lpstr>
      <vt:lpstr>Презентация PowerPoint</vt:lpstr>
      <vt:lpstr>Идеи лидерства  в истории политической мысли</vt:lpstr>
      <vt:lpstr>Н. Макиавелли  «Государь» </vt:lpstr>
      <vt:lpstr> Чтобы вести людей за собой, иди за ними.                                                        Лао-Цзы </vt:lpstr>
      <vt:lpstr>Лидерство — отношения доминирования и подчинения, влияния и следования в системе межличностных отношений.  Лидерство — психологическая характеристика поведения какого-то члена группы, пользующегося наибольшим влиянием на других.  Лидерство — это конкретные действия личности как инициатора и организатора групповых взаимодействий.  Лидерство — это система взаимоотношений в группе, когда один человек выступает с инициативой и берет на себя ответственность за действия группы и их возможные последствия, а другие готовы следовать предложенной инициативе и прикладывать для этого значительные усилия </vt:lpstr>
      <vt:lpstr>Презентация PowerPoint</vt:lpstr>
      <vt:lpstr>Презентация PowerPoint</vt:lpstr>
      <vt:lpstr>Различия между менеджером и лидером</vt:lpstr>
      <vt:lpstr>Список источников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и особенности европейской этической мысли от античности до эпохи Просвещения</dc:title>
  <dc:creator>Home</dc:creator>
  <cp:lastModifiedBy>Home</cp:lastModifiedBy>
  <cp:revision>47</cp:revision>
  <dcterms:created xsi:type="dcterms:W3CDTF">2014-11-14T15:50:46Z</dcterms:created>
  <dcterms:modified xsi:type="dcterms:W3CDTF">2016-03-26T14:21:08Z</dcterms:modified>
</cp:coreProperties>
</file>