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sldIdLst>
    <p:sldId id="268" r:id="rId2"/>
    <p:sldId id="270" r:id="rId3"/>
    <p:sldId id="262" r:id="rId4"/>
    <p:sldId id="265" r:id="rId5"/>
    <p:sldId id="266" r:id="rId6"/>
    <p:sldId id="267" r:id="rId7"/>
    <p:sldId id="274" r:id="rId8"/>
    <p:sldId id="275" r:id="rId9"/>
    <p:sldId id="257" r:id="rId10"/>
    <p:sldId id="273" r:id="rId11"/>
    <p:sldId id="261" r:id="rId12"/>
    <p:sldId id="259" r:id="rId13"/>
    <p:sldId id="276" r:id="rId14"/>
    <p:sldId id="263" r:id="rId15"/>
    <p:sldId id="260" r:id="rId16"/>
    <p:sldId id="264" r:id="rId17"/>
    <p:sldId id="258" r:id="rId18"/>
    <p:sldId id="256" r:id="rId19"/>
    <p:sldId id="277" r:id="rId20"/>
    <p:sldId id="278" r:id="rId21"/>
    <p:sldId id="269" r:id="rId22"/>
    <p:sldId id="27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1" d="100"/>
          <a:sy n="71" d="100"/>
        </p:scale>
        <p:origin x="-798"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9DEB0-250E-436B-BB9F-F62AD13B36C0}" type="datetimeFigureOut">
              <a:rPr lang="ru-RU" smtClean="0"/>
              <a:pPr/>
              <a:t>08.03.2016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A2167-92A2-43C0-B58B-AA2DA251C9B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5A2167-92A2-43C0-B58B-AA2DA251C9B2}"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audio" Target="file:///C:\Users\&#1040;&#1085;&#1077;&#1095;&#1082;&#1072;\Downloads\Zvuki-prirody-na-vsyu-noch_-Penie-ptic(muzofon.com).mp3"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otvetin.ru/uploads/posts/1290459705_klesch.jpg" TargetMode="Externa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a:xfrm>
            <a:off x="457200" y="500043"/>
            <a:ext cx="4043362" cy="3071834"/>
          </a:xfrm>
        </p:spPr>
        <p:txBody>
          <a:bodyPr/>
          <a:lstStyle/>
          <a:p>
            <a:pPr>
              <a:buNone/>
            </a:pPr>
            <a:r>
              <a:rPr lang="ru-RU" dirty="0" smtClean="0">
                <a:solidFill>
                  <a:srgbClr val="C00000"/>
                </a:solidFill>
              </a:rPr>
              <a:t>Он сети, как рыбак, готовит, </a:t>
            </a:r>
          </a:p>
          <a:p>
            <a:pPr>
              <a:buNone/>
            </a:pPr>
            <a:r>
              <a:rPr lang="ru-RU" dirty="0" smtClean="0">
                <a:solidFill>
                  <a:srgbClr val="C00000"/>
                </a:solidFill>
              </a:rPr>
              <a:t>А рыбы никогда не ловит.</a:t>
            </a:r>
          </a:p>
          <a:p>
            <a:pPr>
              <a:buNone/>
            </a:pPr>
            <a:endParaRPr lang="ru-RU" dirty="0" smtClean="0"/>
          </a:p>
          <a:p>
            <a:endParaRPr lang="ru-RU" dirty="0"/>
          </a:p>
        </p:txBody>
      </p:sp>
      <p:sp>
        <p:nvSpPr>
          <p:cNvPr id="5" name="Текст 4"/>
          <p:cNvSpPr>
            <a:spLocks noGrp="1"/>
          </p:cNvSpPr>
          <p:nvPr>
            <p:ph type="body" sz="quarter" idx="3"/>
          </p:nvPr>
        </p:nvSpPr>
        <p:spPr/>
        <p:txBody>
          <a:bodyPr/>
          <a:lstStyle/>
          <a:p>
            <a:endParaRPr lang="ru-RU"/>
          </a:p>
        </p:txBody>
      </p:sp>
      <p:sp>
        <p:nvSpPr>
          <p:cNvPr id="11265" name="Rectangle 1"/>
          <p:cNvSpPr>
            <a:spLocks noChangeArrowheads="1"/>
          </p:cNvSpPr>
          <p:nvPr/>
        </p:nvSpPr>
        <p:spPr bwMode="auto">
          <a:xfrm>
            <a:off x="4714876" y="571480"/>
            <a:ext cx="335758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t>Восемь ног, как восемь рук,</a:t>
            </a:r>
            <a:b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br>
            <a: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t>Вышивают шёлком круг.</a:t>
            </a:r>
            <a:b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br>
            <a: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t>Мастер знает в этом толк.</a:t>
            </a:r>
            <a:b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br>
            <a:r>
              <a:rPr kumimoji="0" lang="ru-RU" sz="2400" b="0" i="0" u="none" strike="noStrike" cap="none" normalizeH="0" baseline="0" dirty="0" smtClean="0">
                <a:ln>
                  <a:noFill/>
                </a:ln>
                <a:solidFill>
                  <a:srgbClr val="C00000"/>
                </a:solidFill>
                <a:effectLst/>
                <a:ea typeface="Times New Roman" pitchFamily="18" charset="0"/>
                <a:cs typeface="Times New Roman" pitchFamily="18" charset="0"/>
              </a:rPr>
              <a:t>Покупайте, мухи, шёлк!</a:t>
            </a:r>
            <a:endParaRPr kumimoji="0" lang="ru-RU" sz="2400" b="0" i="0" u="none" strike="noStrike" cap="none" normalizeH="0" baseline="0" dirty="0" smtClean="0">
              <a:ln>
                <a:noFill/>
              </a:ln>
              <a:solidFill>
                <a:srgbClr val="C00000"/>
              </a:solidFill>
              <a:effectLst/>
              <a:cs typeface="Arial" pitchFamily="34" charset="0"/>
            </a:endParaRPr>
          </a:p>
        </p:txBody>
      </p:sp>
      <p:pic>
        <p:nvPicPr>
          <p:cNvPr id="1027" name="Picture 3" descr="C:\Users\Анечка\Desktop\1.jpg"/>
          <p:cNvPicPr>
            <a:picLocks noChangeAspect="1" noChangeArrowheads="1"/>
          </p:cNvPicPr>
          <p:nvPr/>
        </p:nvPicPr>
        <p:blipFill>
          <a:blip r:embed="rId2" cstate="print"/>
          <a:srcRect/>
          <a:stretch>
            <a:fillRect/>
          </a:stretch>
        </p:blipFill>
        <p:spPr bwMode="auto">
          <a:xfrm>
            <a:off x="500034" y="1571612"/>
            <a:ext cx="3621218" cy="2357454"/>
          </a:xfrm>
          <a:prstGeom prst="rect">
            <a:avLst/>
          </a:prstGeom>
          <a:noFill/>
          <a:ln w="34925">
            <a:solidFill>
              <a:schemeClr val="tx1"/>
            </a:solidFill>
          </a:ln>
        </p:spPr>
      </p:pic>
      <p:pic>
        <p:nvPicPr>
          <p:cNvPr id="1028" name="Picture 4" descr="C:\Users\Анечка\Desktop\2.jpg"/>
          <p:cNvPicPr>
            <a:picLocks noGrp="1" noChangeAspect="1" noChangeArrowheads="1"/>
          </p:cNvPicPr>
          <p:nvPr>
            <p:ph sz="quarter" idx="4"/>
          </p:nvPr>
        </p:nvPicPr>
        <p:blipFill>
          <a:blip r:embed="rId3"/>
          <a:srcRect/>
          <a:stretch>
            <a:fillRect/>
          </a:stretch>
        </p:blipFill>
        <p:spPr bwMode="auto">
          <a:xfrm>
            <a:off x="4786314" y="3643314"/>
            <a:ext cx="3571900" cy="2786082"/>
          </a:xfrm>
          <a:prstGeom prst="rect">
            <a:avLst/>
          </a:prstGeom>
          <a:noFill/>
          <a:ln w="34925">
            <a:solidFill>
              <a:schemeClr val="tx1"/>
            </a:solidFill>
          </a:ln>
        </p:spPr>
      </p:pic>
      <p:pic>
        <p:nvPicPr>
          <p:cNvPr id="1026" name="Picture 2" descr="C:\Users\Анечка\Desktop\4.jpg"/>
          <p:cNvPicPr>
            <a:picLocks noChangeAspect="1" noChangeArrowheads="1"/>
          </p:cNvPicPr>
          <p:nvPr/>
        </p:nvPicPr>
        <p:blipFill>
          <a:blip r:embed="rId4"/>
          <a:srcRect/>
          <a:stretch>
            <a:fillRect/>
          </a:stretch>
        </p:blipFill>
        <p:spPr bwMode="auto">
          <a:xfrm>
            <a:off x="500034" y="4214818"/>
            <a:ext cx="3571900" cy="2357454"/>
          </a:xfrm>
          <a:prstGeom prst="rect">
            <a:avLst/>
          </a:prstGeom>
          <a:noFill/>
          <a:ln w="3492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265">
                                            <p:txEl>
                                              <p:pRg st="0" end="0"/>
                                            </p:txEl>
                                          </p:spTgt>
                                        </p:tgtEl>
                                        <p:attrNameLst>
                                          <p:attrName>style.visibility</p:attrName>
                                        </p:attrNameLst>
                                      </p:cBhvr>
                                      <p:to>
                                        <p:strVal val="visible"/>
                                      </p:to>
                                    </p:set>
                                    <p:animEffect transition="in" filter="wipe(down)">
                                      <p:cBhvr>
                                        <p:cTn id="15" dur="500"/>
                                        <p:tgtEl>
                                          <p:spTgt spid="1126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box(in)">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ox(in)">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box(in)">
                                      <p:cBhvr>
                                        <p:cTn id="3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 2"/>
          <p:cNvSpPr>
            <a:spLocks noGrp="1" noChangeArrowheads="1"/>
          </p:cNvSpPr>
          <p:nvPr>
            <p:ph type="title"/>
          </p:nvPr>
        </p:nvSpPr>
        <p:spPr>
          <a:xfrm>
            <a:off x="468313" y="0"/>
            <a:ext cx="8229600" cy="908050"/>
          </a:xfrm>
        </p:spPr>
        <p:txBody>
          <a:bodyPr/>
          <a:lstStyle/>
          <a:p>
            <a:pPr eaLnBrk="1" hangingPunct="1"/>
            <a:r>
              <a:rPr lang="ru-RU" sz="4800" b="1" i="1" dirty="0" smtClean="0">
                <a:solidFill>
                  <a:srgbClr val="C00000"/>
                </a:solidFill>
                <a:latin typeface="+mn-lt"/>
              </a:rPr>
              <a:t>Внешнее строение</a:t>
            </a:r>
          </a:p>
        </p:txBody>
      </p:sp>
      <p:pic>
        <p:nvPicPr>
          <p:cNvPr id="4099" name="Рисунок 4" descr="137998"/>
          <p:cNvPicPr>
            <a:picLocks noChangeAspect="1" noChangeArrowheads="1"/>
          </p:cNvPicPr>
          <p:nvPr/>
        </p:nvPicPr>
        <p:blipFill>
          <a:blip r:embed="rId2" cstate="print">
            <a:clrChange>
              <a:clrFrom>
                <a:srgbClr val="FAEEE2"/>
              </a:clrFrom>
              <a:clrTo>
                <a:srgbClr val="FAEEE2">
                  <a:alpha val="0"/>
                </a:srgbClr>
              </a:clrTo>
            </a:clrChange>
          </a:blip>
          <a:srcRect/>
          <a:stretch>
            <a:fillRect/>
          </a:stretch>
        </p:blipFill>
        <p:spPr bwMode="auto">
          <a:xfrm>
            <a:off x="1979613" y="981075"/>
            <a:ext cx="5448300" cy="5876925"/>
          </a:xfrm>
          <a:prstGeom prst="rect">
            <a:avLst/>
          </a:prstGeom>
          <a:noFill/>
          <a:ln w="9525">
            <a:noFill/>
            <a:miter lim="800000"/>
            <a:headEnd/>
            <a:tailEnd/>
          </a:ln>
        </p:spPr>
      </p:pic>
      <p:sp>
        <p:nvSpPr>
          <p:cNvPr id="4100" name="Прямоуг. 3"/>
          <p:cNvSpPr>
            <a:spLocks noGrp="1" noChangeArrowheads="1"/>
          </p:cNvSpPr>
          <p:nvPr>
            <p:ph type="body" idx="1"/>
          </p:nvPr>
        </p:nvSpPr>
        <p:spPr>
          <a:xfrm>
            <a:off x="6792913" y="3357563"/>
            <a:ext cx="2351087" cy="504825"/>
          </a:xfrm>
        </p:spPr>
        <p:txBody>
          <a:bodyPr/>
          <a:lstStyle/>
          <a:p>
            <a:pPr eaLnBrk="1" hangingPunct="1">
              <a:buFontTx/>
              <a:buNone/>
            </a:pPr>
            <a:r>
              <a:rPr lang="ru-RU" sz="2400" b="1" i="1" smtClean="0"/>
              <a:t>Головогрудь</a:t>
            </a:r>
          </a:p>
        </p:txBody>
      </p:sp>
      <p:sp>
        <p:nvSpPr>
          <p:cNvPr id="4101" name="Прямоуг. 5"/>
          <p:cNvSpPr>
            <a:spLocks noChangeArrowheads="1"/>
          </p:cNvSpPr>
          <p:nvPr/>
        </p:nvSpPr>
        <p:spPr bwMode="auto">
          <a:xfrm>
            <a:off x="7235825" y="5229225"/>
            <a:ext cx="1666875" cy="504825"/>
          </a:xfrm>
          <a:prstGeom prst="rect">
            <a:avLst/>
          </a:prstGeom>
          <a:noFill/>
          <a:ln w="9525">
            <a:noFill/>
            <a:miter lim="800000"/>
            <a:headEnd/>
            <a:tailEnd/>
          </a:ln>
          <a:effectLst/>
        </p:spPr>
        <p:txBody>
          <a:bodyPr/>
          <a:lstStyle/>
          <a:p>
            <a:pPr marL="342900" indent="-342900">
              <a:spcBef>
                <a:spcPct val="20000"/>
              </a:spcBef>
            </a:pPr>
            <a:r>
              <a:rPr lang="ru-RU" sz="2400" b="1" i="1"/>
              <a:t>Брюшко</a:t>
            </a:r>
          </a:p>
        </p:txBody>
      </p:sp>
      <p:pic>
        <p:nvPicPr>
          <p:cNvPr id="4102" name="Рисунок 6" descr="anat_ris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9388" y="908050"/>
            <a:ext cx="1738312" cy="1758950"/>
          </a:xfrm>
          <a:prstGeom prst="rect">
            <a:avLst/>
          </a:prstGeom>
          <a:noFill/>
          <a:ln w="9525">
            <a:noFill/>
            <a:miter lim="800000"/>
            <a:headEnd/>
            <a:tailEnd/>
          </a:ln>
        </p:spPr>
      </p:pic>
      <p:sp>
        <p:nvSpPr>
          <p:cNvPr id="4103" name="Прямоуг. 7"/>
          <p:cNvSpPr>
            <a:spLocks noChangeArrowheads="1"/>
          </p:cNvSpPr>
          <p:nvPr/>
        </p:nvSpPr>
        <p:spPr bwMode="auto">
          <a:xfrm>
            <a:off x="684213" y="3141663"/>
            <a:ext cx="1943100" cy="792162"/>
          </a:xfrm>
          <a:prstGeom prst="rect">
            <a:avLst/>
          </a:prstGeom>
          <a:noFill/>
          <a:ln w="9525">
            <a:noFill/>
            <a:miter lim="800000"/>
            <a:headEnd/>
            <a:tailEnd/>
          </a:ln>
          <a:effectLst/>
        </p:spPr>
        <p:txBody>
          <a:bodyPr/>
          <a:lstStyle/>
          <a:p>
            <a:pPr marL="342900" indent="-342900">
              <a:spcBef>
                <a:spcPct val="20000"/>
              </a:spcBef>
            </a:pPr>
            <a:r>
              <a:rPr lang="ru-RU" sz="2400" b="1" i="1" dirty="0"/>
              <a:t>Хелицеры</a:t>
            </a:r>
          </a:p>
          <a:p>
            <a:pPr marL="342900" indent="-342900">
              <a:lnSpc>
                <a:spcPct val="60000"/>
              </a:lnSpc>
              <a:spcBef>
                <a:spcPct val="20000"/>
              </a:spcBef>
            </a:pPr>
            <a:r>
              <a:rPr lang="ru-RU" sz="2000" b="1" i="1" dirty="0"/>
              <a:t>(челюсти)</a:t>
            </a:r>
          </a:p>
        </p:txBody>
      </p:sp>
      <p:sp>
        <p:nvSpPr>
          <p:cNvPr id="4104" name="Прямоуг. 8"/>
          <p:cNvSpPr>
            <a:spLocks noChangeArrowheads="1"/>
          </p:cNvSpPr>
          <p:nvPr/>
        </p:nvSpPr>
        <p:spPr bwMode="auto">
          <a:xfrm>
            <a:off x="6792913" y="1484313"/>
            <a:ext cx="2351087" cy="720725"/>
          </a:xfrm>
          <a:prstGeom prst="rect">
            <a:avLst/>
          </a:prstGeom>
          <a:noFill/>
          <a:ln w="9525">
            <a:noFill/>
            <a:miter lim="800000"/>
            <a:headEnd/>
            <a:tailEnd/>
          </a:ln>
          <a:effectLst/>
        </p:spPr>
        <p:txBody>
          <a:bodyPr/>
          <a:lstStyle/>
          <a:p>
            <a:pPr marL="342900" indent="-342900">
              <a:spcBef>
                <a:spcPct val="20000"/>
              </a:spcBef>
            </a:pPr>
            <a:r>
              <a:rPr lang="ru-RU" sz="2400" b="1" i="1" dirty="0"/>
              <a:t>Педипальпы</a:t>
            </a:r>
          </a:p>
          <a:p>
            <a:pPr marL="342900" indent="-342900">
              <a:lnSpc>
                <a:spcPct val="60000"/>
              </a:lnSpc>
              <a:spcBef>
                <a:spcPct val="20000"/>
              </a:spcBef>
            </a:pPr>
            <a:r>
              <a:rPr lang="ru-RU" sz="2000" b="1" i="1" dirty="0"/>
              <a:t>(ногощупальца)</a:t>
            </a:r>
          </a:p>
        </p:txBody>
      </p:sp>
      <p:sp>
        <p:nvSpPr>
          <p:cNvPr id="4105" name="Прямоуг. 9"/>
          <p:cNvSpPr>
            <a:spLocks noChangeArrowheads="1"/>
          </p:cNvSpPr>
          <p:nvPr/>
        </p:nvSpPr>
        <p:spPr bwMode="auto">
          <a:xfrm>
            <a:off x="250825" y="5300663"/>
            <a:ext cx="2376488" cy="649287"/>
          </a:xfrm>
          <a:prstGeom prst="rect">
            <a:avLst/>
          </a:prstGeom>
          <a:noFill/>
          <a:ln w="9525">
            <a:noFill/>
            <a:miter lim="800000"/>
            <a:headEnd/>
            <a:tailEnd/>
          </a:ln>
          <a:effectLst/>
        </p:spPr>
        <p:txBody>
          <a:bodyPr/>
          <a:lstStyle/>
          <a:p>
            <a:pPr>
              <a:lnSpc>
                <a:spcPct val="80000"/>
              </a:lnSpc>
              <a:spcBef>
                <a:spcPct val="20000"/>
              </a:spcBef>
            </a:pPr>
            <a:r>
              <a:rPr lang="ru-RU" sz="2400" b="1" i="1"/>
              <a:t>Ходильные ноги</a:t>
            </a:r>
          </a:p>
        </p:txBody>
      </p:sp>
      <p:sp>
        <p:nvSpPr>
          <p:cNvPr id="4106" name="Линия 10"/>
          <p:cNvSpPr>
            <a:spLocks noChangeShapeType="1"/>
          </p:cNvSpPr>
          <p:nvPr/>
        </p:nvSpPr>
        <p:spPr bwMode="auto">
          <a:xfrm>
            <a:off x="2268538" y="5445125"/>
            <a:ext cx="1366837" cy="215900"/>
          </a:xfrm>
          <a:prstGeom prst="line">
            <a:avLst/>
          </a:prstGeom>
          <a:noFill/>
          <a:ln w="28575">
            <a:solidFill>
              <a:schemeClr val="tx1"/>
            </a:solidFill>
            <a:round/>
            <a:headEnd/>
            <a:tailEnd type="triangle" w="med" len="lg"/>
          </a:ln>
          <a:effectLst/>
        </p:spPr>
        <p:txBody>
          <a:bodyPr/>
          <a:lstStyle/>
          <a:p>
            <a:endParaRPr lang="ru-RU"/>
          </a:p>
        </p:txBody>
      </p:sp>
      <p:sp>
        <p:nvSpPr>
          <p:cNvPr id="4107" name="Линия 11"/>
          <p:cNvSpPr>
            <a:spLocks noChangeShapeType="1"/>
          </p:cNvSpPr>
          <p:nvPr/>
        </p:nvSpPr>
        <p:spPr bwMode="auto">
          <a:xfrm flipV="1">
            <a:off x="2268538" y="4292600"/>
            <a:ext cx="790575" cy="1152525"/>
          </a:xfrm>
          <a:prstGeom prst="line">
            <a:avLst/>
          </a:prstGeom>
          <a:noFill/>
          <a:ln w="28575">
            <a:solidFill>
              <a:schemeClr val="tx1"/>
            </a:solidFill>
            <a:round/>
            <a:headEnd/>
            <a:tailEnd type="triangle" w="med" len="lg"/>
          </a:ln>
          <a:effectLst/>
        </p:spPr>
        <p:txBody>
          <a:bodyPr/>
          <a:lstStyle/>
          <a:p>
            <a:endParaRPr lang="ru-RU"/>
          </a:p>
        </p:txBody>
      </p:sp>
      <p:sp>
        <p:nvSpPr>
          <p:cNvPr id="4108" name="Линия 12"/>
          <p:cNvSpPr>
            <a:spLocks noChangeShapeType="1"/>
          </p:cNvSpPr>
          <p:nvPr/>
        </p:nvSpPr>
        <p:spPr bwMode="auto">
          <a:xfrm flipV="1">
            <a:off x="2411413" y="3284538"/>
            <a:ext cx="2232025" cy="144462"/>
          </a:xfrm>
          <a:prstGeom prst="line">
            <a:avLst/>
          </a:prstGeom>
          <a:noFill/>
          <a:ln w="28575">
            <a:solidFill>
              <a:schemeClr val="tx1"/>
            </a:solidFill>
            <a:round/>
            <a:headEnd/>
            <a:tailEnd type="triangle" w="med" len="lg"/>
          </a:ln>
          <a:effectLst/>
        </p:spPr>
        <p:txBody>
          <a:bodyPr/>
          <a:lstStyle/>
          <a:p>
            <a:endParaRPr lang="ru-RU"/>
          </a:p>
        </p:txBody>
      </p:sp>
      <p:sp>
        <p:nvSpPr>
          <p:cNvPr id="4109" name="Линия 13"/>
          <p:cNvSpPr>
            <a:spLocks noChangeShapeType="1"/>
          </p:cNvSpPr>
          <p:nvPr/>
        </p:nvSpPr>
        <p:spPr bwMode="auto">
          <a:xfrm flipH="1" flipV="1">
            <a:off x="1258888" y="2492375"/>
            <a:ext cx="144462" cy="720725"/>
          </a:xfrm>
          <a:prstGeom prst="line">
            <a:avLst/>
          </a:prstGeom>
          <a:noFill/>
          <a:ln w="28575">
            <a:solidFill>
              <a:schemeClr val="tx1"/>
            </a:solidFill>
            <a:round/>
            <a:headEnd/>
            <a:tailEnd type="triangle" w="med" len="lg"/>
          </a:ln>
          <a:effectLst/>
        </p:spPr>
        <p:txBody>
          <a:bodyPr/>
          <a:lstStyle/>
          <a:p>
            <a:endParaRPr lang="ru-RU"/>
          </a:p>
        </p:txBody>
      </p:sp>
      <p:sp>
        <p:nvSpPr>
          <p:cNvPr id="4110" name="Линия 14"/>
          <p:cNvSpPr>
            <a:spLocks noChangeShapeType="1"/>
          </p:cNvSpPr>
          <p:nvPr/>
        </p:nvSpPr>
        <p:spPr bwMode="auto">
          <a:xfrm flipH="1" flipV="1">
            <a:off x="5003800" y="4797425"/>
            <a:ext cx="2160588" cy="647700"/>
          </a:xfrm>
          <a:prstGeom prst="line">
            <a:avLst/>
          </a:prstGeom>
          <a:noFill/>
          <a:ln w="28575">
            <a:solidFill>
              <a:schemeClr val="tx1"/>
            </a:solidFill>
            <a:round/>
            <a:headEnd/>
            <a:tailEnd type="triangle" w="med" len="lg"/>
          </a:ln>
          <a:effectLst/>
        </p:spPr>
        <p:txBody>
          <a:bodyPr/>
          <a:lstStyle/>
          <a:p>
            <a:endParaRPr lang="ru-RU"/>
          </a:p>
        </p:txBody>
      </p:sp>
      <p:sp>
        <p:nvSpPr>
          <p:cNvPr id="4111" name="Линия 15"/>
          <p:cNvSpPr>
            <a:spLocks noChangeShapeType="1"/>
          </p:cNvSpPr>
          <p:nvPr/>
        </p:nvSpPr>
        <p:spPr bwMode="auto">
          <a:xfrm flipH="1">
            <a:off x="4787900" y="3573463"/>
            <a:ext cx="1944688" cy="71437"/>
          </a:xfrm>
          <a:prstGeom prst="line">
            <a:avLst/>
          </a:prstGeom>
          <a:noFill/>
          <a:ln w="28575">
            <a:solidFill>
              <a:schemeClr val="tx1"/>
            </a:solidFill>
            <a:round/>
            <a:headEnd/>
            <a:tailEnd type="triangle" w="med" len="lg"/>
          </a:ln>
          <a:effectLst/>
        </p:spPr>
        <p:txBody>
          <a:bodyPr/>
          <a:lstStyle/>
          <a:p>
            <a:endParaRPr lang="ru-RU"/>
          </a:p>
        </p:txBody>
      </p:sp>
      <p:sp>
        <p:nvSpPr>
          <p:cNvPr id="4112" name="Линия 16"/>
          <p:cNvSpPr>
            <a:spLocks noChangeShapeType="1"/>
          </p:cNvSpPr>
          <p:nvPr/>
        </p:nvSpPr>
        <p:spPr bwMode="auto">
          <a:xfrm flipH="1">
            <a:off x="4859338" y="1916113"/>
            <a:ext cx="1873250" cy="1008062"/>
          </a:xfrm>
          <a:prstGeom prst="line">
            <a:avLst/>
          </a:prstGeom>
          <a:noFill/>
          <a:ln w="28575">
            <a:solidFill>
              <a:schemeClr val="tx1"/>
            </a:solidFill>
            <a:round/>
            <a:headEnd/>
            <a:tailEnd type="triangle" w="med" len="lg"/>
          </a:ln>
          <a:effectLst/>
        </p:spPr>
        <p:txBody>
          <a:bodyPr/>
          <a:lstStyle/>
          <a:p>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Rot="1" noChangeArrowheads="1"/>
          </p:cNvSpPr>
          <p:nvPr>
            <p:ph type="title"/>
          </p:nvPr>
        </p:nvSpPr>
        <p:spPr/>
        <p:txBody>
          <a:bodyPr>
            <a:normAutofit/>
          </a:bodyPr>
          <a:lstStyle/>
          <a:p>
            <a:pPr algn="ctr" eaLnBrk="1" hangingPunct="1">
              <a:defRPr/>
            </a:pPr>
            <a:r>
              <a:rPr lang="ru-RU" sz="4000" b="1" dirty="0" smtClean="0">
                <a:solidFill>
                  <a:srgbClr val="FF0000"/>
                </a:solidFill>
                <a:latin typeface="+mn-lt"/>
              </a:rPr>
              <a:t>Отряды класса паукообразных</a:t>
            </a:r>
          </a:p>
        </p:txBody>
      </p:sp>
      <p:sp>
        <p:nvSpPr>
          <p:cNvPr id="20486" name="Rectangle 6"/>
          <p:cNvSpPr>
            <a:spLocks noGrp="1" noRot="1" noChangeArrowheads="1"/>
          </p:cNvSpPr>
          <p:nvPr>
            <p:ph type="body" idx="1"/>
          </p:nvPr>
        </p:nvSpPr>
        <p:spPr/>
        <p:txBody>
          <a:bodyPr/>
          <a:lstStyle/>
          <a:p>
            <a:pPr eaLnBrk="1" hangingPunct="1">
              <a:defRPr/>
            </a:pPr>
            <a:r>
              <a:rPr lang="ru-RU" dirty="0" smtClean="0"/>
              <a:t>Сенокосцы (2500 видов)</a:t>
            </a:r>
          </a:p>
          <a:p>
            <a:pPr eaLnBrk="1" hangingPunct="1">
              <a:defRPr/>
            </a:pPr>
            <a:r>
              <a:rPr lang="ru-RU" dirty="0" smtClean="0"/>
              <a:t>Скорпионы (600 видов)</a:t>
            </a:r>
          </a:p>
          <a:p>
            <a:pPr eaLnBrk="1" hangingPunct="1">
              <a:defRPr/>
            </a:pPr>
            <a:r>
              <a:rPr lang="ru-RU" dirty="0" smtClean="0"/>
              <a:t>Клещи (10 000 видов)</a:t>
            </a:r>
          </a:p>
          <a:p>
            <a:pPr eaLnBrk="1" hangingPunct="1">
              <a:defRPr/>
            </a:pPr>
            <a:r>
              <a:rPr lang="ru-RU" dirty="0" smtClean="0"/>
              <a:t>Пауки (21 000 видов)</a:t>
            </a:r>
          </a:p>
          <a:p>
            <a:pPr eaLnBrk="1" hangingPunct="1">
              <a:defRPr/>
            </a:pPr>
            <a:endParaRPr lang="ru-RU" dirty="0" smtClean="0">
              <a:solidFill>
                <a:schemeClr val="folHlink"/>
              </a:solidFill>
            </a:endParaRPr>
          </a:p>
        </p:txBody>
      </p:sp>
      <p:grpSp>
        <p:nvGrpSpPr>
          <p:cNvPr id="2" name="Group 14"/>
          <p:cNvGrpSpPr>
            <a:grpSpLocks/>
          </p:cNvGrpSpPr>
          <p:nvPr/>
        </p:nvGrpSpPr>
        <p:grpSpPr bwMode="auto">
          <a:xfrm>
            <a:off x="357158" y="4214817"/>
            <a:ext cx="2786082" cy="2214579"/>
            <a:chOff x="0" y="572"/>
            <a:chExt cx="2109" cy="1770"/>
          </a:xfrm>
        </p:grpSpPr>
        <p:pic>
          <p:nvPicPr>
            <p:cNvPr id="7" name="Picture 5" descr="35"/>
            <p:cNvPicPr>
              <a:picLocks noChangeAspect="1" noChangeArrowheads="1"/>
            </p:cNvPicPr>
            <p:nvPr/>
          </p:nvPicPr>
          <p:blipFill>
            <a:blip r:embed="rId2" cstate="print"/>
            <a:srcRect/>
            <a:stretch>
              <a:fillRect/>
            </a:stretch>
          </p:blipFill>
          <p:spPr bwMode="auto">
            <a:xfrm>
              <a:off x="0" y="572"/>
              <a:ext cx="2109" cy="1754"/>
            </a:xfrm>
            <a:prstGeom prst="rect">
              <a:avLst/>
            </a:prstGeom>
            <a:noFill/>
            <a:ln w="3175">
              <a:solidFill>
                <a:srgbClr val="000000"/>
              </a:solidFill>
              <a:miter lim="800000"/>
              <a:headEnd/>
              <a:tailEnd/>
            </a:ln>
          </p:spPr>
        </p:pic>
        <p:sp>
          <p:nvSpPr>
            <p:cNvPr id="8" name="Rectangle 11"/>
            <p:cNvSpPr>
              <a:spLocks noChangeArrowheads="1"/>
            </p:cNvSpPr>
            <p:nvPr/>
          </p:nvSpPr>
          <p:spPr bwMode="auto">
            <a:xfrm>
              <a:off x="0" y="2024"/>
              <a:ext cx="1413" cy="318"/>
            </a:xfrm>
            <a:prstGeom prst="rect">
              <a:avLst/>
            </a:prstGeom>
            <a:noFill/>
            <a:ln w="9525">
              <a:noFill/>
              <a:miter lim="800000"/>
              <a:headEnd/>
              <a:tailEnd/>
            </a:ln>
          </p:spPr>
          <p:txBody>
            <a:bodyPr/>
            <a:lstStyle/>
            <a:p>
              <a:pPr marL="342900" indent="-342900">
                <a:spcBef>
                  <a:spcPct val="20000"/>
                </a:spcBef>
              </a:pPr>
              <a:r>
                <a:rPr lang="ru-RU" sz="2400" b="1"/>
                <a:t>Клещ</a:t>
              </a:r>
            </a:p>
          </p:txBody>
        </p:sp>
      </p:grpSp>
      <p:grpSp>
        <p:nvGrpSpPr>
          <p:cNvPr id="3" name="Group 17"/>
          <p:cNvGrpSpPr>
            <a:grpSpLocks/>
          </p:cNvGrpSpPr>
          <p:nvPr/>
        </p:nvGrpSpPr>
        <p:grpSpPr bwMode="auto">
          <a:xfrm>
            <a:off x="6300192" y="4221032"/>
            <a:ext cx="2664334" cy="2636968"/>
            <a:chOff x="3741" y="2651"/>
            <a:chExt cx="1922" cy="1750"/>
          </a:xfrm>
        </p:grpSpPr>
        <p:pic>
          <p:nvPicPr>
            <p:cNvPr id="12" name="Picture 8" descr="ee7526be4c15"/>
            <p:cNvPicPr>
              <a:picLocks noChangeAspect="1" noChangeArrowheads="1"/>
            </p:cNvPicPr>
            <p:nvPr/>
          </p:nvPicPr>
          <p:blipFill>
            <a:blip r:embed="rId3" cstate="print"/>
            <a:srcRect r="4790"/>
            <a:stretch>
              <a:fillRect/>
            </a:stretch>
          </p:blipFill>
          <p:spPr bwMode="auto">
            <a:xfrm>
              <a:off x="3741" y="2651"/>
              <a:ext cx="1797" cy="1415"/>
            </a:xfrm>
            <a:prstGeom prst="rect">
              <a:avLst/>
            </a:prstGeom>
            <a:noFill/>
            <a:ln w="3175">
              <a:solidFill>
                <a:srgbClr val="000000"/>
              </a:solidFill>
              <a:miter lim="800000"/>
              <a:headEnd/>
              <a:tailEnd/>
            </a:ln>
          </p:spPr>
        </p:pic>
        <p:sp>
          <p:nvSpPr>
            <p:cNvPr id="13" name="Rectangle 12"/>
            <p:cNvSpPr>
              <a:spLocks noChangeArrowheads="1"/>
            </p:cNvSpPr>
            <p:nvPr/>
          </p:nvSpPr>
          <p:spPr bwMode="auto">
            <a:xfrm>
              <a:off x="4312" y="3798"/>
              <a:ext cx="1351" cy="603"/>
            </a:xfrm>
            <a:prstGeom prst="rect">
              <a:avLst/>
            </a:prstGeom>
            <a:noFill/>
            <a:ln w="9525">
              <a:noFill/>
              <a:miter lim="800000"/>
              <a:headEnd/>
              <a:tailEnd/>
            </a:ln>
          </p:spPr>
          <p:txBody>
            <a:bodyPr/>
            <a:lstStyle/>
            <a:p>
              <a:pPr marL="342900" indent="-342900">
                <a:spcBef>
                  <a:spcPct val="20000"/>
                </a:spcBef>
              </a:pPr>
              <a:r>
                <a:rPr lang="ru-RU" sz="2400" b="1" dirty="0"/>
                <a:t>Тарантул</a:t>
              </a:r>
            </a:p>
          </p:txBody>
        </p:sp>
      </p:grpSp>
      <p:grpSp>
        <p:nvGrpSpPr>
          <p:cNvPr id="4" name="Group 16"/>
          <p:cNvGrpSpPr>
            <a:grpSpLocks/>
          </p:cNvGrpSpPr>
          <p:nvPr/>
        </p:nvGrpSpPr>
        <p:grpSpPr bwMode="auto">
          <a:xfrm>
            <a:off x="5579729" y="1484810"/>
            <a:ext cx="3168735" cy="2379976"/>
            <a:chOff x="3370" y="639"/>
            <a:chExt cx="2389" cy="1652"/>
          </a:xfrm>
        </p:grpSpPr>
        <p:pic>
          <p:nvPicPr>
            <p:cNvPr id="15" name="Picture 6" descr="6"/>
            <p:cNvPicPr>
              <a:picLocks noChangeAspect="1" noChangeArrowheads="1"/>
            </p:cNvPicPr>
            <p:nvPr/>
          </p:nvPicPr>
          <p:blipFill>
            <a:blip r:embed="rId4" cstate="print"/>
            <a:srcRect/>
            <a:stretch>
              <a:fillRect/>
            </a:stretch>
          </p:blipFill>
          <p:spPr bwMode="auto">
            <a:xfrm>
              <a:off x="3370" y="639"/>
              <a:ext cx="2389" cy="1631"/>
            </a:xfrm>
            <a:prstGeom prst="rect">
              <a:avLst/>
            </a:prstGeom>
            <a:noFill/>
            <a:ln w="3175">
              <a:solidFill>
                <a:srgbClr val="000000"/>
              </a:solidFill>
              <a:miter lim="800000"/>
              <a:headEnd/>
              <a:tailEnd/>
            </a:ln>
          </p:spPr>
        </p:pic>
        <p:sp>
          <p:nvSpPr>
            <p:cNvPr id="16" name="Rectangle 13"/>
            <p:cNvSpPr>
              <a:spLocks noChangeArrowheads="1"/>
            </p:cNvSpPr>
            <p:nvPr/>
          </p:nvSpPr>
          <p:spPr bwMode="auto">
            <a:xfrm>
              <a:off x="3906" y="1979"/>
              <a:ext cx="1757" cy="312"/>
            </a:xfrm>
            <a:prstGeom prst="rect">
              <a:avLst/>
            </a:prstGeom>
            <a:noFill/>
            <a:ln w="9525">
              <a:noFill/>
              <a:miter lim="800000"/>
              <a:headEnd/>
              <a:tailEnd/>
            </a:ln>
          </p:spPr>
          <p:txBody>
            <a:bodyPr/>
            <a:lstStyle/>
            <a:p>
              <a:pPr marL="342900" indent="-342900">
                <a:spcBef>
                  <a:spcPct val="20000"/>
                </a:spcBef>
              </a:pPr>
              <a:r>
                <a:rPr lang="ru-RU" sz="2400" b="1"/>
                <a:t>Сенокосец</a:t>
              </a:r>
            </a:p>
          </p:txBody>
        </p:sp>
      </p:grpSp>
      <p:grpSp>
        <p:nvGrpSpPr>
          <p:cNvPr id="5" name="Group 15"/>
          <p:cNvGrpSpPr>
            <a:grpSpLocks/>
          </p:cNvGrpSpPr>
          <p:nvPr/>
        </p:nvGrpSpPr>
        <p:grpSpPr bwMode="auto">
          <a:xfrm>
            <a:off x="3357554" y="4214818"/>
            <a:ext cx="2664296" cy="2214578"/>
            <a:chOff x="0" y="2568"/>
            <a:chExt cx="2223" cy="1752"/>
          </a:xfrm>
        </p:grpSpPr>
        <p:pic>
          <p:nvPicPr>
            <p:cNvPr id="18" name="Picture 4" descr="021"/>
            <p:cNvPicPr>
              <a:picLocks noChangeAspect="1" noChangeArrowheads="1"/>
            </p:cNvPicPr>
            <p:nvPr/>
          </p:nvPicPr>
          <p:blipFill>
            <a:blip r:embed="rId5" cstate="print"/>
            <a:srcRect l="4837"/>
            <a:stretch>
              <a:fillRect/>
            </a:stretch>
          </p:blipFill>
          <p:spPr bwMode="auto">
            <a:xfrm>
              <a:off x="0" y="2568"/>
              <a:ext cx="2223" cy="1752"/>
            </a:xfrm>
            <a:prstGeom prst="rect">
              <a:avLst/>
            </a:prstGeom>
            <a:noFill/>
            <a:ln w="3175">
              <a:solidFill>
                <a:srgbClr val="000000"/>
              </a:solidFill>
              <a:miter lim="800000"/>
              <a:headEnd/>
              <a:tailEnd/>
            </a:ln>
          </p:spPr>
        </p:pic>
        <p:sp>
          <p:nvSpPr>
            <p:cNvPr id="19" name="Rectangle 10"/>
            <p:cNvSpPr>
              <a:spLocks noChangeArrowheads="1"/>
            </p:cNvSpPr>
            <p:nvPr/>
          </p:nvSpPr>
          <p:spPr bwMode="auto">
            <a:xfrm>
              <a:off x="0" y="2568"/>
              <a:ext cx="1413" cy="381"/>
            </a:xfrm>
            <a:prstGeom prst="rect">
              <a:avLst/>
            </a:prstGeom>
            <a:noFill/>
            <a:ln w="9525">
              <a:noFill/>
              <a:miter lim="800000"/>
              <a:headEnd/>
              <a:tailEnd/>
            </a:ln>
          </p:spPr>
          <p:txBody>
            <a:bodyPr/>
            <a:lstStyle/>
            <a:p>
              <a:pPr marL="342900" indent="-342900">
                <a:spcBef>
                  <a:spcPct val="20000"/>
                </a:spcBef>
              </a:pPr>
              <a:r>
                <a:rPr lang="ru-RU" sz="2400" b="1"/>
                <a:t>Скорпион</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lstStyle/>
          <a:p>
            <a:r>
              <a:rPr lang="ru-RU" dirty="0" smtClean="0">
                <a:solidFill>
                  <a:srgbClr val="C00000"/>
                </a:solidFill>
              </a:rPr>
              <a:t>Внутреннее строение паука</a:t>
            </a:r>
            <a:endParaRPr lang="ru-RU" dirty="0">
              <a:solidFill>
                <a:srgbClr val="C00000"/>
              </a:solidFill>
            </a:endParaRPr>
          </a:p>
        </p:txBody>
      </p:sp>
      <p:pic>
        <p:nvPicPr>
          <p:cNvPr id="4" name="Рисунок 4" descr="40"/>
          <p:cNvPicPr>
            <a:picLocks noGrp="1" noChangeAspect="1" noChangeArrowheads="1"/>
          </p:cNvPicPr>
          <p:nvPr>
            <p:ph idx="1"/>
          </p:nvPr>
        </p:nvPicPr>
        <p:blipFill>
          <a:blip r:embed="rId2" cstate="print">
            <a:lum contrast="6000"/>
          </a:blip>
          <a:srcRect t="2702"/>
          <a:stretch>
            <a:fillRect/>
          </a:stretch>
        </p:blipFill>
        <p:spPr bwMode="auto">
          <a:xfrm>
            <a:off x="571472" y="1285860"/>
            <a:ext cx="7858180" cy="5000660"/>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8" name="Picture 4" descr="C:\Users\Анечка\Desktop\паутина.jpg"/>
          <p:cNvPicPr>
            <a:picLocks noGrp="1" noChangeAspect="1" noChangeArrowheads="1"/>
          </p:cNvPicPr>
          <p:nvPr>
            <p:ph idx="1"/>
          </p:nvPr>
        </p:nvPicPr>
        <p:blipFill>
          <a:blip r:embed="rId3"/>
          <a:srcRect r="3125"/>
          <a:stretch>
            <a:fillRect/>
          </a:stretch>
        </p:blipFill>
        <p:spPr bwMode="auto">
          <a:xfrm>
            <a:off x="0" y="0"/>
            <a:ext cx="9144000" cy="6858000"/>
          </a:xfrm>
          <a:prstGeom prst="rect">
            <a:avLst/>
          </a:prstGeom>
          <a:noFill/>
        </p:spPr>
      </p:pic>
      <p:pic>
        <p:nvPicPr>
          <p:cNvPr id="9" name="Zvuki-prirody-na-vsyu-noch_-Penie-ptic(muzofon.com).mp3">
            <a:hlinkClick r:id="" action="ppaction://media"/>
          </p:cNvPr>
          <p:cNvPicPr>
            <a:picLocks noRot="1" noChangeAspect="1"/>
          </p:cNvPicPr>
          <p:nvPr>
            <a:audioFile r:link="rId1"/>
          </p:nvPr>
        </p:nvPicPr>
        <p:blipFill>
          <a:blip r:embed="rId4"/>
          <a:stretch>
            <a:fillRect/>
          </a:stretch>
        </p:blipFill>
        <p:spPr>
          <a:xfrm>
            <a:off x="214282"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0587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71570"/>
          </a:xfrm>
        </p:spPr>
        <p:txBody>
          <a:bodyPr>
            <a:normAutofit fontScale="90000"/>
          </a:bodyPr>
          <a:lstStyle/>
          <a:p>
            <a:pPr fontAlgn="auto">
              <a:spcAft>
                <a:spcPts val="0"/>
              </a:spcAft>
              <a:defRPr/>
            </a:pPr>
            <a:r>
              <a:rPr lang="ru-RU" dirty="0" smtClean="0"/>
              <a:t> </a:t>
            </a:r>
            <a:r>
              <a:rPr lang="ru-RU" b="1" dirty="0" smtClean="0">
                <a:solidFill>
                  <a:srgbClr val="C00000"/>
                </a:solidFill>
              </a:rPr>
              <a:t>Признаки сходства и отличия Ракообразных и Паукообразных</a:t>
            </a:r>
            <a:r>
              <a:rPr lang="ru-RU" dirty="0" smtClean="0"/>
              <a:t>.</a:t>
            </a:r>
            <a:endParaRPr lang="ru-RU" dirty="0"/>
          </a:p>
        </p:txBody>
      </p:sp>
      <p:sp>
        <p:nvSpPr>
          <p:cNvPr id="19458" name="Текст 3"/>
          <p:cNvSpPr>
            <a:spLocks noGrp="1"/>
          </p:cNvSpPr>
          <p:nvPr>
            <p:ph type="body" idx="1"/>
          </p:nvPr>
        </p:nvSpPr>
        <p:spPr>
          <a:xfrm>
            <a:off x="457200" y="1855788"/>
            <a:ext cx="4040188" cy="658812"/>
          </a:xfrm>
        </p:spPr>
        <p:txBody>
          <a:bodyPr/>
          <a:lstStyle/>
          <a:p>
            <a:endParaRPr lang="ru-RU" smtClean="0"/>
          </a:p>
        </p:txBody>
      </p:sp>
      <p:sp>
        <p:nvSpPr>
          <p:cNvPr id="19459" name="Текст 4"/>
          <p:cNvSpPr>
            <a:spLocks noGrp="1"/>
          </p:cNvSpPr>
          <p:nvPr>
            <p:ph type="body" sz="half" idx="3"/>
          </p:nvPr>
        </p:nvSpPr>
        <p:spPr>
          <a:xfrm>
            <a:off x="4645025" y="1860550"/>
            <a:ext cx="4041775" cy="654050"/>
          </a:xfrm>
        </p:spPr>
        <p:txBody>
          <a:bodyPr/>
          <a:lstStyle/>
          <a:p>
            <a:endParaRPr lang="ru-RU" smtClean="0"/>
          </a:p>
        </p:txBody>
      </p:sp>
      <p:sp>
        <p:nvSpPr>
          <p:cNvPr id="19460" name="Содержимое 2"/>
          <p:cNvSpPr>
            <a:spLocks noGrp="1"/>
          </p:cNvSpPr>
          <p:nvPr>
            <p:ph sz="quarter" idx="2"/>
          </p:nvPr>
        </p:nvSpPr>
        <p:spPr>
          <a:xfrm>
            <a:off x="457200" y="2514600"/>
            <a:ext cx="4040188" cy="3846513"/>
          </a:xfrm>
        </p:spPr>
        <p:txBody>
          <a:bodyPr/>
          <a:lstStyle/>
          <a:p>
            <a:endParaRPr lang="ru-RU" smtClean="0"/>
          </a:p>
          <a:p>
            <a:endParaRPr lang="ru-RU" smtClean="0"/>
          </a:p>
          <a:p>
            <a:endParaRPr lang="ru-RU" smtClean="0"/>
          </a:p>
          <a:p>
            <a:endParaRPr lang="ru-RU" smtClean="0"/>
          </a:p>
          <a:p>
            <a:endParaRPr lang="ru-RU" smtClean="0"/>
          </a:p>
          <a:p>
            <a:endParaRPr lang="ru-RU" smtClean="0"/>
          </a:p>
        </p:txBody>
      </p:sp>
      <p:sp>
        <p:nvSpPr>
          <p:cNvPr id="19461" name="Содержимое 5"/>
          <p:cNvSpPr>
            <a:spLocks noGrp="1"/>
          </p:cNvSpPr>
          <p:nvPr>
            <p:ph sz="quarter" idx="4"/>
          </p:nvPr>
        </p:nvSpPr>
        <p:spPr>
          <a:xfrm>
            <a:off x="4645025" y="2514600"/>
            <a:ext cx="4041775" cy="3846513"/>
          </a:xfrm>
        </p:spPr>
        <p:txBody>
          <a:bodyPr/>
          <a:lstStyle/>
          <a:p>
            <a:endParaRPr lang="ru-RU" dirty="0" smtClean="0"/>
          </a:p>
        </p:txBody>
      </p:sp>
      <p:pic>
        <p:nvPicPr>
          <p:cNvPr id="19462" name="Picture 4" descr="http://go.imgsmail.ru/imgpreview?u=http%3A//www.blackwidow.ru/files/u21/Missulena%5Foccatoria.jpg&amp;mb=8">
            <a:hlinkClick r:id="rId2"/>
          </p:cNvPr>
          <p:cNvPicPr>
            <a:picLocks noChangeAspect="1" noChangeArrowheads="1"/>
          </p:cNvPicPr>
          <p:nvPr/>
        </p:nvPicPr>
        <p:blipFill>
          <a:blip r:embed="rId3"/>
          <a:srcRect/>
          <a:stretch>
            <a:fillRect/>
          </a:stretch>
        </p:blipFill>
        <p:spPr bwMode="auto">
          <a:xfrm>
            <a:off x="4643438" y="2143116"/>
            <a:ext cx="3786214" cy="3571901"/>
          </a:xfrm>
          <a:prstGeom prst="rect">
            <a:avLst/>
          </a:prstGeom>
          <a:noFill/>
          <a:ln w="38100">
            <a:solidFill>
              <a:schemeClr val="tx1"/>
            </a:solidFill>
            <a:miter lim="800000"/>
            <a:headEnd/>
            <a:tailEnd/>
          </a:ln>
        </p:spPr>
      </p:pic>
      <p:pic>
        <p:nvPicPr>
          <p:cNvPr id="19463" name="Picture 8" descr="http://www.turoboz.ru/cmsdb/article_images/images/0_1c329_bec46630_XL.jpg"/>
          <p:cNvPicPr>
            <a:picLocks noChangeAspect="1" noChangeArrowheads="1"/>
          </p:cNvPicPr>
          <p:nvPr/>
        </p:nvPicPr>
        <p:blipFill>
          <a:blip r:embed="rId4"/>
          <a:srcRect/>
          <a:stretch>
            <a:fillRect/>
          </a:stretch>
        </p:blipFill>
        <p:spPr bwMode="auto">
          <a:xfrm>
            <a:off x="500034" y="2143116"/>
            <a:ext cx="3786185" cy="3571900"/>
          </a:xfrm>
          <a:prstGeom prst="rect">
            <a:avLst/>
          </a:prstGeom>
          <a:noFill/>
          <a:ln w="38100">
            <a:solidFill>
              <a:schemeClr val="tx1"/>
            </a:solidFill>
            <a:miter lim="800000"/>
            <a:headEnd/>
            <a:tailEnd/>
          </a:ln>
        </p:spPr>
      </p:pic>
    </p:spTree>
  </p:cSld>
  <p:clrMapOvr>
    <a:masterClrMapping/>
  </p:clrMapOvr>
  <p:transition advTm="2876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endParaRPr lang="ru-RU" dirty="0" smtClean="0"/>
          </a:p>
          <a:p>
            <a:pPr>
              <a:buNone/>
            </a:pPr>
            <a:r>
              <a:rPr lang="ru-RU" dirty="0" smtClean="0"/>
              <a:t> </a:t>
            </a:r>
          </a:p>
          <a:p>
            <a:pPr>
              <a:buNone/>
            </a:pPr>
            <a:r>
              <a:rPr lang="ru-RU" dirty="0" smtClean="0"/>
              <a:t> </a:t>
            </a:r>
          </a:p>
          <a:p>
            <a:endParaRPr lang="ru-RU" dirty="0"/>
          </a:p>
        </p:txBody>
      </p:sp>
      <p:graphicFrame>
        <p:nvGraphicFramePr>
          <p:cNvPr id="4" name="Таблица 3"/>
          <p:cNvGraphicFramePr>
            <a:graphicFrameLocks noGrp="1"/>
          </p:cNvGraphicFramePr>
          <p:nvPr/>
        </p:nvGraphicFramePr>
        <p:xfrm>
          <a:off x="357158" y="214292"/>
          <a:ext cx="8429685" cy="6395997"/>
        </p:xfrm>
        <a:graphic>
          <a:graphicData uri="http://schemas.openxmlformats.org/drawingml/2006/table">
            <a:tbl>
              <a:tblPr firstRow="1" bandRow="1">
                <a:tableStyleId>{00A15C55-8517-42AA-B614-E9B94910E393}</a:tableStyleId>
              </a:tblPr>
              <a:tblGrid>
                <a:gridCol w="2809895"/>
                <a:gridCol w="2809895"/>
                <a:gridCol w="2809895"/>
              </a:tblGrid>
              <a:tr h="6875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bg1"/>
                          </a:solidFill>
                          <a:latin typeface="+mn-lt"/>
                          <a:ea typeface="+mn-ea"/>
                          <a:cs typeface="+mn-cs"/>
                        </a:rPr>
                        <a:t>Признаки</a:t>
                      </a: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lt1"/>
                          </a:solidFill>
                          <a:latin typeface="+mn-lt"/>
                          <a:ea typeface="+mn-ea"/>
                          <a:cs typeface="+mn-cs"/>
                        </a:rPr>
                        <a:t>Класс Ракообразные</a:t>
                      </a: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lt1"/>
                          </a:solidFill>
                          <a:latin typeface="+mn-lt"/>
                          <a:ea typeface="+mn-ea"/>
                          <a:cs typeface="+mn-cs"/>
                        </a:rPr>
                        <a:t>Класс Паукообразные</a:t>
                      </a:r>
                    </a:p>
                    <a:p>
                      <a:endParaRPr lang="ru-RU" sz="1400" dirty="0"/>
                    </a:p>
                  </a:txBody>
                  <a:tcPr/>
                </a:tc>
              </a:tr>
              <a:tr h="761619">
                <a:tc>
                  <a:txBody>
                    <a:bodyPr/>
                    <a:lstStyle/>
                    <a:p>
                      <a:r>
                        <a:rPr lang="ru-RU" sz="1400" b="1" kern="1200" dirty="0" smtClean="0">
                          <a:solidFill>
                            <a:schemeClr val="dk1"/>
                          </a:solidFill>
                          <a:latin typeface="+mn-lt"/>
                          <a:ea typeface="+mn-ea"/>
                          <a:cs typeface="+mn-cs"/>
                        </a:rPr>
                        <a:t>Строение тела:</a:t>
                      </a:r>
                      <a:endParaRPr lang="ru-RU" sz="1400" kern="1200" dirty="0" smtClean="0">
                        <a:solidFill>
                          <a:schemeClr val="dk1"/>
                        </a:solidFill>
                        <a:latin typeface="+mn-lt"/>
                        <a:ea typeface="+mn-ea"/>
                        <a:cs typeface="+mn-cs"/>
                      </a:endParaRPr>
                    </a:p>
                    <a:p>
                      <a:r>
                        <a:rPr lang="ru-RU" sz="1400" b="1" kern="1200" dirty="0" smtClean="0">
                          <a:solidFill>
                            <a:schemeClr val="dk1"/>
                          </a:solidFill>
                          <a:latin typeface="+mn-lt"/>
                          <a:ea typeface="+mn-ea"/>
                          <a:cs typeface="+mn-cs"/>
                        </a:rPr>
                        <a:t>Отделы тела </a:t>
                      </a:r>
                      <a:endParaRPr lang="ru-RU" sz="1400" kern="1200" dirty="0" smtClean="0">
                        <a:solidFill>
                          <a:schemeClr val="dk1"/>
                        </a:solidFill>
                        <a:latin typeface="+mn-lt"/>
                        <a:ea typeface="+mn-ea"/>
                        <a:cs typeface="+mn-cs"/>
                      </a:endParaRP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Головогрудь и брюшко</a:t>
                      </a: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Головогрудь и брюшко</a:t>
                      </a:r>
                    </a:p>
                    <a:p>
                      <a:endParaRPr lang="ru-RU" sz="1400" dirty="0"/>
                    </a:p>
                  </a:txBody>
                  <a:tcPr/>
                </a:tc>
              </a:tr>
              <a:tr h="1247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latin typeface="+mn-lt"/>
                          <a:ea typeface="+mn-ea"/>
                          <a:cs typeface="+mn-cs"/>
                        </a:rPr>
                        <a:t>Покров, мышцы</a:t>
                      </a:r>
                      <a:endParaRPr lang="ru-RU" sz="1400" kern="1200" dirty="0" smtClean="0">
                        <a:solidFill>
                          <a:schemeClr val="dk1"/>
                        </a:solidFill>
                        <a:latin typeface="+mn-lt"/>
                        <a:ea typeface="+mn-ea"/>
                        <a:cs typeface="+mn-cs"/>
                      </a:endParaRP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Хитиновый покров, </a:t>
                      </a:r>
                      <a:r>
                        <a:rPr lang="ru-RU" sz="1400" kern="1200" dirty="0" err="1" smtClean="0">
                          <a:solidFill>
                            <a:schemeClr val="dk1"/>
                          </a:solidFill>
                          <a:latin typeface="+mn-lt"/>
                          <a:ea typeface="+mn-ea"/>
                          <a:cs typeface="+mn-cs"/>
                        </a:rPr>
                        <a:t>поперечно-полосатые</a:t>
                      </a:r>
                      <a:r>
                        <a:rPr lang="ru-RU" sz="1400" kern="1200" dirty="0" smtClean="0">
                          <a:solidFill>
                            <a:schemeClr val="dk1"/>
                          </a:solidFill>
                          <a:latin typeface="+mn-lt"/>
                          <a:ea typeface="+mn-ea"/>
                          <a:cs typeface="+mn-cs"/>
                        </a:rPr>
                        <a:t> мышцы, слой </a:t>
                      </a:r>
                      <a:r>
                        <a:rPr lang="ru-RU" sz="1400" kern="1200" dirty="0" err="1" smtClean="0">
                          <a:solidFill>
                            <a:schemeClr val="dk1"/>
                          </a:solidFill>
                          <a:latin typeface="+mn-lt"/>
                          <a:ea typeface="+mn-ea"/>
                          <a:cs typeface="+mn-cs"/>
                        </a:rPr>
                        <a:t>воско</a:t>
                      </a:r>
                      <a:r>
                        <a:rPr lang="ru-RU" sz="1400" kern="120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подобных и </a:t>
                      </a:r>
                      <a:r>
                        <a:rPr lang="ru-RU" sz="1400" kern="1200" dirty="0" err="1" smtClean="0">
                          <a:solidFill>
                            <a:schemeClr val="dk1"/>
                          </a:solidFill>
                          <a:latin typeface="+mn-lt"/>
                          <a:ea typeface="+mn-ea"/>
                          <a:cs typeface="+mn-cs"/>
                        </a:rPr>
                        <a:t>жиропо</a:t>
                      </a:r>
                      <a:r>
                        <a:rPr lang="ru-RU" sz="1400" kern="1200" dirty="0" smtClean="0">
                          <a:solidFill>
                            <a:schemeClr val="dk1"/>
                          </a:solidFill>
                          <a:latin typeface="+mn-lt"/>
                          <a:ea typeface="+mn-ea"/>
                          <a:cs typeface="+mn-cs"/>
                        </a:rPr>
                        <a:t>- </a:t>
                      </a:r>
                      <a:r>
                        <a:rPr lang="ru-RU" sz="1400" kern="1200" dirty="0" err="1" smtClean="0">
                          <a:solidFill>
                            <a:schemeClr val="dk1"/>
                          </a:solidFill>
                          <a:latin typeface="+mn-lt"/>
                          <a:ea typeface="+mn-ea"/>
                          <a:cs typeface="+mn-cs"/>
                        </a:rPr>
                        <a:t>добных</a:t>
                      </a:r>
                      <a:r>
                        <a:rPr lang="ru-RU" sz="1400" kern="1200" dirty="0" smtClean="0">
                          <a:solidFill>
                            <a:schemeClr val="dk1"/>
                          </a:solidFill>
                          <a:latin typeface="+mn-lt"/>
                          <a:ea typeface="+mn-ea"/>
                          <a:cs typeface="+mn-cs"/>
                        </a:rPr>
                        <a:t> веществ.</a:t>
                      </a: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Мягкий хитиновый покров, </a:t>
                      </a:r>
                      <a:r>
                        <a:rPr lang="ru-RU" sz="1400" kern="1200" dirty="0" err="1" smtClean="0">
                          <a:solidFill>
                            <a:schemeClr val="dk1"/>
                          </a:solidFill>
                          <a:latin typeface="+mn-lt"/>
                          <a:ea typeface="+mn-ea"/>
                          <a:cs typeface="+mn-cs"/>
                        </a:rPr>
                        <a:t>поперечно-полосатые</a:t>
                      </a:r>
                      <a:r>
                        <a:rPr lang="ru-RU" sz="1400" kern="1200" dirty="0" smtClean="0">
                          <a:solidFill>
                            <a:schemeClr val="dk1"/>
                          </a:solidFill>
                          <a:latin typeface="+mn-lt"/>
                          <a:ea typeface="+mn-ea"/>
                          <a:cs typeface="+mn-cs"/>
                        </a:rPr>
                        <a:t> мышцы, слой воскоподобных и жироподобных веществ</a:t>
                      </a:r>
                      <a:r>
                        <a:rPr lang="ru-RU" sz="1800" kern="1200" dirty="0" smtClean="0">
                          <a:solidFill>
                            <a:schemeClr val="dk1"/>
                          </a:solidFill>
                          <a:latin typeface="+mn-lt"/>
                          <a:ea typeface="+mn-ea"/>
                          <a:cs typeface="+mn-cs"/>
                        </a:rPr>
                        <a:t>.</a:t>
                      </a:r>
                    </a:p>
                    <a:p>
                      <a:endParaRPr lang="ru-RU" sz="1400" dirty="0"/>
                    </a:p>
                  </a:txBody>
                  <a:tcPr/>
                </a:tc>
              </a:tr>
              <a:tr h="6875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latin typeface="+mn-lt"/>
                          <a:ea typeface="+mn-ea"/>
                          <a:cs typeface="+mn-cs"/>
                        </a:rPr>
                        <a:t>Число ходильных ног</a:t>
                      </a: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5 пар = 10</a:t>
                      </a:r>
                    </a:p>
                    <a:p>
                      <a:endParaRPr lang="ru-RU" sz="1400" dirty="0"/>
                    </a:p>
                  </a:txBody>
                  <a:tcPr/>
                </a:tc>
                <a:tc>
                  <a:txBody>
                    <a:bodyPr/>
                    <a:lstStyle/>
                    <a:p>
                      <a:r>
                        <a:rPr lang="ru-RU" sz="1400" kern="1200" dirty="0" smtClean="0">
                          <a:solidFill>
                            <a:schemeClr val="dk1"/>
                          </a:solidFill>
                          <a:latin typeface="+mn-lt"/>
                          <a:ea typeface="+mn-ea"/>
                          <a:cs typeface="+mn-cs"/>
                        </a:rPr>
                        <a:t>4 пары=8</a:t>
                      </a:r>
                      <a:endParaRPr lang="ru-RU" sz="1400" dirty="0"/>
                    </a:p>
                  </a:txBody>
                  <a:tcPr/>
                </a:tc>
              </a:tr>
              <a:tr h="854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latin typeface="+mn-lt"/>
                          <a:ea typeface="+mn-ea"/>
                          <a:cs typeface="+mn-cs"/>
                        </a:rPr>
                        <a:t>Число пар усиков</a:t>
                      </a: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2 пары (антенны и </a:t>
                      </a:r>
                      <a:r>
                        <a:rPr lang="ru-RU" sz="1400" kern="1200" dirty="0" err="1" smtClean="0">
                          <a:solidFill>
                            <a:schemeClr val="dk1"/>
                          </a:solidFill>
                          <a:latin typeface="+mn-lt"/>
                          <a:ea typeface="+mn-ea"/>
                          <a:cs typeface="+mn-cs"/>
                        </a:rPr>
                        <a:t>антеннулы</a:t>
                      </a:r>
                      <a:r>
                        <a:rPr lang="ru-RU" sz="1400" kern="1200" dirty="0" smtClean="0">
                          <a:solidFill>
                            <a:schemeClr val="dk1"/>
                          </a:solidFill>
                          <a:latin typeface="+mn-lt"/>
                          <a:ea typeface="+mn-ea"/>
                          <a:cs typeface="+mn-cs"/>
                        </a:rPr>
                        <a:t>)</a:t>
                      </a:r>
                    </a:p>
                    <a:p>
                      <a:endParaRPr lang="ru-RU" sz="1400" dirty="0"/>
                    </a:p>
                  </a:txBody>
                  <a:tcPr/>
                </a:tc>
                <a:tc>
                  <a:txBody>
                    <a:bodyPr/>
                    <a:lstStyle/>
                    <a:p>
                      <a:r>
                        <a:rPr lang="ru-RU" sz="1400" kern="1200" dirty="0" smtClean="0">
                          <a:solidFill>
                            <a:schemeClr val="dk1"/>
                          </a:solidFill>
                          <a:latin typeface="+mn-lt"/>
                          <a:ea typeface="+mn-ea"/>
                          <a:cs typeface="+mn-cs"/>
                        </a:rPr>
                        <a:t>нет</a:t>
                      </a:r>
                      <a:endParaRPr lang="ru-RU" sz="1400" dirty="0"/>
                    </a:p>
                  </a:txBody>
                  <a:tcPr/>
                </a:tc>
              </a:tr>
              <a:tr h="983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latin typeface="+mn-lt"/>
                          <a:ea typeface="+mn-ea"/>
                          <a:cs typeface="+mn-cs"/>
                        </a:rPr>
                        <a:t>Органы зрения</a:t>
                      </a: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Пара сложных фасеточных глаз на подвижных стебельках. Зрение мозаичное.</a:t>
                      </a:r>
                    </a:p>
                    <a:p>
                      <a:endParaRPr lang="ru-RU" sz="1400" dirty="0"/>
                    </a:p>
                  </a:txBody>
                  <a:tcPr/>
                </a:tc>
                <a:tc>
                  <a:txBody>
                    <a:bodyPr/>
                    <a:lstStyle/>
                    <a:p>
                      <a:r>
                        <a:rPr lang="ru-RU" sz="1400" kern="1200" dirty="0" smtClean="0">
                          <a:solidFill>
                            <a:schemeClr val="dk1"/>
                          </a:solidFill>
                          <a:latin typeface="+mn-lt"/>
                          <a:ea typeface="+mn-ea"/>
                          <a:cs typeface="+mn-cs"/>
                        </a:rPr>
                        <a:t>Простые глаза, чаще 8</a:t>
                      </a:r>
                      <a:endParaRPr lang="ru-RU" sz="1400" dirty="0"/>
                    </a:p>
                  </a:txBody>
                  <a:tcPr/>
                </a:tc>
              </a:tr>
              <a:tr h="1174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latin typeface="+mn-lt"/>
                          <a:ea typeface="+mn-ea"/>
                          <a:cs typeface="+mn-cs"/>
                        </a:rPr>
                        <a:t>Пищеварительная система (отделы)</a:t>
                      </a: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Рот, глотка, пищевод, желудок, кишка, анальное отверстие, печень.</a:t>
                      </a: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Рот, глотка, пищевод, желудок, кишка, анальное отверстие, печень.</a:t>
                      </a:r>
                    </a:p>
                    <a:p>
                      <a:endParaRPr lang="ru-RU" sz="1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graphicFrame>
        <p:nvGraphicFramePr>
          <p:cNvPr id="7" name="Содержимое 6"/>
          <p:cNvGraphicFramePr>
            <a:graphicFrameLocks noGrp="1"/>
          </p:cNvGraphicFramePr>
          <p:nvPr>
            <p:ph sz="half" idx="2"/>
          </p:nvPr>
        </p:nvGraphicFramePr>
        <p:xfrm>
          <a:off x="285722" y="328996"/>
          <a:ext cx="8501121" cy="6314713"/>
        </p:xfrm>
        <a:graphic>
          <a:graphicData uri="http://schemas.openxmlformats.org/drawingml/2006/table">
            <a:tbl>
              <a:tblPr firstRow="1" bandRow="1">
                <a:tableStyleId>{00A15C55-8517-42AA-B614-E9B94910E393}</a:tableStyleId>
              </a:tblPr>
              <a:tblGrid>
                <a:gridCol w="2833707"/>
                <a:gridCol w="2833707"/>
                <a:gridCol w="2833707"/>
              </a:tblGrid>
              <a:tr h="8164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latin typeface="+mn-lt"/>
                          <a:ea typeface="+mn-ea"/>
                          <a:cs typeface="+mn-cs"/>
                        </a:rPr>
                        <a:t>Особенности ротового аппарата</a:t>
                      </a: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kern="1200" dirty="0" smtClean="0">
                          <a:solidFill>
                            <a:schemeClr val="tx1"/>
                          </a:solidFill>
                          <a:latin typeface="+mn-lt"/>
                          <a:ea typeface="+mn-ea"/>
                          <a:cs typeface="+mn-cs"/>
                        </a:rPr>
                        <a:t>Челюсти, ротовой аппарат грызущий.</a:t>
                      </a:r>
                    </a:p>
                    <a:p>
                      <a:endParaRPr lang="ru-RU" sz="1400" dirty="0"/>
                    </a:p>
                  </a:txBody>
                  <a:tcPr/>
                </a:tc>
                <a:tc>
                  <a:txBody>
                    <a:bodyPr/>
                    <a:lstStyle/>
                    <a:p>
                      <a:r>
                        <a:rPr lang="ru-RU" sz="1400" b="1" kern="1200" dirty="0" err="1" smtClean="0">
                          <a:solidFill>
                            <a:schemeClr val="tx1"/>
                          </a:solidFill>
                          <a:latin typeface="+mn-lt"/>
                          <a:ea typeface="+mn-ea"/>
                          <a:cs typeface="+mn-cs"/>
                        </a:rPr>
                        <a:t>Хелицеры</a:t>
                      </a:r>
                      <a:r>
                        <a:rPr lang="ru-RU" sz="1400" b="1" kern="1200" dirty="0" smtClean="0">
                          <a:solidFill>
                            <a:schemeClr val="tx1"/>
                          </a:solidFill>
                          <a:latin typeface="+mn-lt"/>
                          <a:ea typeface="+mn-ea"/>
                          <a:cs typeface="+mn-cs"/>
                        </a:rPr>
                        <a:t>, </a:t>
                      </a:r>
                      <a:r>
                        <a:rPr lang="ru-RU" sz="1400" b="1" kern="1200" dirty="0" err="1" smtClean="0">
                          <a:solidFill>
                            <a:schemeClr val="tx1"/>
                          </a:solidFill>
                          <a:latin typeface="+mn-lt"/>
                          <a:ea typeface="+mn-ea"/>
                          <a:cs typeface="+mn-cs"/>
                        </a:rPr>
                        <a:t>педипальпы</a:t>
                      </a:r>
                      <a:endParaRPr lang="ru-RU" sz="1400" dirty="0">
                        <a:solidFill>
                          <a:schemeClr val="tx1"/>
                        </a:solidFill>
                      </a:endParaRPr>
                    </a:p>
                  </a:txBody>
                  <a:tcPr/>
                </a:tc>
              </a:tr>
              <a:tr h="887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latin typeface="+mn-lt"/>
                          <a:ea typeface="+mn-ea"/>
                          <a:cs typeface="+mn-cs"/>
                        </a:rPr>
                        <a:t>Органы дыхания</a:t>
                      </a:r>
                    </a:p>
                    <a:p>
                      <a:endParaRPr lang="ru-RU"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Жабры (выросты стенок тела или конечностей)</a:t>
                      </a:r>
                    </a:p>
                    <a:p>
                      <a:endParaRPr lang="ru-RU" sz="1400" dirty="0"/>
                    </a:p>
                  </a:txBody>
                  <a:tcPr/>
                </a:tc>
                <a:tc>
                  <a:txBody>
                    <a:bodyPr/>
                    <a:lstStyle/>
                    <a:p>
                      <a:r>
                        <a:rPr lang="ru-RU" sz="1400" dirty="0" smtClean="0"/>
                        <a:t>Легочные мешки, </a:t>
                      </a:r>
                      <a:r>
                        <a:rPr lang="ru-RU" sz="1400" dirty="0" err="1" smtClean="0"/>
                        <a:t>трахе</a:t>
                      </a:r>
                      <a:r>
                        <a:rPr lang="ru-RU" sz="1400" dirty="0" smtClean="0"/>
                        <a:t> и легкие одновременно.</a:t>
                      </a:r>
                      <a:endParaRPr lang="ru-RU" sz="1400" dirty="0"/>
                    </a:p>
                  </a:txBody>
                  <a:tcPr/>
                </a:tc>
              </a:tr>
              <a:tr h="887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latin typeface="+mn-lt"/>
                          <a:ea typeface="+mn-ea"/>
                          <a:cs typeface="+mn-cs"/>
                        </a:rPr>
                        <a:t>Выделительная система</a:t>
                      </a:r>
                    </a:p>
                    <a:p>
                      <a:endParaRPr lang="ru-RU"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2 зелёные железы</a:t>
                      </a:r>
                    </a:p>
                    <a:p>
                      <a:endParaRPr lang="ru-RU" sz="1400" dirty="0"/>
                    </a:p>
                  </a:txBody>
                  <a:tcPr/>
                </a:tc>
                <a:tc>
                  <a:txBody>
                    <a:bodyPr/>
                    <a:lstStyle/>
                    <a:p>
                      <a:r>
                        <a:rPr lang="ru-RU" sz="1400" kern="1200" dirty="0" err="1" smtClean="0">
                          <a:solidFill>
                            <a:schemeClr val="dk1"/>
                          </a:solidFill>
                          <a:latin typeface="+mn-lt"/>
                          <a:ea typeface="+mn-ea"/>
                          <a:cs typeface="+mn-cs"/>
                        </a:rPr>
                        <a:t>Мальпигиевы</a:t>
                      </a:r>
                      <a:r>
                        <a:rPr lang="ru-RU" sz="1400" kern="1200" dirty="0" smtClean="0">
                          <a:solidFill>
                            <a:schemeClr val="dk1"/>
                          </a:solidFill>
                          <a:latin typeface="+mn-lt"/>
                          <a:ea typeface="+mn-ea"/>
                          <a:cs typeface="+mn-cs"/>
                        </a:rPr>
                        <a:t> сосуды</a:t>
                      </a:r>
                      <a:endParaRPr lang="ru-RU" sz="1400" dirty="0"/>
                    </a:p>
                  </a:txBody>
                  <a:tcPr/>
                </a:tc>
              </a:tr>
              <a:tr h="944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latin typeface="+mn-lt"/>
                          <a:ea typeface="+mn-ea"/>
                          <a:cs typeface="+mn-cs"/>
                        </a:rPr>
                        <a:t> Кровеносная система</a:t>
                      </a:r>
                    </a:p>
                    <a:p>
                      <a:endParaRPr lang="ru-RU"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Незамкнутая, </a:t>
                      </a:r>
                      <a:r>
                        <a:rPr lang="ru-RU" sz="1400" kern="1200" dirty="0" err="1" smtClean="0">
                          <a:solidFill>
                            <a:schemeClr val="dk1"/>
                          </a:solidFill>
                          <a:latin typeface="+mn-lt"/>
                          <a:ea typeface="+mn-ea"/>
                          <a:cs typeface="+mn-cs"/>
                        </a:rPr>
                        <a:t>мешковидное</a:t>
                      </a:r>
                      <a:r>
                        <a:rPr lang="ru-RU" sz="1400" kern="1200" dirty="0" smtClean="0">
                          <a:solidFill>
                            <a:schemeClr val="dk1"/>
                          </a:solidFill>
                          <a:latin typeface="+mn-lt"/>
                          <a:ea typeface="+mn-ea"/>
                          <a:cs typeface="+mn-cs"/>
                        </a:rPr>
                        <a:t> сердце пятиугольной формы. Кровеносные</a:t>
                      </a:r>
                      <a:r>
                        <a:rPr lang="ru-RU" sz="1400" kern="1200" baseline="0" dirty="0" smtClean="0">
                          <a:solidFill>
                            <a:schemeClr val="dk1"/>
                          </a:solidFill>
                          <a:latin typeface="+mn-lt"/>
                          <a:ea typeface="+mn-ea"/>
                          <a:cs typeface="+mn-cs"/>
                        </a:rPr>
                        <a:t> сосуды.</a:t>
                      </a:r>
                      <a:endParaRPr lang="ru-RU" sz="1400" kern="1200" dirty="0" smtClean="0">
                        <a:solidFill>
                          <a:schemeClr val="dk1"/>
                        </a:solidFill>
                        <a:latin typeface="+mn-lt"/>
                        <a:ea typeface="+mn-ea"/>
                        <a:cs typeface="+mn-cs"/>
                      </a:endParaRPr>
                    </a:p>
                    <a:p>
                      <a:endParaRPr lang="ru-RU" sz="1400" dirty="0"/>
                    </a:p>
                  </a:txBody>
                  <a:tcPr/>
                </a:tc>
                <a:tc>
                  <a:txBody>
                    <a:bodyPr/>
                    <a:lstStyle/>
                    <a:p>
                      <a:r>
                        <a:rPr lang="ru-RU" sz="1400" kern="1200" dirty="0" smtClean="0">
                          <a:solidFill>
                            <a:schemeClr val="dk1"/>
                          </a:solidFill>
                          <a:latin typeface="+mn-lt"/>
                          <a:ea typeface="+mn-ea"/>
                          <a:cs typeface="+mn-cs"/>
                        </a:rPr>
                        <a:t>Незамкнутая, </a:t>
                      </a:r>
                      <a:r>
                        <a:rPr lang="ru-RU" sz="1400" kern="1200" dirty="0" err="1" smtClean="0">
                          <a:solidFill>
                            <a:schemeClr val="dk1"/>
                          </a:solidFill>
                          <a:latin typeface="+mn-lt"/>
                          <a:ea typeface="+mn-ea"/>
                          <a:cs typeface="+mn-cs"/>
                        </a:rPr>
                        <a:t>мешковидное</a:t>
                      </a:r>
                      <a:r>
                        <a:rPr lang="ru-RU" sz="1400" kern="1200" dirty="0" smtClean="0">
                          <a:solidFill>
                            <a:schemeClr val="dk1"/>
                          </a:solidFill>
                          <a:latin typeface="+mn-lt"/>
                          <a:ea typeface="+mn-ea"/>
                          <a:cs typeface="+mn-cs"/>
                        </a:rPr>
                        <a:t> сердце . Кровеносные</a:t>
                      </a:r>
                      <a:r>
                        <a:rPr lang="ru-RU" sz="1400" kern="1200" baseline="0" dirty="0" smtClean="0">
                          <a:solidFill>
                            <a:schemeClr val="dk1"/>
                          </a:solidFill>
                          <a:latin typeface="+mn-lt"/>
                          <a:ea typeface="+mn-ea"/>
                          <a:cs typeface="+mn-cs"/>
                        </a:rPr>
                        <a:t> сосуды.</a:t>
                      </a:r>
                      <a:endParaRPr lang="ru-RU" sz="1400" dirty="0"/>
                    </a:p>
                  </a:txBody>
                  <a:tcPr/>
                </a:tc>
              </a:tr>
              <a:tr h="944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latin typeface="+mn-lt"/>
                          <a:ea typeface="+mn-ea"/>
                          <a:cs typeface="+mn-cs"/>
                        </a:rPr>
                        <a:t>Нервная система</a:t>
                      </a:r>
                    </a:p>
                    <a:p>
                      <a:endParaRPr lang="ru-RU"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Узлового типа (окологлоточное нервное кольцо и брюшная нервная цепочка)</a:t>
                      </a:r>
                    </a:p>
                    <a:p>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Узлового типа (надглоточный нервный узел «головной мозг» и брюшная нервная цепочка)</a:t>
                      </a:r>
                    </a:p>
                    <a:p>
                      <a:endParaRPr lang="ru-RU" sz="1400" dirty="0"/>
                    </a:p>
                  </a:txBody>
                  <a:tcPr/>
                </a:tc>
              </a:tr>
              <a:tr h="887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latin typeface="+mn-lt"/>
                          <a:ea typeface="+mn-ea"/>
                          <a:cs typeface="+mn-cs"/>
                        </a:rPr>
                        <a:t>Размножение: органы размножения</a:t>
                      </a:r>
                    </a:p>
                    <a:p>
                      <a:endParaRPr lang="ru-RU" sz="1400" b="1" dirty="0"/>
                    </a:p>
                  </a:txBody>
                  <a:tcPr/>
                </a:tc>
                <a:tc>
                  <a:txBody>
                    <a:bodyPr/>
                    <a:lstStyle/>
                    <a:p>
                      <a:r>
                        <a:rPr lang="ru-RU" sz="1400" kern="1200" dirty="0" smtClean="0">
                          <a:solidFill>
                            <a:schemeClr val="dk1"/>
                          </a:solidFill>
                          <a:latin typeface="+mn-lt"/>
                          <a:ea typeface="+mn-ea"/>
                          <a:cs typeface="+mn-cs"/>
                        </a:rPr>
                        <a:t>Раздельнополые: самка -яичники, самец -семенники. Оплодотворение внутреннее</a:t>
                      </a:r>
                      <a:endParaRPr lang="ru-RU" sz="1400" dirty="0"/>
                    </a:p>
                  </a:txBody>
                  <a:tcPr/>
                </a:tc>
                <a:tc>
                  <a:txBody>
                    <a:bodyPr/>
                    <a:lstStyle/>
                    <a:p>
                      <a:r>
                        <a:rPr lang="ru-RU" sz="1400" kern="1200" dirty="0" smtClean="0">
                          <a:solidFill>
                            <a:schemeClr val="dk1"/>
                          </a:solidFill>
                          <a:latin typeface="+mn-lt"/>
                          <a:ea typeface="+mn-ea"/>
                          <a:cs typeface="+mn-cs"/>
                        </a:rPr>
                        <a:t>Раздельнополые: самка -яичники, самец -семенники. Оплодотворение внутреннее.</a:t>
                      </a:r>
                      <a:endParaRPr lang="ru-RU" sz="1400" dirty="0"/>
                    </a:p>
                  </a:txBody>
                  <a:tcPr/>
                </a:tc>
              </a:tr>
              <a:tr h="944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latin typeface="+mn-lt"/>
                          <a:ea typeface="+mn-ea"/>
                          <a:cs typeface="+mn-cs"/>
                        </a:rPr>
                        <a:t>Местообитание и образ жизни</a:t>
                      </a:r>
                    </a:p>
                    <a:p>
                      <a:endParaRPr lang="ru-RU"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В основном водные животные образуют планктон, крупные –всеядные.</a:t>
                      </a:r>
                    </a:p>
                    <a:p>
                      <a:endParaRPr lang="ru-RU" sz="1400" dirty="0"/>
                    </a:p>
                  </a:txBody>
                  <a:tcPr/>
                </a:tc>
                <a:tc>
                  <a:txBody>
                    <a:bodyPr/>
                    <a:lstStyle/>
                    <a:p>
                      <a:r>
                        <a:rPr lang="ru-RU" sz="1400" kern="1200" dirty="0" smtClean="0">
                          <a:solidFill>
                            <a:schemeClr val="dk1"/>
                          </a:solidFill>
                          <a:latin typeface="+mn-lt"/>
                          <a:ea typeface="+mn-ea"/>
                          <a:cs typeface="+mn-cs"/>
                        </a:rPr>
                        <a:t>Наземные животные (во всех природных зонах), некоторые в воде.</a:t>
                      </a:r>
                      <a:endParaRPr lang="ru-RU" sz="1400" dirty="0"/>
                    </a:p>
                  </a:txBody>
                  <a:tcPr/>
                </a:tc>
              </a:tr>
            </a:tbl>
          </a:graphicData>
        </a:graphic>
      </p:graphicFrame>
      <p:sp>
        <p:nvSpPr>
          <p:cNvPr id="6" name="Текст 5"/>
          <p:cNvSpPr>
            <a:spLocks noGrp="1"/>
          </p:cNvSpPr>
          <p:nvPr>
            <p:ph type="body" sz="quarter" idx="3"/>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Какой ответ является правильным</a:t>
            </a:r>
            <a:r>
              <a:rPr lang="en-US" b="1" dirty="0" smtClean="0">
                <a:solidFill>
                  <a:srgbClr val="C00000"/>
                </a:solidFill>
              </a:rPr>
              <a:t>?</a:t>
            </a:r>
            <a:endParaRPr lang="ru-RU" b="1" dirty="0">
              <a:solidFill>
                <a:srgbClr val="C00000"/>
              </a:solidFill>
            </a:endParaRPr>
          </a:p>
        </p:txBody>
      </p:sp>
      <p:sp>
        <p:nvSpPr>
          <p:cNvPr id="3" name="Содержимое 2"/>
          <p:cNvSpPr>
            <a:spLocks noGrp="1"/>
          </p:cNvSpPr>
          <p:nvPr>
            <p:ph idx="1"/>
          </p:nvPr>
        </p:nvSpPr>
        <p:spPr/>
        <p:txBody>
          <a:bodyPr>
            <a:normAutofit fontScale="70000" lnSpcReduction="20000"/>
          </a:bodyPr>
          <a:lstStyle/>
          <a:p>
            <a:pPr lvl="0">
              <a:buNone/>
            </a:pPr>
            <a:r>
              <a:rPr lang="ru-RU" sz="3400" dirty="0"/>
              <a:t>1. Тело паука состоит из двух отделов. </a:t>
            </a:r>
          </a:p>
          <a:p>
            <a:pPr lvl="0">
              <a:buNone/>
            </a:pPr>
            <a:r>
              <a:rPr lang="ru-RU" sz="3400" dirty="0"/>
              <a:t>2. Головогрудь несет шесть пар конечностей. </a:t>
            </a:r>
          </a:p>
          <a:p>
            <a:pPr lvl="0">
              <a:buNone/>
            </a:pPr>
            <a:r>
              <a:rPr lang="ru-RU" sz="3400" dirty="0"/>
              <a:t>3. У взрослых паукообразных брюшко лишено </a:t>
            </a:r>
            <a:r>
              <a:rPr lang="ru-RU" sz="3400" dirty="0" smtClean="0"/>
              <a:t>типичных конечностей</a:t>
            </a:r>
            <a:r>
              <a:rPr lang="ru-RU" sz="3400" dirty="0"/>
              <a:t>.</a:t>
            </a:r>
          </a:p>
          <a:p>
            <a:pPr lvl="0">
              <a:buNone/>
            </a:pPr>
            <a:r>
              <a:rPr lang="ru-RU" sz="3400" dirty="0"/>
              <a:t>4. Все пауки – хищники.</a:t>
            </a:r>
          </a:p>
          <a:p>
            <a:pPr lvl="0">
              <a:buNone/>
            </a:pPr>
            <a:r>
              <a:rPr lang="ru-RU" sz="3400" dirty="0"/>
              <a:t>5. Органами дыхания всех пауков являются легочные мешки. </a:t>
            </a:r>
          </a:p>
          <a:p>
            <a:pPr lvl="0">
              <a:buNone/>
            </a:pPr>
            <a:r>
              <a:rPr lang="ru-RU" sz="3400" dirty="0"/>
              <a:t>6.  Глаза паука сложные.</a:t>
            </a:r>
          </a:p>
          <a:p>
            <a:pPr lvl="0">
              <a:buNone/>
            </a:pPr>
            <a:r>
              <a:rPr lang="ru-RU" sz="3400" dirty="0"/>
              <a:t>7. У паукообразных внутреннее оплодотворение.</a:t>
            </a:r>
          </a:p>
          <a:p>
            <a:pPr lvl="0">
              <a:buNone/>
            </a:pPr>
            <a:r>
              <a:rPr lang="ru-RU" sz="3400" dirty="0"/>
              <a:t>8. Все паукообразные откладывают яйца. </a:t>
            </a:r>
          </a:p>
          <a:p>
            <a:pPr lvl="0">
              <a:buNone/>
            </a:pPr>
            <a:r>
              <a:rPr lang="ru-RU" sz="3400" dirty="0"/>
              <a:t>9. Класс Паукообразные подразделяется  на отряды «Скорпионы» и «Пауки». </a:t>
            </a:r>
          </a:p>
          <a:p>
            <a:pPr lvl="0">
              <a:buNone/>
            </a:pPr>
            <a:r>
              <a:rPr lang="ru-RU" sz="3400" dirty="0"/>
              <a:t>             Верные утверждения </a:t>
            </a:r>
            <a:r>
              <a:rPr lang="ru-RU" sz="3400" dirty="0">
                <a:solidFill>
                  <a:srgbClr val="C00000"/>
                </a:solidFill>
              </a:rPr>
              <a:t>– 1, 2, 3, 7.</a:t>
            </a:r>
          </a:p>
          <a:p>
            <a:endParaRPr lang="ru-RU" dirty="0"/>
          </a:p>
        </p:txBody>
      </p:sp>
      <p:pic>
        <p:nvPicPr>
          <p:cNvPr id="4" name="Рисунок 10" descr="Рисунок2"/>
          <p:cNvPicPr>
            <a:picLocks noChangeAspect="1" noChangeArrowheads="1"/>
          </p:cNvPicPr>
          <p:nvPr/>
        </p:nvPicPr>
        <p:blipFill>
          <a:blip r:embed="rId2" cstate="print">
            <a:clrChange>
              <a:clrFrom>
                <a:srgbClr val="FFFFFF"/>
              </a:clrFrom>
              <a:clrTo>
                <a:srgbClr val="FFFFFF">
                  <a:alpha val="0"/>
                </a:srgbClr>
              </a:clrTo>
            </a:clrChange>
            <a:lum contrast="-6000"/>
          </a:blip>
          <a:srcRect l="5774"/>
          <a:stretch>
            <a:fillRect/>
          </a:stretch>
        </p:blipFill>
        <p:spPr bwMode="auto">
          <a:xfrm>
            <a:off x="7215174" y="5081598"/>
            <a:ext cx="1928826" cy="1776402"/>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772400" cy="1143007"/>
          </a:xfrm>
        </p:spPr>
        <p:txBody>
          <a:bodyPr/>
          <a:lstStyle/>
          <a:p>
            <a:r>
              <a:rPr lang="ru-RU" dirty="0" smtClean="0">
                <a:solidFill>
                  <a:srgbClr val="C00000"/>
                </a:solidFill>
              </a:rPr>
              <a:t>Биологические задачи</a:t>
            </a:r>
            <a:endParaRPr lang="ru-RU" dirty="0">
              <a:solidFill>
                <a:srgbClr val="C00000"/>
              </a:solidFill>
            </a:endParaRPr>
          </a:p>
        </p:txBody>
      </p:sp>
      <p:sp>
        <p:nvSpPr>
          <p:cNvPr id="3" name="Подзаголовок 2"/>
          <p:cNvSpPr>
            <a:spLocks noGrp="1"/>
          </p:cNvSpPr>
          <p:nvPr>
            <p:ph type="subTitle" idx="1"/>
          </p:nvPr>
        </p:nvSpPr>
        <p:spPr>
          <a:xfrm>
            <a:off x="428596" y="1428736"/>
            <a:ext cx="8072494" cy="5000660"/>
          </a:xfrm>
        </p:spPr>
        <p:txBody>
          <a:bodyPr>
            <a:normAutofit fontScale="77500" lnSpcReduction="20000"/>
          </a:bodyPr>
          <a:lstStyle/>
          <a:p>
            <a:r>
              <a:rPr lang="ru-RU" dirty="0" smtClean="0">
                <a:solidFill>
                  <a:schemeClr val="tx1"/>
                </a:solidFill>
              </a:rPr>
              <a:t>1.  Если положить на паутину чистую бумажку, паук на нее не реагирует, но если на ней была раздавлена муха, то паук нападет на бумажку и путает ее паутиной. Дайте объяснение поведению паука</a:t>
            </a:r>
            <a:r>
              <a:rPr lang="en-US" dirty="0" smtClean="0">
                <a:solidFill>
                  <a:schemeClr val="tx1"/>
                </a:solidFill>
              </a:rPr>
              <a:t>. </a:t>
            </a:r>
            <a:endParaRPr lang="ru-RU" dirty="0" smtClean="0">
              <a:solidFill>
                <a:schemeClr val="tx1"/>
              </a:solidFill>
            </a:endParaRPr>
          </a:p>
          <a:p>
            <a:r>
              <a:rPr lang="ru-RU" dirty="0" smtClean="0">
                <a:solidFill>
                  <a:schemeClr val="tx1"/>
                </a:solidFill>
              </a:rPr>
              <a:t>2.   Паук-крестовик твердую пищу есть не может, но его жертвы насекомые имеют твердый покров. Каким образом паук все же питается насекомыми</a:t>
            </a:r>
            <a:r>
              <a:rPr lang="en-US" dirty="0" smtClean="0">
                <a:solidFill>
                  <a:schemeClr val="tx1"/>
                </a:solidFill>
              </a:rPr>
              <a:t>? </a:t>
            </a:r>
            <a:endParaRPr lang="ru-RU" dirty="0" smtClean="0">
              <a:solidFill>
                <a:schemeClr val="tx1"/>
              </a:solidFill>
            </a:endParaRPr>
          </a:p>
          <a:p>
            <a:r>
              <a:rPr lang="ru-RU" dirty="0" smtClean="0">
                <a:solidFill>
                  <a:schemeClr val="tx1"/>
                </a:solidFill>
              </a:rPr>
              <a:t>3.   Два друга поспорили: один утверждал, что скорпион - представитель ракообразных, а другой - что скорпионы относятся к паукам. Кто из них прав ?</a:t>
            </a:r>
          </a:p>
          <a:p>
            <a:r>
              <a:rPr lang="ru-RU" dirty="0" smtClean="0">
                <a:solidFill>
                  <a:schemeClr val="tx1"/>
                </a:solidFill>
              </a:rPr>
              <a:t>4.Самка паука тарантула с </a:t>
            </a:r>
            <a:r>
              <a:rPr lang="ru-RU" dirty="0" err="1" smtClean="0">
                <a:solidFill>
                  <a:schemeClr val="tx1"/>
                </a:solidFill>
              </a:rPr>
              <a:t>паучатами</a:t>
            </a:r>
            <a:r>
              <a:rPr lang="ru-RU" dirty="0" smtClean="0">
                <a:solidFill>
                  <a:schemeClr val="tx1"/>
                </a:solidFill>
              </a:rPr>
              <a:t> на спине движется по кругу диаметром примерно100-150 метров. Периодически она останавливается и сильно взмахивает над собой задними конечностями, а затем быстро отбегает в сторону. Зачем она это делает</a:t>
            </a:r>
            <a:r>
              <a:rPr lang="en-US" dirty="0" smtClean="0">
                <a:solidFill>
                  <a:schemeClr val="tx1"/>
                </a:solidFill>
              </a:rPr>
              <a:t>?</a:t>
            </a:r>
            <a:endParaRPr lang="ru-RU" dirty="0" smtClean="0">
              <a:solidFill>
                <a:schemeClr val="tx1"/>
              </a:solidFill>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500042"/>
            <a:ext cx="8229600" cy="1071570"/>
          </a:xfrm>
        </p:spPr>
        <p:txBody>
          <a:bodyPr>
            <a:noAutofit/>
          </a:bodyPr>
          <a:lstStyle/>
          <a:p>
            <a:r>
              <a:rPr lang="ru-RU" sz="4000" dirty="0" smtClean="0">
                <a:solidFill>
                  <a:srgbClr val="C00000"/>
                </a:solidFill>
              </a:rPr>
              <a:t>Подготовьте сообщения или презентации на темы:</a:t>
            </a:r>
            <a:endParaRPr lang="ru-RU" sz="4000" dirty="0" smtClean="0">
              <a:solidFill>
                <a:srgbClr val="C00000"/>
              </a:solidFill>
            </a:endParaRPr>
          </a:p>
        </p:txBody>
      </p:sp>
      <p:sp>
        <p:nvSpPr>
          <p:cNvPr id="15363" name="Содержимое 2"/>
          <p:cNvSpPr>
            <a:spLocks noGrp="1"/>
          </p:cNvSpPr>
          <p:nvPr>
            <p:ph idx="1"/>
          </p:nvPr>
        </p:nvSpPr>
        <p:spPr>
          <a:xfrm>
            <a:off x="500063" y="2143116"/>
            <a:ext cx="8229600" cy="4071947"/>
          </a:xfrm>
        </p:spPr>
        <p:txBody>
          <a:bodyPr/>
          <a:lstStyle/>
          <a:p>
            <a:pPr>
              <a:buNone/>
            </a:pPr>
            <a:r>
              <a:rPr lang="ru-RU" dirty="0" smtClean="0"/>
              <a:t>1.Роль паутины в жизни пауков.</a:t>
            </a:r>
          </a:p>
          <a:p>
            <a:pPr>
              <a:buNone/>
            </a:pPr>
            <a:r>
              <a:rPr lang="ru-RU" dirty="0" smtClean="0"/>
              <a:t>2.Все интересное о скорпионах.</a:t>
            </a:r>
          </a:p>
          <a:p>
            <a:pPr>
              <a:buNone/>
            </a:pPr>
            <a:r>
              <a:rPr lang="ru-RU" dirty="0" smtClean="0"/>
              <a:t>3.Клещи. Виды клещей, их роль в природе и жизни человека.</a:t>
            </a:r>
          </a:p>
          <a:p>
            <a:pPr>
              <a:buNone/>
            </a:pPr>
            <a:r>
              <a:rPr lang="ru-RU" dirty="0" smtClean="0"/>
              <a:t>4.Что делать если человека укусил ядовитый паук или клещ</a:t>
            </a:r>
            <a:r>
              <a:rPr lang="en-US" dirty="0" smtClean="0"/>
              <a:t>?</a:t>
            </a:r>
            <a:endParaRPr lang="ru-RU" dirty="0" smtClean="0"/>
          </a:p>
        </p:txBody>
      </p:sp>
      <p:pic>
        <p:nvPicPr>
          <p:cNvPr id="4" name="Рисунок 10" descr="Рисунок2"/>
          <p:cNvPicPr>
            <a:picLocks noChangeAspect="1" noChangeArrowheads="1"/>
          </p:cNvPicPr>
          <p:nvPr/>
        </p:nvPicPr>
        <p:blipFill>
          <a:blip r:embed="rId2" cstate="print">
            <a:clrChange>
              <a:clrFrom>
                <a:srgbClr val="FFFFFF"/>
              </a:clrFrom>
              <a:clrTo>
                <a:srgbClr val="FFFFFF">
                  <a:alpha val="0"/>
                </a:srgbClr>
              </a:clrTo>
            </a:clrChange>
            <a:lum contrast="-6000"/>
          </a:blip>
          <a:srcRect l="5774"/>
          <a:stretch>
            <a:fillRect/>
          </a:stretch>
        </p:blipFill>
        <p:spPr bwMode="auto">
          <a:xfrm>
            <a:off x="7215174" y="5081598"/>
            <a:ext cx="1928826" cy="17764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Прямоуг. 2"/>
          <p:cNvSpPr>
            <a:spLocks noGrp="1" noChangeArrowheads="1"/>
          </p:cNvSpPr>
          <p:nvPr>
            <p:ph type="ctrTitle"/>
          </p:nvPr>
        </p:nvSpPr>
        <p:spPr>
          <a:xfrm>
            <a:off x="1714480" y="857232"/>
            <a:ext cx="6715172" cy="1143008"/>
          </a:xfrm>
        </p:spPr>
        <p:txBody>
          <a:bodyPr>
            <a:normAutofit/>
          </a:bodyPr>
          <a:lstStyle/>
          <a:p>
            <a:pPr eaLnBrk="1" hangingPunct="1"/>
            <a:r>
              <a:rPr lang="ru-RU" sz="4800" b="1" dirty="0" smtClean="0">
                <a:solidFill>
                  <a:srgbClr val="C00000"/>
                </a:solidFill>
                <a:latin typeface="Impact" pitchFamily="34" charset="0"/>
              </a:rPr>
              <a:t>Класс Паукообразные</a:t>
            </a:r>
          </a:p>
        </p:txBody>
      </p:sp>
      <p:pic>
        <p:nvPicPr>
          <p:cNvPr id="2051" name="Рисунок 8" descr="68"/>
          <p:cNvPicPr>
            <a:picLocks noChangeAspect="1" noChangeArrowheads="1" noCrop="1"/>
          </p:cNvPicPr>
          <p:nvPr/>
        </p:nvPicPr>
        <p:blipFill>
          <a:blip r:embed="rId2" cstate="print"/>
          <a:srcRect/>
          <a:stretch>
            <a:fillRect/>
          </a:stretch>
        </p:blipFill>
        <p:spPr bwMode="auto">
          <a:xfrm>
            <a:off x="2714613" y="4500546"/>
            <a:ext cx="3643338" cy="2071726"/>
          </a:xfrm>
          <a:prstGeom prst="rect">
            <a:avLst/>
          </a:prstGeom>
          <a:noFill/>
          <a:ln w="9525">
            <a:noFill/>
            <a:miter lim="800000"/>
            <a:headEnd/>
            <a:tailEnd/>
          </a:ln>
        </p:spPr>
      </p:pic>
      <p:pic>
        <p:nvPicPr>
          <p:cNvPr id="2052" name="Рисунок 10" descr="Рисунок2"/>
          <p:cNvPicPr>
            <a:picLocks noChangeAspect="1" noChangeArrowheads="1"/>
          </p:cNvPicPr>
          <p:nvPr/>
        </p:nvPicPr>
        <p:blipFill>
          <a:blip r:embed="rId3" cstate="print">
            <a:clrChange>
              <a:clrFrom>
                <a:srgbClr val="FFFFFF"/>
              </a:clrFrom>
              <a:clrTo>
                <a:srgbClr val="FFFFFF">
                  <a:alpha val="0"/>
                </a:srgbClr>
              </a:clrTo>
            </a:clrChange>
            <a:lum contrast="-6000"/>
          </a:blip>
          <a:srcRect l="5774"/>
          <a:stretch>
            <a:fillRect/>
          </a:stretch>
        </p:blipFill>
        <p:spPr bwMode="auto">
          <a:xfrm>
            <a:off x="0" y="142852"/>
            <a:ext cx="1928794" cy="1714512"/>
          </a:xfrm>
          <a:prstGeom prst="rect">
            <a:avLst/>
          </a:prstGeom>
          <a:noFill/>
          <a:ln w="9525">
            <a:noFill/>
            <a:miter lim="800000"/>
            <a:headEnd/>
            <a:tailEnd/>
          </a:ln>
        </p:spPr>
      </p:pic>
      <p:sp>
        <p:nvSpPr>
          <p:cNvPr id="5" name="Прямоугольник 4"/>
          <p:cNvSpPr/>
          <p:nvPr/>
        </p:nvSpPr>
        <p:spPr>
          <a:xfrm>
            <a:off x="539552" y="2571744"/>
            <a:ext cx="7961538" cy="1323439"/>
          </a:xfrm>
          <a:prstGeom prst="rect">
            <a:avLst/>
          </a:prstGeom>
        </p:spPr>
        <p:txBody>
          <a:bodyPr wrap="square">
            <a:spAutoFit/>
          </a:bodyPr>
          <a:lstStyle/>
          <a:p>
            <a:pPr>
              <a:defRPr/>
            </a:pPr>
            <a:r>
              <a:rPr lang="ru-RU" sz="2000" b="1" dirty="0" smtClean="0">
                <a:latin typeface="Times New Roman" pitchFamily="18" charset="0"/>
              </a:rPr>
              <a:t>Паук</a:t>
            </a:r>
            <a:r>
              <a:rPr lang="ru-RU" sz="2000" dirty="0" smtClean="0">
                <a:latin typeface="Times New Roman" pitchFamily="18" charset="0"/>
              </a:rPr>
              <a:t>  -   славян. с помощью приставки «па» от «</a:t>
            </a:r>
            <a:r>
              <a:rPr lang="ru-RU" sz="2000" dirty="0" err="1" smtClean="0">
                <a:latin typeface="Times New Roman" pitchFamily="18" charset="0"/>
              </a:rPr>
              <a:t>онк</a:t>
            </a:r>
            <a:r>
              <a:rPr lang="ru-RU" sz="2000" dirty="0" smtClean="0">
                <a:latin typeface="Times New Roman" pitchFamily="18" charset="0"/>
              </a:rPr>
              <a:t>», родственного  греческому «</a:t>
            </a:r>
            <a:r>
              <a:rPr lang="ru-RU" sz="2000" dirty="0" err="1" smtClean="0">
                <a:latin typeface="Times New Roman" pitchFamily="18" charset="0"/>
              </a:rPr>
              <a:t>нкос</a:t>
            </a:r>
            <a:r>
              <a:rPr lang="ru-RU" sz="2000" dirty="0" smtClean="0">
                <a:latin typeface="Times New Roman" pitchFamily="18" charset="0"/>
              </a:rPr>
              <a:t>» - крючок, латинскому «</a:t>
            </a:r>
            <a:r>
              <a:rPr lang="ru-RU" sz="2000" dirty="0" err="1" smtClean="0">
                <a:latin typeface="Times New Roman" pitchFamily="18" charset="0"/>
              </a:rPr>
              <a:t>анкус</a:t>
            </a:r>
            <a:r>
              <a:rPr lang="ru-RU" sz="2000" dirty="0" smtClean="0">
                <a:latin typeface="Times New Roman" pitchFamily="18" charset="0"/>
              </a:rPr>
              <a:t>» -имеющий кривые руки, древнеиндийскому «</a:t>
            </a:r>
            <a:r>
              <a:rPr lang="ru-RU" sz="2000" dirty="0" err="1" smtClean="0">
                <a:latin typeface="Times New Roman" pitchFamily="18" charset="0"/>
              </a:rPr>
              <a:t>акати</a:t>
            </a:r>
            <a:r>
              <a:rPr lang="ru-RU" sz="2000" dirty="0" smtClean="0">
                <a:latin typeface="Times New Roman" pitchFamily="18" charset="0"/>
              </a:rPr>
              <a:t>» - сгибает</a:t>
            </a:r>
            <a:r>
              <a:rPr lang="ru-RU" dirty="0" smtClean="0">
                <a:latin typeface="Times New Roman" pitchFamily="18" charset="0"/>
              </a:rPr>
              <a:t>.</a:t>
            </a:r>
          </a:p>
          <a:p>
            <a:pPr>
              <a:defRPr/>
            </a:pPr>
            <a:r>
              <a:rPr lang="ru-RU" sz="2000" b="1" dirty="0" err="1" smtClean="0">
                <a:latin typeface="Times New Roman" pitchFamily="18" charset="0"/>
                <a:cs typeface="Times New Roman" pitchFamily="18" charset="0"/>
              </a:rPr>
              <a:t>Аралҗн-паук.</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калм</a:t>
            </a:r>
            <a:r>
              <a:rPr lang="ru-RU" sz="20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noAutofit/>
          </a:bodyPr>
          <a:lstStyle/>
          <a:p>
            <a:r>
              <a:rPr lang="ru-RU" sz="3600" dirty="0" smtClean="0">
                <a:solidFill>
                  <a:srgbClr val="C00000"/>
                </a:solidFill>
              </a:rPr>
              <a:t>Из предложенных слогов составьте названия паукообразных</a:t>
            </a:r>
          </a:p>
        </p:txBody>
      </p:sp>
      <p:sp>
        <p:nvSpPr>
          <p:cNvPr id="15363" name="Содержимое 2"/>
          <p:cNvSpPr>
            <a:spLocks noGrp="1"/>
          </p:cNvSpPr>
          <p:nvPr>
            <p:ph idx="1"/>
          </p:nvPr>
        </p:nvSpPr>
        <p:spPr>
          <a:xfrm>
            <a:off x="500063" y="1643051"/>
            <a:ext cx="8229600" cy="2143140"/>
          </a:xfrm>
        </p:spPr>
        <p:txBody>
          <a:bodyPr>
            <a:normAutofit fontScale="92500"/>
          </a:bodyPr>
          <a:lstStyle/>
          <a:p>
            <a:r>
              <a:rPr lang="ru-RU" sz="6000" dirty="0" smtClean="0">
                <a:solidFill>
                  <a:srgbClr val="0070C0"/>
                </a:solidFill>
              </a:rPr>
              <a:t>ПА  </a:t>
            </a:r>
            <a:r>
              <a:rPr lang="ru-RU" sz="6000" dirty="0" smtClean="0"/>
              <a:t> </a:t>
            </a:r>
            <a:r>
              <a:rPr lang="ru-RU" sz="6000" dirty="0" smtClean="0">
                <a:solidFill>
                  <a:srgbClr val="FF0000"/>
                </a:solidFill>
              </a:rPr>
              <a:t>СЕ</a:t>
            </a:r>
            <a:r>
              <a:rPr lang="ru-RU" sz="6000" dirty="0" smtClean="0"/>
              <a:t>  </a:t>
            </a:r>
            <a:r>
              <a:rPr lang="ru-RU" sz="6000" dirty="0" smtClean="0">
                <a:solidFill>
                  <a:srgbClr val="00B050"/>
                </a:solidFill>
              </a:rPr>
              <a:t>НО</a:t>
            </a:r>
            <a:r>
              <a:rPr lang="ru-RU" sz="6000" dirty="0" smtClean="0"/>
              <a:t>  КА  </a:t>
            </a:r>
            <a:r>
              <a:rPr lang="ru-RU" sz="6000" dirty="0" smtClean="0">
                <a:solidFill>
                  <a:srgbClr val="C00000"/>
                </a:solidFill>
              </a:rPr>
              <a:t>РА</a:t>
            </a:r>
            <a:r>
              <a:rPr lang="ru-RU" sz="6000" dirty="0" smtClean="0"/>
              <a:t> </a:t>
            </a:r>
            <a:r>
              <a:rPr lang="ru-RU" sz="6000" dirty="0" smtClean="0">
                <a:solidFill>
                  <a:srgbClr val="002060"/>
                </a:solidFill>
              </a:rPr>
              <a:t>СКОР </a:t>
            </a:r>
            <a:r>
              <a:rPr lang="ru-RU" sz="6000" dirty="0" smtClean="0"/>
              <a:t> </a:t>
            </a:r>
            <a:r>
              <a:rPr lang="ru-RU" sz="6000" dirty="0" smtClean="0">
                <a:solidFill>
                  <a:srgbClr val="FF0000"/>
                </a:solidFill>
              </a:rPr>
              <a:t>УК</a:t>
            </a:r>
            <a:r>
              <a:rPr lang="ru-RU" sz="6000" dirty="0" smtClean="0"/>
              <a:t>  </a:t>
            </a:r>
            <a:r>
              <a:rPr lang="ru-RU" sz="6000" dirty="0" smtClean="0">
                <a:solidFill>
                  <a:srgbClr val="FF3399"/>
                </a:solidFill>
              </a:rPr>
              <a:t>КО</a:t>
            </a:r>
            <a:r>
              <a:rPr lang="ru-RU" sz="6000" dirty="0" smtClean="0"/>
              <a:t>   </a:t>
            </a:r>
            <a:r>
              <a:rPr lang="ru-RU" sz="6000" dirty="0" smtClean="0">
                <a:solidFill>
                  <a:srgbClr val="00B050"/>
                </a:solidFill>
              </a:rPr>
              <a:t>СЕЦ КУРТ  </a:t>
            </a:r>
            <a:r>
              <a:rPr lang="ru-RU" sz="6000" dirty="0" smtClean="0"/>
              <a:t> </a:t>
            </a:r>
            <a:r>
              <a:rPr lang="ru-RU" sz="6000" dirty="0" smtClean="0">
                <a:solidFill>
                  <a:srgbClr val="00B0F0"/>
                </a:solidFill>
              </a:rPr>
              <a:t>ПИОН</a:t>
            </a:r>
          </a:p>
          <a:p>
            <a:endParaRPr lang="ru-RU" dirty="0" smtClean="0"/>
          </a:p>
        </p:txBody>
      </p:sp>
      <p:pic>
        <p:nvPicPr>
          <p:cNvPr id="4" name="Picture 2" descr="http://goodnewsanimal.ru/Rrr/77/P9032720.jpg"/>
          <p:cNvPicPr>
            <a:picLocks noChangeAspect="1" noChangeArrowheads="1"/>
          </p:cNvPicPr>
          <p:nvPr/>
        </p:nvPicPr>
        <p:blipFill>
          <a:blip r:embed="rId2" cstate="print"/>
          <a:stretch>
            <a:fillRect/>
          </a:stretch>
        </p:blipFill>
        <p:spPr bwMode="auto">
          <a:xfrm>
            <a:off x="5643570" y="4429132"/>
            <a:ext cx="3071834" cy="2262762"/>
          </a:xfrm>
          <a:prstGeom prst="rect">
            <a:avLst/>
          </a:prstGeom>
          <a:noFill/>
          <a:ln w="25400">
            <a:solidFill>
              <a:schemeClr val="tx1"/>
            </a:solidFill>
          </a:ln>
        </p:spPr>
      </p:pic>
      <p:pic>
        <p:nvPicPr>
          <p:cNvPr id="6" name="Picture 12" descr="http://www.mikescritters.com/critters/arachnids/chilean_rose_haired_tarantu.jpg"/>
          <p:cNvPicPr>
            <a:picLocks noChangeAspect="1" noChangeArrowheads="1"/>
          </p:cNvPicPr>
          <p:nvPr/>
        </p:nvPicPr>
        <p:blipFill>
          <a:blip r:embed="rId3"/>
          <a:srcRect/>
          <a:stretch>
            <a:fillRect/>
          </a:stretch>
        </p:blipFill>
        <p:spPr bwMode="auto">
          <a:xfrm>
            <a:off x="214282" y="4357694"/>
            <a:ext cx="3357586" cy="2285984"/>
          </a:xfrm>
          <a:prstGeom prst="rect">
            <a:avLst/>
          </a:prstGeom>
          <a:noFill/>
          <a:ln w="25400">
            <a:solidFill>
              <a:schemeClr val="tx1"/>
            </a:solidFill>
            <a:miter lim="800000"/>
            <a:headEnd/>
            <a:tailEnd/>
          </a:ln>
        </p:spPr>
      </p:pic>
      <p:pic>
        <p:nvPicPr>
          <p:cNvPr id="5" name="Picture 4" descr="http://www.bizslovo.org/content/images/stories/torop/pavuk-sribl09.jpg"/>
          <p:cNvPicPr>
            <a:picLocks noChangeAspect="1" noChangeArrowheads="1"/>
          </p:cNvPicPr>
          <p:nvPr/>
        </p:nvPicPr>
        <p:blipFill>
          <a:blip r:embed="rId4"/>
          <a:srcRect/>
          <a:stretch>
            <a:fillRect/>
          </a:stretch>
        </p:blipFill>
        <p:spPr bwMode="auto">
          <a:xfrm>
            <a:off x="2786050" y="3929066"/>
            <a:ext cx="3071834" cy="2286016"/>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C00000"/>
                </a:solidFill>
                <a:latin typeface="+mn-lt"/>
                <a:cs typeface="Times New Roman" pitchFamily="18" charset="0"/>
              </a:rPr>
              <a:t>ЗНАЧЕНИЕ ПАУКООБРАЗНЫХ В ПРИРОДЕ И ЖИЗНИ ЧЕЛОВЕКА</a:t>
            </a:r>
            <a:endParaRPr lang="ru-RU" sz="2400" b="1" dirty="0">
              <a:solidFill>
                <a:srgbClr val="C00000"/>
              </a:solidFill>
              <a:latin typeface="+mn-lt"/>
              <a:cs typeface="Times New Roman" pitchFamily="18" charset="0"/>
            </a:endParaRPr>
          </a:p>
        </p:txBody>
      </p:sp>
      <p:sp>
        <p:nvSpPr>
          <p:cNvPr id="3" name="Содержимое 2"/>
          <p:cNvSpPr>
            <a:spLocks noGrp="1"/>
          </p:cNvSpPr>
          <p:nvPr>
            <p:ph idx="1"/>
          </p:nvPr>
        </p:nvSpPr>
        <p:spPr>
          <a:xfrm>
            <a:off x="457200" y="1285860"/>
            <a:ext cx="8229600" cy="5429288"/>
          </a:xfrm>
        </p:spPr>
        <p:txBody>
          <a:bodyPr>
            <a:noAutofit/>
          </a:bodyPr>
          <a:lstStyle/>
          <a:p>
            <a:pPr>
              <a:buNone/>
            </a:pPr>
            <a:r>
              <a:rPr lang="ru-RU" sz="1800" dirty="0" smtClean="0">
                <a:latin typeface="Times New Roman" pitchFamily="18" charset="0"/>
                <a:cs typeface="Times New Roman" pitchFamily="18" charset="0"/>
              </a:rPr>
              <a:t>Прежде всего, они уничтожают огромное количество мух - переносчиков болезнетворных микробов. </a:t>
            </a:r>
          </a:p>
          <a:p>
            <a:pPr>
              <a:buNone/>
            </a:pPr>
            <a:r>
              <a:rPr lang="ru-RU" sz="1800" dirty="0" smtClean="0">
                <a:latin typeface="Times New Roman" pitchFamily="18" charset="0"/>
                <a:cs typeface="Times New Roman" pitchFamily="18" charset="0"/>
              </a:rPr>
              <a:t>Во-вторых, ученые, изучая жизнь и анатомию пауков, находят ответы на многие загадочные вопросы происхождения и становления жизни на Земле, её развития и удивительного приспособления живых существ к переменчивым условиям внешней среды.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I. Звенья в цепи питания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II. Уничтожают вредителей сельского хозяйства (пауки) .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III. Улучшают структуру почвы (почвенные клещи) .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IV. Ядовитые животные, наносят вред здоровью человека (каракурт, скорпион)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V. Снижают урожай сельскохозяйственных растений (паутинный клещи) . Паутинные клещи повреждают различные культурные растения.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VI. Уничтожают запасы продовольствия (амбарный клещ) Амбарные клещи портят хранящиеся в зернохранилищах зерна культурных злаков.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VII. Вызывают заболевания человека (чесоточный клещ) .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VIII. Являются переносчиками возбудителей заболеваний человека (таёжный клещ) .</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571480"/>
            <a:ext cx="4257676" cy="5857916"/>
          </a:xfrm>
        </p:spPr>
        <p:txBody>
          <a:bodyPr>
            <a:normAutofit fontScale="92500" lnSpcReduction="20000"/>
          </a:bodyPr>
          <a:lstStyle/>
          <a:p>
            <a:pPr>
              <a:buNone/>
            </a:pPr>
            <a:r>
              <a:rPr lang="ru-RU" sz="3500" dirty="0" smtClean="0"/>
              <a:t>    </a:t>
            </a:r>
            <a:r>
              <a:rPr lang="ru-RU" sz="3500" dirty="0" smtClean="0">
                <a:solidFill>
                  <a:srgbClr val="002060"/>
                </a:solidFill>
              </a:rPr>
              <a:t>Все боятся пауков</a:t>
            </a:r>
            <a:br>
              <a:rPr lang="ru-RU" sz="3500" dirty="0" smtClean="0">
                <a:solidFill>
                  <a:srgbClr val="002060"/>
                </a:solidFill>
              </a:rPr>
            </a:br>
            <a:r>
              <a:rPr lang="ru-RU" sz="3500" dirty="0" smtClean="0">
                <a:solidFill>
                  <a:srgbClr val="002060"/>
                </a:solidFill>
              </a:rPr>
              <a:t>Больше всех на свете,</a:t>
            </a:r>
            <a:br>
              <a:rPr lang="ru-RU" sz="3500" dirty="0" smtClean="0">
                <a:solidFill>
                  <a:srgbClr val="002060"/>
                </a:solidFill>
              </a:rPr>
            </a:br>
            <a:r>
              <a:rPr lang="ru-RU" sz="3500" dirty="0" smtClean="0">
                <a:solidFill>
                  <a:srgbClr val="002060"/>
                </a:solidFill>
              </a:rPr>
              <a:t>А особенно боятся</a:t>
            </a:r>
            <a:br>
              <a:rPr lang="ru-RU" sz="3500" dirty="0" smtClean="0">
                <a:solidFill>
                  <a:srgbClr val="002060"/>
                </a:solidFill>
              </a:rPr>
            </a:br>
            <a:r>
              <a:rPr lang="ru-RU" sz="3500" dirty="0" smtClean="0">
                <a:solidFill>
                  <a:srgbClr val="002060"/>
                </a:solidFill>
              </a:rPr>
              <a:t>Маленькие дети;</a:t>
            </a:r>
            <a:br>
              <a:rPr lang="ru-RU" sz="3500" dirty="0" smtClean="0">
                <a:solidFill>
                  <a:srgbClr val="002060"/>
                </a:solidFill>
              </a:rPr>
            </a:br>
            <a:r>
              <a:rPr lang="ru-RU" sz="3500" dirty="0" smtClean="0">
                <a:solidFill>
                  <a:srgbClr val="002060"/>
                </a:solidFill>
              </a:rPr>
              <a:t>Не гоните пауков,</a:t>
            </a:r>
            <a:br>
              <a:rPr lang="ru-RU" sz="3500" dirty="0" smtClean="0">
                <a:solidFill>
                  <a:srgbClr val="002060"/>
                </a:solidFill>
              </a:rPr>
            </a:br>
            <a:r>
              <a:rPr lang="ru-RU" sz="3500" dirty="0" smtClean="0">
                <a:solidFill>
                  <a:srgbClr val="002060"/>
                </a:solidFill>
              </a:rPr>
              <a:t>Маленькие дети:</a:t>
            </a:r>
            <a:br>
              <a:rPr lang="ru-RU" sz="3500" dirty="0" smtClean="0">
                <a:solidFill>
                  <a:srgbClr val="002060"/>
                </a:solidFill>
              </a:rPr>
            </a:br>
            <a:r>
              <a:rPr lang="ru-RU" sz="3500" dirty="0" smtClean="0">
                <a:solidFill>
                  <a:srgbClr val="002060"/>
                </a:solidFill>
              </a:rPr>
              <a:t>Ловят мух и комаров</a:t>
            </a:r>
            <a:br>
              <a:rPr lang="ru-RU" sz="3500" dirty="0" smtClean="0">
                <a:solidFill>
                  <a:srgbClr val="002060"/>
                </a:solidFill>
              </a:rPr>
            </a:br>
            <a:r>
              <a:rPr lang="ru-RU" sz="3500" dirty="0" smtClean="0">
                <a:solidFill>
                  <a:srgbClr val="002060"/>
                </a:solidFill>
              </a:rPr>
              <a:t>Добрые соседи!</a:t>
            </a:r>
            <a:br>
              <a:rPr lang="ru-RU" sz="3500" dirty="0" smtClean="0">
                <a:solidFill>
                  <a:srgbClr val="002060"/>
                </a:solidFill>
              </a:rPr>
            </a:br>
            <a:r>
              <a:rPr lang="ru-RU" sz="3500" dirty="0" smtClean="0">
                <a:solidFill>
                  <a:srgbClr val="002060"/>
                </a:solidFill>
              </a:rPr>
              <a:t>Ядовиты пауки –</a:t>
            </a:r>
            <a:br>
              <a:rPr lang="ru-RU" sz="3500" dirty="0" smtClean="0">
                <a:solidFill>
                  <a:srgbClr val="002060"/>
                </a:solidFill>
              </a:rPr>
            </a:br>
            <a:r>
              <a:rPr lang="ru-RU" sz="3500" dirty="0" smtClean="0">
                <a:solidFill>
                  <a:srgbClr val="002060"/>
                </a:solidFill>
              </a:rPr>
              <a:t>Это несомненно!</a:t>
            </a:r>
            <a:br>
              <a:rPr lang="ru-RU" sz="3500" dirty="0" smtClean="0">
                <a:solidFill>
                  <a:srgbClr val="002060"/>
                </a:solidFill>
              </a:rPr>
            </a:br>
            <a:r>
              <a:rPr lang="ru-RU" sz="3500" dirty="0" smtClean="0">
                <a:solidFill>
                  <a:srgbClr val="002060"/>
                </a:solidFill>
              </a:rPr>
              <a:t>Но не тронут просто так,</a:t>
            </a:r>
            <a:br>
              <a:rPr lang="ru-RU" sz="3500" dirty="0" smtClean="0">
                <a:solidFill>
                  <a:srgbClr val="002060"/>
                </a:solidFill>
              </a:rPr>
            </a:br>
            <a:r>
              <a:rPr lang="ru-RU" sz="3500" dirty="0" smtClean="0">
                <a:solidFill>
                  <a:srgbClr val="002060"/>
                </a:solidFill>
              </a:rPr>
              <a:t>Скажем откровенно.</a:t>
            </a:r>
          </a:p>
          <a:p>
            <a:endParaRPr lang="ru-RU" dirty="0">
              <a:solidFill>
                <a:srgbClr val="002060"/>
              </a:solidFill>
            </a:endParaRPr>
          </a:p>
        </p:txBody>
      </p:sp>
      <p:pic>
        <p:nvPicPr>
          <p:cNvPr id="5" name="Picture 1" descr="C:\Users\Анечка\Desktop\пауки фото\скакун.jpg"/>
          <p:cNvPicPr>
            <a:picLocks noChangeAspect="1" noChangeArrowheads="1"/>
          </p:cNvPicPr>
          <p:nvPr/>
        </p:nvPicPr>
        <p:blipFill>
          <a:blip r:embed="rId2"/>
          <a:srcRect/>
          <a:stretch>
            <a:fillRect/>
          </a:stretch>
        </p:blipFill>
        <p:spPr bwMode="auto">
          <a:xfrm>
            <a:off x="5429256" y="2500306"/>
            <a:ext cx="3286180" cy="2928958"/>
          </a:xfrm>
          <a:prstGeom prst="rect">
            <a:avLst/>
          </a:prstGeom>
          <a:noFill/>
          <a:ln w="38100">
            <a:solidFill>
              <a:schemeClr val="tx1">
                <a:lumMod val="95000"/>
                <a:lumOff val="5000"/>
              </a:schemeClr>
            </a:solidFill>
          </a:ln>
        </p:spPr>
      </p:pic>
      <p:pic>
        <p:nvPicPr>
          <p:cNvPr id="6" name="Рисунок 10" descr="Рисунок2"/>
          <p:cNvPicPr>
            <a:picLocks noChangeAspect="1" noChangeArrowheads="1"/>
          </p:cNvPicPr>
          <p:nvPr/>
        </p:nvPicPr>
        <p:blipFill>
          <a:blip r:embed="rId3" cstate="print">
            <a:clrChange>
              <a:clrFrom>
                <a:srgbClr val="FFFFFF"/>
              </a:clrFrom>
              <a:clrTo>
                <a:srgbClr val="FFFFFF">
                  <a:alpha val="0"/>
                </a:srgbClr>
              </a:clrTo>
            </a:clrChange>
            <a:lum contrast="-6000"/>
          </a:blip>
          <a:srcRect l="5774"/>
          <a:stretch>
            <a:fillRect/>
          </a:stretch>
        </p:blipFill>
        <p:spPr bwMode="auto">
          <a:xfrm>
            <a:off x="7429520" y="0"/>
            <a:ext cx="1714480" cy="16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14290"/>
            <a:ext cx="7200800" cy="646331"/>
          </a:xfrm>
          <a:prstGeom prst="rect">
            <a:avLst/>
          </a:prstGeom>
        </p:spPr>
        <p:txBody>
          <a:bodyPr wrap="square">
            <a:spAutoFit/>
          </a:bodyPr>
          <a:lstStyle/>
          <a:p>
            <a:pPr algn="ctr"/>
            <a:r>
              <a:rPr lang="ru-RU" sz="3600" b="1" dirty="0" smtClean="0">
                <a:solidFill>
                  <a:srgbClr val="C00000"/>
                </a:solidFill>
              </a:rPr>
              <a:t>Народные приметы</a:t>
            </a:r>
          </a:p>
        </p:txBody>
      </p:sp>
      <p:pic>
        <p:nvPicPr>
          <p:cNvPr id="4" name="Рисунок 8" descr="68"/>
          <p:cNvPicPr>
            <a:picLocks noChangeAspect="1" noChangeArrowheads="1" noCrop="1"/>
          </p:cNvPicPr>
          <p:nvPr/>
        </p:nvPicPr>
        <p:blipFill>
          <a:blip r:embed="rId3" cstate="print"/>
          <a:srcRect/>
          <a:stretch>
            <a:fillRect/>
          </a:stretch>
        </p:blipFill>
        <p:spPr bwMode="auto">
          <a:xfrm>
            <a:off x="4860032" y="4725144"/>
            <a:ext cx="3959225" cy="1811337"/>
          </a:xfrm>
          <a:prstGeom prst="rect">
            <a:avLst/>
          </a:prstGeom>
          <a:noFill/>
          <a:ln w="9525">
            <a:noFill/>
            <a:miter lim="800000"/>
            <a:headEnd/>
            <a:tailEnd/>
          </a:ln>
        </p:spPr>
      </p:pic>
      <p:pic>
        <p:nvPicPr>
          <p:cNvPr id="5" name="Рисунок 10" descr="Рисунок2"/>
          <p:cNvPicPr>
            <a:picLocks noChangeAspect="1" noChangeArrowheads="1"/>
          </p:cNvPicPr>
          <p:nvPr/>
        </p:nvPicPr>
        <p:blipFill>
          <a:blip r:embed="rId4" cstate="print">
            <a:clrChange>
              <a:clrFrom>
                <a:srgbClr val="FFFFFF"/>
              </a:clrFrom>
              <a:clrTo>
                <a:srgbClr val="FFFFFF">
                  <a:alpha val="0"/>
                </a:srgbClr>
              </a:clrTo>
            </a:clrChange>
            <a:lum contrast="-6000"/>
          </a:blip>
          <a:srcRect l="5774"/>
          <a:stretch>
            <a:fillRect/>
          </a:stretch>
        </p:blipFill>
        <p:spPr bwMode="auto">
          <a:xfrm>
            <a:off x="0" y="0"/>
            <a:ext cx="1357290" cy="1214422"/>
          </a:xfrm>
          <a:prstGeom prst="rect">
            <a:avLst/>
          </a:prstGeom>
          <a:noFill/>
          <a:ln w="9525">
            <a:noFill/>
            <a:miter lim="800000"/>
            <a:headEnd/>
            <a:tailEnd/>
          </a:ln>
        </p:spPr>
      </p:pic>
      <p:sp>
        <p:nvSpPr>
          <p:cNvPr id="7169" name="Rectangle 1"/>
          <p:cNvSpPr>
            <a:spLocks noChangeArrowheads="1"/>
          </p:cNvSpPr>
          <p:nvPr/>
        </p:nvSpPr>
        <p:spPr bwMode="auto">
          <a:xfrm flipH="1">
            <a:off x="10144161" y="1285860"/>
            <a:ext cx="1071569" cy="3385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515E68"/>
                </a:solidFill>
                <a:effectLst/>
                <a:ea typeface="Times New Roman" pitchFamily="18" charset="0"/>
                <a:cs typeface="Times New Roman" pitchFamily="18" charset="0"/>
              </a:rPr>
              <a:t>.</a:t>
            </a:r>
            <a:endParaRPr kumimoji="0" lang="ru-RU" sz="1600" b="1"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a:off x="500034" y="2786058"/>
            <a:ext cx="8072494" cy="923330"/>
          </a:xfrm>
          <a:prstGeom prst="rect">
            <a:avLst/>
          </a:prstGeom>
        </p:spPr>
        <p:txBody>
          <a:bodyPr wrap="square">
            <a:spAutoFit/>
          </a:bodyPr>
          <a:lstStyle/>
          <a:p>
            <a:r>
              <a:rPr lang="ru-RU" b="1" dirty="0" smtClean="0">
                <a:solidFill>
                  <a:schemeClr val="accent2"/>
                </a:solidFill>
              </a:rPr>
              <a:t>Ещё говорят, что паук с самого утра – к печальным событиям, или просто к грусти и личной тоске. Если он появится в вашем доме при свете солнца, днём – удача точно придёт. </a:t>
            </a:r>
            <a:endParaRPr lang="ru-RU" b="1" dirty="0">
              <a:solidFill>
                <a:schemeClr val="accent2"/>
              </a:solidFill>
            </a:endParaRPr>
          </a:p>
        </p:txBody>
      </p:sp>
      <p:sp>
        <p:nvSpPr>
          <p:cNvPr id="7" name="Прямоугольник 6"/>
          <p:cNvSpPr/>
          <p:nvPr/>
        </p:nvSpPr>
        <p:spPr>
          <a:xfrm>
            <a:off x="500034" y="3857628"/>
            <a:ext cx="7929618" cy="923330"/>
          </a:xfrm>
          <a:prstGeom prst="rect">
            <a:avLst/>
          </a:prstGeom>
        </p:spPr>
        <p:txBody>
          <a:bodyPr wrap="square">
            <a:spAutoFit/>
          </a:bodyPr>
          <a:lstStyle/>
          <a:p>
            <a:pPr lvl="0" algn="just" fontAlgn="base">
              <a:spcBef>
                <a:spcPct val="0"/>
              </a:spcBef>
              <a:spcAft>
                <a:spcPct val="0"/>
              </a:spcAft>
            </a:pPr>
            <a:r>
              <a:rPr lang="ru-RU" b="1" dirty="0" smtClean="0">
                <a:solidFill>
                  <a:schemeClr val="accent4">
                    <a:lumMod val="75000"/>
                  </a:schemeClr>
                </a:solidFill>
                <a:ea typeface="Times New Roman" pitchFamily="18" charset="0"/>
                <a:cs typeface="Times New Roman" pitchFamily="18" charset="0"/>
              </a:rPr>
              <a:t>Если в квартире появляется паук, примета означает, что жители данной квартиры не будут знать материальных трудностей. Неожиданно увидеть паука — к внезапной прибыли.</a:t>
            </a:r>
            <a:endParaRPr lang="ru-RU" b="1" dirty="0" smtClean="0">
              <a:solidFill>
                <a:schemeClr val="accent4">
                  <a:lumMod val="75000"/>
                </a:schemeClr>
              </a:solidFill>
              <a:cs typeface="Arial" pitchFamily="34" charset="0"/>
            </a:endParaRPr>
          </a:p>
        </p:txBody>
      </p:sp>
      <p:sp>
        <p:nvSpPr>
          <p:cNvPr id="8" name="Прямоугольник 7"/>
          <p:cNvSpPr/>
          <p:nvPr/>
        </p:nvSpPr>
        <p:spPr>
          <a:xfrm>
            <a:off x="428596" y="4929198"/>
            <a:ext cx="7929618" cy="923330"/>
          </a:xfrm>
          <a:prstGeom prst="rect">
            <a:avLst/>
          </a:prstGeom>
        </p:spPr>
        <p:txBody>
          <a:bodyPr wrap="square">
            <a:spAutoFit/>
          </a:bodyPr>
          <a:lstStyle/>
          <a:p>
            <a:r>
              <a:rPr lang="ru-RU" b="1" dirty="0" smtClean="0"/>
              <a:t>Показываясь на глаза хозяину, паук словно сообщает, у человека впереди великая удача. Особенно хорошей приметой считается, когда он ползет навстречу. Если же он удирает, ждите убытков</a:t>
            </a:r>
            <a:r>
              <a:rPr lang="ru-RU" dirty="0" smtClean="0"/>
              <a:t>.</a:t>
            </a:r>
            <a:endParaRPr lang="ru-RU" dirty="0"/>
          </a:p>
        </p:txBody>
      </p:sp>
      <p:sp>
        <p:nvSpPr>
          <p:cNvPr id="7170" name="Rectangle 2"/>
          <p:cNvSpPr>
            <a:spLocks noChangeArrowheads="1"/>
          </p:cNvSpPr>
          <p:nvPr/>
        </p:nvSpPr>
        <p:spPr bwMode="auto">
          <a:xfrm>
            <a:off x="500034" y="1000108"/>
            <a:ext cx="807249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515E68"/>
                </a:solidFill>
                <a:effectLst/>
                <a:ea typeface="Times New Roman" pitchFamily="18" charset="0"/>
                <a:cs typeface="Times New Roman" pitchFamily="18" charset="0"/>
              </a:rPr>
              <a:t> </a:t>
            </a:r>
            <a:r>
              <a:rPr kumimoji="0" lang="ru-RU" b="1" i="0" u="none" strike="noStrike" cap="none" normalizeH="0" baseline="0" dirty="0" smtClean="0">
                <a:ln>
                  <a:noFill/>
                </a:ln>
                <a:solidFill>
                  <a:srgbClr val="002060"/>
                </a:solidFill>
                <a:effectLst/>
                <a:ea typeface="Times New Roman" pitchFamily="18" charset="0"/>
                <a:cs typeface="Times New Roman" pitchFamily="18" charset="0"/>
              </a:rPr>
              <a:t>Если к</a:t>
            </a:r>
            <a:r>
              <a:rPr kumimoji="0" lang="ru-RU" sz="1600" b="0" i="0" u="none" strike="noStrike" cap="none" normalizeH="0" baseline="0" dirty="0" smtClean="0">
                <a:ln>
                  <a:noFill/>
                </a:ln>
                <a:solidFill>
                  <a:srgbClr val="002060"/>
                </a:solidFill>
                <a:effectLst/>
                <a:ea typeface="Times New Roman" pitchFamily="18" charset="0"/>
                <a:cs typeface="Times New Roman" pitchFamily="18" charset="0"/>
              </a:rPr>
              <a:t> </a:t>
            </a:r>
            <a:r>
              <a:rPr kumimoji="0" lang="ru-RU" b="1" i="0" u="none" strike="noStrike" cap="none" normalizeH="0" baseline="0" dirty="0" smtClean="0">
                <a:ln>
                  <a:noFill/>
                </a:ln>
                <a:solidFill>
                  <a:srgbClr val="002060"/>
                </a:solidFill>
                <a:effectLst/>
                <a:ea typeface="Times New Roman" pitchFamily="18" charset="0"/>
                <a:cs typeface="Times New Roman" pitchFamily="18" charset="0"/>
              </a:rPr>
              <a:t>вам с потолка спустился паук, особенно, если он упал к вам на голову — ждите неожиданного большого наследства, внезапного крупного выигрыша или просто хорошей прибыли. Если паучок спустился по паутинке прямо перед вашим лицом, то, возможно, вас ждёт приятная встреча, либо вскоре вы будете принимать дорогих гостей.</a:t>
            </a:r>
            <a:endParaRPr kumimoji="0" lang="ru-RU" b="1" i="0" u="none" strike="noStrike" cap="none" normalizeH="0" baseline="0" dirty="0" smtClean="0">
              <a:ln>
                <a:noFill/>
              </a:ln>
              <a:solidFill>
                <a:srgbClr val="002060"/>
              </a:solidFill>
              <a:effectLst/>
              <a:cs typeface="Arial" pitchFamily="34" charset="0"/>
            </a:endParaRPr>
          </a:p>
        </p:txBody>
      </p:sp>
      <p:pic>
        <p:nvPicPr>
          <p:cNvPr id="10" name="Рисунок 8" descr="68"/>
          <p:cNvPicPr>
            <a:picLocks noChangeAspect="1" noChangeArrowheads="1" noCrop="1"/>
          </p:cNvPicPr>
          <p:nvPr/>
        </p:nvPicPr>
        <p:blipFill>
          <a:blip r:embed="rId3" cstate="print"/>
          <a:srcRect/>
          <a:stretch>
            <a:fillRect/>
          </a:stretch>
        </p:blipFill>
        <p:spPr bwMode="auto">
          <a:xfrm>
            <a:off x="4857752" y="4714884"/>
            <a:ext cx="3959225" cy="1811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sz="3600" b="1" dirty="0" smtClean="0">
                <a:solidFill>
                  <a:srgbClr val="C00000"/>
                </a:solidFill>
              </a:rPr>
              <a:t>Тест «Ракообразные» </a:t>
            </a:r>
            <a:r>
              <a:rPr lang="ru-RU" sz="3600" b="1" dirty="0" smtClean="0"/>
              <a:t/>
            </a:r>
            <a:br>
              <a:rPr lang="ru-RU" sz="3600" b="1" dirty="0" smtClean="0"/>
            </a:br>
            <a:r>
              <a:rPr lang="ru-RU" u="sng" dirty="0" smtClean="0"/>
              <a:t> </a:t>
            </a:r>
            <a:r>
              <a:rPr lang="ru-RU" sz="2700" u="sng" dirty="0" smtClean="0"/>
              <a:t>Выбери правильный ответ</a:t>
            </a:r>
            <a:r>
              <a:rPr lang="ru-RU" sz="2700" b="1" dirty="0" smtClean="0"/>
              <a:t> </a:t>
            </a:r>
            <a:endParaRPr lang="ru-RU" sz="2700" dirty="0"/>
          </a:p>
        </p:txBody>
      </p:sp>
      <p:sp>
        <p:nvSpPr>
          <p:cNvPr id="3" name="Содержимое 2"/>
          <p:cNvSpPr>
            <a:spLocks noGrp="1"/>
          </p:cNvSpPr>
          <p:nvPr>
            <p:ph idx="1"/>
          </p:nvPr>
        </p:nvSpPr>
        <p:spPr>
          <a:xfrm>
            <a:off x="642910" y="1571612"/>
            <a:ext cx="8229600" cy="4525963"/>
          </a:xfrm>
        </p:spPr>
        <p:txBody>
          <a:bodyPr>
            <a:normAutofit fontScale="77500" lnSpcReduction="20000"/>
          </a:bodyPr>
          <a:lstStyle/>
          <a:p>
            <a:pPr lvl="0">
              <a:buNone/>
            </a:pPr>
            <a:r>
              <a:rPr lang="ru-RU" b="1" i="1" u="sng" dirty="0" smtClean="0"/>
              <a:t>Головогрудь рака состоит из:</a:t>
            </a:r>
            <a:endParaRPr lang="ru-RU" i="1" u="sng" dirty="0" smtClean="0"/>
          </a:p>
          <a:p>
            <a:r>
              <a:rPr lang="ru-RU" dirty="0" smtClean="0"/>
              <a:t>а) передней части;</a:t>
            </a:r>
          </a:p>
          <a:p>
            <a:r>
              <a:rPr lang="ru-RU" dirty="0" smtClean="0"/>
              <a:t>б) передней и задней частей;</a:t>
            </a:r>
          </a:p>
          <a:p>
            <a:r>
              <a:rPr lang="ru-RU" dirty="0" smtClean="0"/>
              <a:t>в) передней, задней и хвостовой частей.</a:t>
            </a:r>
          </a:p>
          <a:p>
            <a:pPr lvl="0">
              <a:buNone/>
            </a:pPr>
            <a:r>
              <a:rPr lang="ru-RU" b="1" i="1" u="sng" dirty="0" smtClean="0"/>
              <a:t>Тело рака подразделяется на:</a:t>
            </a:r>
            <a:endParaRPr lang="ru-RU" i="1" u="sng" dirty="0" smtClean="0"/>
          </a:p>
          <a:p>
            <a:r>
              <a:rPr lang="ru-RU" dirty="0" smtClean="0"/>
              <a:t>а) брюшко, голову и хвост;</a:t>
            </a:r>
          </a:p>
          <a:p>
            <a:r>
              <a:rPr lang="ru-RU" dirty="0" smtClean="0"/>
              <a:t>б) головогрудь и брюшко;</a:t>
            </a:r>
          </a:p>
          <a:p>
            <a:r>
              <a:rPr lang="ru-RU" dirty="0" smtClean="0"/>
              <a:t>в) хвост и головогрудь.</a:t>
            </a:r>
          </a:p>
          <a:p>
            <a:pPr lvl="0">
              <a:buNone/>
            </a:pPr>
            <a:r>
              <a:rPr lang="ru-RU" b="1" i="1" u="sng" dirty="0" smtClean="0"/>
              <a:t>Речной рак имеет:</a:t>
            </a:r>
            <a:endParaRPr lang="ru-RU" i="1" u="sng" dirty="0" smtClean="0"/>
          </a:p>
          <a:p>
            <a:r>
              <a:rPr lang="ru-RU" dirty="0" smtClean="0"/>
              <a:t>а) мягкий покров;</a:t>
            </a:r>
          </a:p>
          <a:p>
            <a:r>
              <a:rPr lang="ru-RU" dirty="0" smtClean="0"/>
              <a:t>б) твердый покров.</a:t>
            </a:r>
          </a:p>
          <a:p>
            <a:endParaRPr lang="ru-RU" dirty="0"/>
          </a:p>
        </p:txBody>
      </p:sp>
      <p:pic>
        <p:nvPicPr>
          <p:cNvPr id="5" name="Рисунок 10" descr="Рисунок2"/>
          <p:cNvPicPr>
            <a:picLocks noChangeAspect="1" noChangeArrowheads="1"/>
          </p:cNvPicPr>
          <p:nvPr/>
        </p:nvPicPr>
        <p:blipFill>
          <a:blip r:embed="rId2" cstate="print">
            <a:clrChange>
              <a:clrFrom>
                <a:srgbClr val="FFFFFF"/>
              </a:clrFrom>
              <a:clrTo>
                <a:srgbClr val="FFFFFF">
                  <a:alpha val="0"/>
                </a:srgbClr>
              </a:clrTo>
            </a:clrChange>
            <a:lum contrast="-6000"/>
          </a:blip>
          <a:srcRect l="5774"/>
          <a:stretch>
            <a:fillRect/>
          </a:stretch>
        </p:blipFill>
        <p:spPr bwMode="auto">
          <a:xfrm>
            <a:off x="6286512" y="4286256"/>
            <a:ext cx="1928826" cy="17764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2000"/>
                                        <p:tgtEl>
                                          <p:spTgt spid="3">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2000"/>
                                        <p:tgtEl>
                                          <p:spTgt spid="3">
                                            <p:txEl>
                                              <p:pRg st="9" end="9"/>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down)">
                                      <p:cBhvr>
                                        <p:cTn id="4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500042"/>
            <a:ext cx="8229600" cy="5929354"/>
          </a:xfrm>
        </p:spPr>
        <p:txBody>
          <a:bodyPr>
            <a:normAutofit fontScale="70000" lnSpcReduction="20000"/>
          </a:bodyPr>
          <a:lstStyle/>
          <a:p>
            <a:pPr lvl="0">
              <a:buNone/>
            </a:pPr>
            <a:r>
              <a:rPr lang="ru-RU" b="1" i="1" u="sng" dirty="0" smtClean="0"/>
              <a:t>В пищеварительную систему рака входят следующие органы:</a:t>
            </a:r>
            <a:endParaRPr lang="ru-RU" i="1" u="sng" dirty="0" smtClean="0"/>
          </a:p>
          <a:p>
            <a:r>
              <a:rPr lang="ru-RU" dirty="0" smtClean="0"/>
              <a:t>а) сердце, мышцы, усики;</a:t>
            </a:r>
          </a:p>
          <a:p>
            <a:r>
              <a:rPr lang="ru-RU" dirty="0" smtClean="0"/>
              <a:t>б) глаза, клешни, жабры;</a:t>
            </a:r>
          </a:p>
          <a:p>
            <a:r>
              <a:rPr lang="ru-RU" dirty="0" smtClean="0"/>
              <a:t>в) рот, глотка, пищевод, желудок, кишечник, пищеварительная железа, анальное отверстие.</a:t>
            </a:r>
          </a:p>
          <a:p>
            <a:pPr lvl="0">
              <a:buNone/>
            </a:pPr>
            <a:r>
              <a:rPr lang="ru-RU" b="1" i="1" u="sng" dirty="0" smtClean="0"/>
              <a:t>В кровеносную систему рака входят следующие органы:</a:t>
            </a:r>
            <a:endParaRPr lang="ru-RU" i="1" u="sng" dirty="0" smtClean="0"/>
          </a:p>
          <a:p>
            <a:r>
              <a:rPr lang="ru-RU" dirty="0" smtClean="0"/>
              <a:t>а) сердце, кровеносные сосуды;</a:t>
            </a:r>
          </a:p>
          <a:p>
            <a:r>
              <a:rPr lang="ru-RU" dirty="0" smtClean="0"/>
              <a:t>б) длинные, короткие усики;</a:t>
            </a:r>
          </a:p>
          <a:p>
            <a:r>
              <a:rPr lang="ru-RU" dirty="0" smtClean="0"/>
              <a:t>в) пищевод, желудок.</a:t>
            </a:r>
          </a:p>
          <a:p>
            <a:pPr lvl="0">
              <a:buNone/>
            </a:pPr>
            <a:r>
              <a:rPr lang="ru-RU" b="1" i="1" u="sng" dirty="0" smtClean="0"/>
              <a:t>В выделительную систему рака входят следующие органы</a:t>
            </a:r>
            <a:r>
              <a:rPr lang="ru-RU" b="1" dirty="0" smtClean="0"/>
              <a:t>:</a:t>
            </a:r>
            <a:endParaRPr lang="ru-RU" dirty="0" smtClean="0"/>
          </a:p>
          <a:p>
            <a:r>
              <a:rPr lang="ru-RU" dirty="0" smtClean="0"/>
              <a:t>а) сердце;</a:t>
            </a:r>
          </a:p>
          <a:p>
            <a:r>
              <a:rPr lang="ru-RU" dirty="0" smtClean="0"/>
              <a:t>б) жабры;</a:t>
            </a:r>
          </a:p>
          <a:p>
            <a:r>
              <a:rPr lang="ru-RU" dirty="0" smtClean="0"/>
              <a:t>в) пара зеленых желез.</a:t>
            </a:r>
          </a:p>
          <a:p>
            <a:pPr lvl="0">
              <a:buNone/>
            </a:pPr>
            <a:r>
              <a:rPr lang="ru-RU" b="1" i="1" u="sng" dirty="0" smtClean="0"/>
              <a:t>Нервная система рака состоит из:</a:t>
            </a:r>
            <a:endParaRPr lang="ru-RU" i="1" u="sng" dirty="0" smtClean="0"/>
          </a:p>
          <a:p>
            <a:r>
              <a:rPr lang="ru-RU" dirty="0" smtClean="0"/>
              <a:t>а) окологлоточного нервного кольца и брюшной нервной цепочки;</a:t>
            </a:r>
          </a:p>
          <a:p>
            <a:r>
              <a:rPr lang="ru-RU" dirty="0" smtClean="0"/>
              <a:t>б) верхних и нижних челюстей;</a:t>
            </a:r>
          </a:p>
          <a:p>
            <a:r>
              <a:rPr lang="ru-RU" dirty="0" smtClean="0"/>
              <a:t>в) хитина.</a:t>
            </a:r>
          </a:p>
          <a:p>
            <a:endParaRPr lang="ru-RU" dirty="0"/>
          </a:p>
        </p:txBody>
      </p:sp>
      <p:pic>
        <p:nvPicPr>
          <p:cNvPr id="4" name="Рисунок 10" descr="Рисунок2"/>
          <p:cNvPicPr>
            <a:picLocks noChangeAspect="1" noChangeArrowheads="1"/>
          </p:cNvPicPr>
          <p:nvPr/>
        </p:nvPicPr>
        <p:blipFill>
          <a:blip r:embed="rId2" cstate="print">
            <a:clrChange>
              <a:clrFrom>
                <a:srgbClr val="FFFFFF"/>
              </a:clrFrom>
              <a:clrTo>
                <a:srgbClr val="FFFFFF">
                  <a:alpha val="0"/>
                </a:srgbClr>
              </a:clrTo>
            </a:clrChange>
            <a:lum contrast="-6000"/>
          </a:blip>
          <a:srcRect l="5774"/>
          <a:stretch>
            <a:fillRect/>
          </a:stretch>
        </p:blipFill>
        <p:spPr bwMode="auto">
          <a:xfrm>
            <a:off x="7215174" y="5081598"/>
            <a:ext cx="1928826" cy="17764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20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20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20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20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20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2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2000"/>
                                        <p:tgtEl>
                                          <p:spTgt spid="3">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2000"/>
                                        <p:tgtEl>
                                          <p:spTgt spid="3">
                                            <p:txEl>
                                              <p:pRg st="9" end="9"/>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down)">
                                      <p:cBhvr>
                                        <p:cTn id="41" dur="2000"/>
                                        <p:tgtEl>
                                          <p:spTgt spid="3">
                                            <p:txEl>
                                              <p:pRg st="10" end="1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down)">
                                      <p:cBhvr>
                                        <p:cTn id="44" dur="20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wipe(down)">
                                      <p:cBhvr>
                                        <p:cTn id="49" dur="2000"/>
                                        <p:tgtEl>
                                          <p:spTgt spid="3">
                                            <p:txEl>
                                              <p:pRg st="12" end="12"/>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wipe(down)">
                                      <p:cBhvr>
                                        <p:cTn id="52" dur="2000"/>
                                        <p:tgtEl>
                                          <p:spTgt spid="3">
                                            <p:txEl>
                                              <p:pRg st="13" end="13"/>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wipe(down)">
                                      <p:cBhvr>
                                        <p:cTn id="55" dur="2000"/>
                                        <p:tgtEl>
                                          <p:spTgt spid="3">
                                            <p:txEl>
                                              <p:pRg st="14" end="14"/>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wipe(down)">
                                      <p:cBhvr>
                                        <p:cTn id="58"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8229600" cy="6215106"/>
          </a:xfrm>
        </p:spPr>
        <p:txBody>
          <a:bodyPr>
            <a:normAutofit lnSpcReduction="10000"/>
          </a:bodyPr>
          <a:lstStyle/>
          <a:p>
            <a:pPr lvl="0">
              <a:buNone/>
            </a:pPr>
            <a:r>
              <a:rPr lang="ru-RU" sz="2400" b="1" i="1" u="sng" dirty="0" smtClean="0"/>
              <a:t>Органы чувств у рака представлены:</a:t>
            </a:r>
            <a:endParaRPr lang="ru-RU" sz="2400" i="1" u="sng" dirty="0" smtClean="0"/>
          </a:p>
          <a:p>
            <a:r>
              <a:rPr lang="ru-RU" sz="2400" dirty="0" smtClean="0"/>
              <a:t>а) глазами, короткими и длинными усиками;</a:t>
            </a:r>
          </a:p>
          <a:p>
            <a:r>
              <a:rPr lang="ru-RU" sz="2400" dirty="0" smtClean="0"/>
              <a:t>б) мышцами и жабрами;</a:t>
            </a:r>
          </a:p>
          <a:p>
            <a:r>
              <a:rPr lang="ru-RU" sz="2400" dirty="0" smtClean="0"/>
              <a:t>в) желудком и кишечником.</a:t>
            </a:r>
          </a:p>
          <a:p>
            <a:pPr lvl="0">
              <a:buNone/>
            </a:pPr>
            <a:r>
              <a:rPr lang="ru-RU" sz="2400" b="1" i="1" u="sng" dirty="0" smtClean="0"/>
              <a:t>Дыхательная система рака представлена следующими органами:</a:t>
            </a:r>
            <a:endParaRPr lang="ru-RU" sz="2400" i="1" u="sng" dirty="0" smtClean="0"/>
          </a:p>
          <a:p>
            <a:r>
              <a:rPr lang="ru-RU" sz="2400" dirty="0" smtClean="0"/>
              <a:t>а) сердцем;</a:t>
            </a:r>
          </a:p>
          <a:p>
            <a:r>
              <a:rPr lang="ru-RU" sz="2400" dirty="0" smtClean="0"/>
              <a:t>б) жабрами;</a:t>
            </a:r>
          </a:p>
          <a:p>
            <a:r>
              <a:rPr lang="ru-RU" sz="2400" dirty="0" smtClean="0"/>
              <a:t>в) желудком.</a:t>
            </a:r>
          </a:p>
          <a:p>
            <a:pPr lvl="0">
              <a:buNone/>
            </a:pPr>
            <a:r>
              <a:rPr lang="ru-RU" sz="2400" b="1" i="1" u="sng" dirty="0" smtClean="0"/>
              <a:t>Хитин – это:</a:t>
            </a:r>
            <a:endParaRPr lang="ru-RU" sz="2400" i="1" u="sng" dirty="0" smtClean="0"/>
          </a:p>
          <a:p>
            <a:r>
              <a:rPr lang="ru-RU" sz="2400" dirty="0" smtClean="0"/>
              <a:t>а) неорганическое вещество;</a:t>
            </a:r>
          </a:p>
          <a:p>
            <a:r>
              <a:rPr lang="ru-RU" sz="2400" dirty="0" smtClean="0"/>
              <a:t>б) органическое вещество.</a:t>
            </a:r>
          </a:p>
          <a:p>
            <a:pPr lvl="0">
              <a:buNone/>
            </a:pPr>
            <a:r>
              <a:rPr lang="ru-RU" sz="2400" b="1" i="1" u="sng" dirty="0" smtClean="0"/>
              <a:t>Речной рак обитает:</a:t>
            </a:r>
            <a:endParaRPr lang="ru-RU" sz="2400" i="1" u="sng" dirty="0" smtClean="0"/>
          </a:p>
          <a:p>
            <a:r>
              <a:rPr lang="ru-RU" sz="2400" dirty="0" smtClean="0"/>
              <a:t>а) в морской воде;</a:t>
            </a:r>
          </a:p>
          <a:p>
            <a:r>
              <a:rPr lang="ru-RU" sz="2400" dirty="0" smtClean="0"/>
              <a:t>б) в пресной воде.</a:t>
            </a:r>
          </a:p>
          <a:p>
            <a:endParaRPr lang="ru-RU" dirty="0"/>
          </a:p>
        </p:txBody>
      </p:sp>
      <p:pic>
        <p:nvPicPr>
          <p:cNvPr id="5" name="Рисунок 10" descr="Рисунок2"/>
          <p:cNvPicPr>
            <a:picLocks noChangeAspect="1" noChangeArrowheads="1"/>
          </p:cNvPicPr>
          <p:nvPr/>
        </p:nvPicPr>
        <p:blipFill>
          <a:blip r:embed="rId2" cstate="print">
            <a:clrChange>
              <a:clrFrom>
                <a:srgbClr val="FFFFFF"/>
              </a:clrFrom>
              <a:clrTo>
                <a:srgbClr val="FFFFFF">
                  <a:alpha val="0"/>
                </a:srgbClr>
              </a:clrTo>
            </a:clrChange>
            <a:lum contrast="-6000"/>
          </a:blip>
          <a:srcRect l="5774"/>
          <a:stretch>
            <a:fillRect/>
          </a:stretch>
        </p:blipFill>
        <p:spPr bwMode="auto">
          <a:xfrm>
            <a:off x="6429388" y="4286256"/>
            <a:ext cx="1928826" cy="1776402"/>
          </a:xfrm>
          <a:prstGeom prst="rect">
            <a:avLst/>
          </a:prstGeom>
          <a:noFill/>
          <a:ln w="9525">
            <a:noFill/>
            <a:miter lim="800000"/>
            <a:headEnd/>
            <a:tailEnd/>
          </a:ln>
        </p:spPr>
      </p:pic>
      <p:pic>
        <p:nvPicPr>
          <p:cNvPr id="6" name="Рисунок 10" descr="Рисунок2"/>
          <p:cNvPicPr>
            <a:picLocks noChangeAspect="1" noChangeArrowheads="1"/>
          </p:cNvPicPr>
          <p:nvPr/>
        </p:nvPicPr>
        <p:blipFill>
          <a:blip r:embed="rId2" cstate="print">
            <a:clrChange>
              <a:clrFrom>
                <a:srgbClr val="FFFFFF"/>
              </a:clrFrom>
              <a:clrTo>
                <a:srgbClr val="FFFFFF">
                  <a:alpha val="0"/>
                </a:srgbClr>
              </a:clrTo>
            </a:clrChange>
            <a:lum contrast="-6000"/>
          </a:blip>
          <a:srcRect l="5774"/>
          <a:stretch>
            <a:fillRect/>
          </a:stretch>
        </p:blipFill>
        <p:spPr bwMode="auto">
          <a:xfrm>
            <a:off x="6286512" y="4143380"/>
            <a:ext cx="2224102" cy="20716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20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20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20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20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20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2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2000"/>
                                        <p:tgtEl>
                                          <p:spTgt spid="3">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2000"/>
                                        <p:tgtEl>
                                          <p:spTgt spid="3">
                                            <p:txEl>
                                              <p:pRg st="9" end="9"/>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down)">
                                      <p:cBhvr>
                                        <p:cTn id="41" dur="20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wipe(down)">
                                      <p:cBhvr>
                                        <p:cTn id="46" dur="2000"/>
                                        <p:tgtEl>
                                          <p:spTgt spid="3">
                                            <p:txEl>
                                              <p:pRg st="11" end="11"/>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wipe(down)">
                                      <p:cBhvr>
                                        <p:cTn id="49" dur="2000"/>
                                        <p:tgtEl>
                                          <p:spTgt spid="3">
                                            <p:txEl>
                                              <p:pRg st="12" end="12"/>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wipe(down)">
                                      <p:cBhvr>
                                        <p:cTn id="5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arachne"/>
          <p:cNvPicPr>
            <a:picLocks noChangeAspect="1" noChangeArrowheads="1"/>
          </p:cNvPicPr>
          <p:nvPr/>
        </p:nvPicPr>
        <p:blipFill>
          <a:blip r:embed="rId2" cstate="print"/>
          <a:srcRect/>
          <a:stretch>
            <a:fillRect/>
          </a:stretch>
        </p:blipFill>
        <p:spPr bwMode="auto">
          <a:xfrm>
            <a:off x="899593" y="928669"/>
            <a:ext cx="3386656" cy="4643471"/>
          </a:xfrm>
          <a:prstGeom prst="rect">
            <a:avLst/>
          </a:prstGeom>
          <a:noFill/>
          <a:ln w="25400">
            <a:solidFill>
              <a:schemeClr val="tx1"/>
            </a:solidFill>
            <a:miter lim="800000"/>
            <a:headEnd/>
            <a:tailEnd/>
          </a:ln>
        </p:spPr>
      </p:pic>
      <p:pic>
        <p:nvPicPr>
          <p:cNvPr id="5123" name="Picture 5" descr="athena"/>
          <p:cNvPicPr>
            <a:picLocks noChangeAspect="1" noChangeArrowheads="1"/>
          </p:cNvPicPr>
          <p:nvPr/>
        </p:nvPicPr>
        <p:blipFill>
          <a:blip r:embed="rId3" cstate="print"/>
          <a:srcRect/>
          <a:stretch>
            <a:fillRect/>
          </a:stretch>
        </p:blipFill>
        <p:spPr bwMode="auto">
          <a:xfrm>
            <a:off x="4932040" y="908720"/>
            <a:ext cx="3182938" cy="4681538"/>
          </a:xfrm>
          <a:prstGeom prst="rect">
            <a:avLst/>
          </a:prstGeom>
          <a:noFill/>
          <a:ln w="9525">
            <a:noFill/>
            <a:miter lim="800000"/>
            <a:headEnd/>
            <a:tailEnd/>
          </a:ln>
        </p:spPr>
      </p:pic>
      <p:sp>
        <p:nvSpPr>
          <p:cNvPr id="5124" name="Text Box 6"/>
          <p:cNvSpPr txBox="1">
            <a:spLocks noChangeArrowheads="1"/>
          </p:cNvSpPr>
          <p:nvPr/>
        </p:nvSpPr>
        <p:spPr bwMode="auto">
          <a:xfrm>
            <a:off x="1042988" y="6021388"/>
            <a:ext cx="2016125" cy="366712"/>
          </a:xfrm>
          <a:prstGeom prst="rect">
            <a:avLst/>
          </a:prstGeom>
          <a:noFill/>
          <a:ln w="9525">
            <a:noFill/>
            <a:miter lim="800000"/>
            <a:headEnd/>
            <a:tailEnd/>
          </a:ln>
        </p:spPr>
        <p:txBody>
          <a:bodyPr>
            <a:spAutoFit/>
          </a:bodyPr>
          <a:lstStyle/>
          <a:p>
            <a:pPr>
              <a:spcBef>
                <a:spcPct val="50000"/>
              </a:spcBef>
            </a:pPr>
            <a:endParaRPr lang="ru-RU"/>
          </a:p>
        </p:txBody>
      </p:sp>
      <p:sp>
        <p:nvSpPr>
          <p:cNvPr id="62471" name="Text Box 7"/>
          <p:cNvSpPr txBox="1">
            <a:spLocks noChangeArrowheads="1"/>
          </p:cNvSpPr>
          <p:nvPr/>
        </p:nvSpPr>
        <p:spPr bwMode="auto">
          <a:xfrm>
            <a:off x="755576" y="5733256"/>
            <a:ext cx="3600400" cy="646331"/>
          </a:xfrm>
          <a:prstGeom prst="rect">
            <a:avLst/>
          </a:prstGeom>
          <a:noFill/>
          <a:ln w="9525">
            <a:noFill/>
            <a:miter lim="800000"/>
            <a:headEnd/>
            <a:tailEnd/>
          </a:ln>
          <a:effectLst/>
        </p:spPr>
        <p:txBody>
          <a:bodyPr wrap="square">
            <a:spAutoFit/>
          </a:bodyPr>
          <a:lstStyle/>
          <a:p>
            <a:pPr algn="ctr">
              <a:spcBef>
                <a:spcPct val="50000"/>
              </a:spcBef>
              <a:defRPr/>
            </a:pPr>
            <a:r>
              <a:rPr lang="ru-RU" b="1" dirty="0">
                <a:effectLst>
                  <a:outerShdw blurRad="38100" dist="38100" dir="2700000" algn="tl">
                    <a:srgbClr val="C0C0C0"/>
                  </a:outerShdw>
                </a:effectLst>
                <a:latin typeface="Arial" pitchFamily="34" charset="0"/>
              </a:rPr>
              <a:t>Лидийская вышивальщица и ткачиха </a:t>
            </a:r>
            <a:r>
              <a:rPr lang="ru-RU" b="1" dirty="0" err="1">
                <a:effectLst>
                  <a:outerShdw blurRad="38100" dist="38100" dir="2700000" algn="tl">
                    <a:srgbClr val="C0C0C0"/>
                  </a:outerShdw>
                </a:effectLst>
                <a:latin typeface="Arial" pitchFamily="34" charset="0"/>
              </a:rPr>
              <a:t>Арахна</a:t>
            </a:r>
            <a:endParaRPr lang="ru-RU" b="1" dirty="0">
              <a:effectLst>
                <a:outerShdw blurRad="38100" dist="38100" dir="2700000" algn="tl">
                  <a:srgbClr val="C0C0C0"/>
                </a:outerShdw>
              </a:effectLst>
              <a:latin typeface="Arial" pitchFamily="34" charset="0"/>
            </a:endParaRPr>
          </a:p>
        </p:txBody>
      </p:sp>
      <p:sp>
        <p:nvSpPr>
          <p:cNvPr id="62472" name="Text Box 8"/>
          <p:cNvSpPr txBox="1">
            <a:spLocks noChangeArrowheads="1"/>
          </p:cNvSpPr>
          <p:nvPr/>
        </p:nvSpPr>
        <p:spPr bwMode="auto">
          <a:xfrm>
            <a:off x="5076056" y="5589240"/>
            <a:ext cx="4067944" cy="369332"/>
          </a:xfrm>
          <a:prstGeom prst="rect">
            <a:avLst/>
          </a:prstGeom>
          <a:noFill/>
          <a:ln w="9525">
            <a:noFill/>
            <a:miter lim="800000"/>
            <a:headEnd/>
            <a:tailEnd/>
          </a:ln>
          <a:effectLst/>
        </p:spPr>
        <p:txBody>
          <a:bodyPr wrap="square">
            <a:spAutoFit/>
          </a:bodyPr>
          <a:lstStyle/>
          <a:p>
            <a:pPr>
              <a:spcBef>
                <a:spcPct val="50000"/>
              </a:spcBef>
              <a:defRPr/>
            </a:pPr>
            <a:r>
              <a:rPr lang="ru-RU" b="1" dirty="0">
                <a:effectLst>
                  <a:outerShdw blurRad="38100" dist="38100" dir="2700000" algn="tl">
                    <a:srgbClr val="C0C0C0"/>
                  </a:outerShdw>
                </a:effectLst>
                <a:latin typeface="Arial" pitchFamily="34" charset="0"/>
              </a:rPr>
              <a:t>Богиня Афина Паллада</a:t>
            </a: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arachne_1"/>
          <p:cNvPicPr>
            <a:picLocks noChangeAspect="1" noChangeArrowheads="1"/>
          </p:cNvPicPr>
          <p:nvPr/>
        </p:nvPicPr>
        <p:blipFill>
          <a:blip r:embed="rId2" cstate="print"/>
          <a:srcRect/>
          <a:stretch>
            <a:fillRect/>
          </a:stretch>
        </p:blipFill>
        <p:spPr bwMode="auto">
          <a:xfrm>
            <a:off x="4716016" y="928670"/>
            <a:ext cx="3986212" cy="4398261"/>
          </a:xfrm>
          <a:prstGeom prst="rect">
            <a:avLst/>
          </a:prstGeom>
          <a:noFill/>
          <a:ln w="38100">
            <a:solidFill>
              <a:schemeClr val="tx1">
                <a:lumMod val="85000"/>
                <a:lumOff val="15000"/>
              </a:schemeClr>
            </a:solidFill>
            <a:miter lim="800000"/>
            <a:headEnd/>
            <a:tailEnd/>
          </a:ln>
        </p:spPr>
      </p:pic>
      <p:pic>
        <p:nvPicPr>
          <p:cNvPr id="6147" name="Picture 5" descr="arahna"/>
          <p:cNvPicPr>
            <a:picLocks noChangeAspect="1" noChangeArrowheads="1"/>
          </p:cNvPicPr>
          <p:nvPr/>
        </p:nvPicPr>
        <p:blipFill>
          <a:blip r:embed="rId3" cstate="print"/>
          <a:srcRect/>
          <a:stretch>
            <a:fillRect/>
          </a:stretch>
        </p:blipFill>
        <p:spPr bwMode="auto">
          <a:xfrm>
            <a:off x="500034" y="908720"/>
            <a:ext cx="4000528" cy="4377668"/>
          </a:xfrm>
          <a:prstGeom prst="rect">
            <a:avLst/>
          </a:prstGeom>
          <a:noFill/>
          <a:ln w="38100">
            <a:solidFill>
              <a:schemeClr val="tx1">
                <a:lumMod val="85000"/>
                <a:lumOff val="15000"/>
              </a:schemeClr>
            </a:solidFill>
            <a:miter lim="800000"/>
            <a:headEnd/>
            <a:tailEnd/>
          </a:ln>
        </p:spPr>
      </p:pic>
      <p:sp>
        <p:nvSpPr>
          <p:cNvPr id="61447" name="Text Box 7"/>
          <p:cNvSpPr txBox="1">
            <a:spLocks noChangeArrowheads="1"/>
          </p:cNvSpPr>
          <p:nvPr/>
        </p:nvSpPr>
        <p:spPr bwMode="auto">
          <a:xfrm>
            <a:off x="642910" y="5643578"/>
            <a:ext cx="7915303" cy="523220"/>
          </a:xfrm>
          <a:prstGeom prst="rect">
            <a:avLst/>
          </a:prstGeom>
          <a:noFill/>
          <a:ln w="9525">
            <a:noFill/>
            <a:miter lim="800000"/>
            <a:headEnd/>
            <a:tailEnd/>
          </a:ln>
          <a:effectLst/>
        </p:spPr>
        <p:txBody>
          <a:bodyPr wrap="square">
            <a:spAutoFit/>
          </a:bodyPr>
          <a:lstStyle/>
          <a:p>
            <a:pPr algn="ctr">
              <a:spcBef>
                <a:spcPct val="50000"/>
              </a:spcBef>
              <a:defRPr/>
            </a:pPr>
            <a:r>
              <a:rPr lang="ru-RU" sz="2800" b="1" dirty="0" err="1">
                <a:solidFill>
                  <a:srgbClr val="FF0000"/>
                </a:solidFill>
                <a:effectLst>
                  <a:outerShdw blurRad="38100" dist="38100" dir="2700000" algn="tl">
                    <a:srgbClr val="C0C0C0"/>
                  </a:outerShdw>
                </a:effectLst>
                <a:latin typeface="Arial" pitchFamily="34" charset="0"/>
              </a:rPr>
              <a:t>Арахна</a:t>
            </a:r>
            <a:r>
              <a:rPr lang="ru-RU" sz="2800" b="1" dirty="0">
                <a:solidFill>
                  <a:srgbClr val="FF0000"/>
                </a:solidFill>
                <a:effectLst>
                  <a:outerShdw blurRad="38100" dist="38100" dir="2700000" algn="tl">
                    <a:srgbClr val="C0C0C0"/>
                  </a:outerShdw>
                </a:effectLst>
                <a:latin typeface="Arial" pitchFamily="34" charset="0"/>
              </a:rPr>
              <a:t>, превращающаяся в паука</a:t>
            </a:r>
          </a:p>
        </p:txBody>
      </p:sp>
      <p:sp>
        <p:nvSpPr>
          <p:cNvPr id="6" name="Прямоугольник 5"/>
          <p:cNvSpPr/>
          <p:nvPr/>
        </p:nvSpPr>
        <p:spPr>
          <a:xfrm>
            <a:off x="179512" y="0"/>
            <a:ext cx="8464454" cy="707886"/>
          </a:xfrm>
          <a:prstGeom prst="rect">
            <a:avLst/>
          </a:prstGeom>
        </p:spPr>
        <p:txBody>
          <a:bodyPr wrap="square">
            <a:spAutoFit/>
          </a:bodyPr>
          <a:lstStyle/>
          <a:p>
            <a:r>
              <a:rPr lang="ru-RU" sz="4000" b="1" dirty="0" smtClean="0">
                <a:solidFill>
                  <a:srgbClr val="FF0000"/>
                </a:solidFill>
              </a:rPr>
              <a:t>     Арахнология – наука о пауках</a:t>
            </a:r>
            <a:endParaRPr lang="ru-RU" sz="4000" b="1" dirty="0">
              <a:solidFill>
                <a:srgbClr val="FF0000"/>
              </a:solidFill>
            </a:endParaRP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55000" lnSpcReduction="20000"/>
          </a:bodyPr>
          <a:lstStyle/>
          <a:p>
            <a:pPr>
              <a:buNone/>
            </a:pPr>
            <a:r>
              <a:rPr lang="ru-RU" b="1" i="1" dirty="0" smtClean="0"/>
              <a:t> </a:t>
            </a:r>
            <a:endParaRPr lang="ru-RU" dirty="0" smtClean="0"/>
          </a:p>
          <a:p>
            <a:pPr>
              <a:buNone/>
            </a:pPr>
            <a:r>
              <a:rPr lang="ru-RU" i="1" dirty="0" smtClean="0"/>
              <a:t> </a:t>
            </a:r>
            <a:endParaRPr lang="ru-RU" dirty="0" smtClean="0"/>
          </a:p>
          <a:p>
            <a:pPr>
              <a:buNone/>
            </a:pPr>
            <a:r>
              <a:rPr lang="ru-RU" dirty="0" smtClean="0"/>
              <a:t> </a:t>
            </a:r>
          </a:p>
          <a:p>
            <a:pPr>
              <a:buNone/>
            </a:pPr>
            <a:r>
              <a:rPr lang="ru-RU" i="1" dirty="0" smtClean="0"/>
              <a:t> </a:t>
            </a:r>
            <a:r>
              <a:rPr lang="ru-RU" dirty="0" smtClean="0"/>
              <a:t> </a:t>
            </a:r>
            <a:r>
              <a:rPr lang="ru-RU" i="1" dirty="0" smtClean="0"/>
              <a:t> </a:t>
            </a:r>
            <a:endParaRPr lang="ru-RU" dirty="0" smtClean="0"/>
          </a:p>
          <a:p>
            <a:pPr>
              <a:buNone/>
            </a:pPr>
            <a:r>
              <a:rPr lang="ru-RU" i="1" dirty="0" smtClean="0"/>
              <a:t> </a:t>
            </a:r>
            <a:endParaRPr lang="ru-RU" dirty="0" smtClean="0"/>
          </a:p>
          <a:p>
            <a:pPr>
              <a:buNone/>
            </a:pPr>
            <a:r>
              <a:rPr lang="ru-RU" i="1" dirty="0" smtClean="0"/>
              <a:t> </a:t>
            </a:r>
            <a:endParaRPr lang="ru-RU" dirty="0" smtClean="0"/>
          </a:p>
          <a:p>
            <a:pPr>
              <a:buNone/>
            </a:pPr>
            <a:r>
              <a:rPr lang="ru-RU" i="1" dirty="0" smtClean="0"/>
              <a:t> </a:t>
            </a:r>
            <a:endParaRPr lang="ru-RU" dirty="0" smtClean="0"/>
          </a:p>
          <a:p>
            <a:pPr>
              <a:buNone/>
            </a:pPr>
            <a:r>
              <a:rPr lang="ru-RU" i="1" dirty="0" smtClean="0"/>
              <a:t> </a:t>
            </a:r>
            <a:endParaRPr lang="ru-RU" dirty="0" smtClean="0"/>
          </a:p>
          <a:p>
            <a:pPr>
              <a:buNone/>
            </a:pPr>
            <a:r>
              <a:rPr lang="ru-RU" i="1" dirty="0" smtClean="0"/>
              <a:t> </a:t>
            </a:r>
            <a:endParaRPr lang="ru-RU" dirty="0" smtClean="0"/>
          </a:p>
          <a:p>
            <a:pPr>
              <a:buNone/>
            </a:pPr>
            <a:r>
              <a:rPr lang="ru-RU" i="1" dirty="0" smtClean="0"/>
              <a:t> </a:t>
            </a:r>
            <a:endParaRPr lang="ru-RU" dirty="0" smtClean="0"/>
          </a:p>
          <a:p>
            <a:pPr>
              <a:buNone/>
            </a:pPr>
            <a:r>
              <a:rPr lang="ru-RU" dirty="0" smtClean="0"/>
              <a:t> </a:t>
            </a:r>
          </a:p>
          <a:p>
            <a:pPr>
              <a:buNone/>
            </a:pPr>
            <a:r>
              <a:rPr lang="ru-RU" dirty="0" smtClean="0"/>
              <a:t> </a:t>
            </a:r>
          </a:p>
          <a:p>
            <a:pPr>
              <a:buNone/>
            </a:pPr>
            <a:r>
              <a:rPr lang="ru-RU" dirty="0" smtClean="0"/>
              <a:t> </a:t>
            </a:r>
          </a:p>
          <a:p>
            <a:pPr>
              <a:buNone/>
            </a:pPr>
            <a:r>
              <a:rPr lang="ru-RU" dirty="0" smtClean="0"/>
              <a:t/>
            </a:r>
            <a:br>
              <a:rPr lang="ru-RU" dirty="0" smtClean="0"/>
            </a:br>
            <a:r>
              <a:rPr lang="ru-RU" dirty="0" smtClean="0"/>
              <a:t>                                       </a:t>
            </a:r>
          </a:p>
          <a:p>
            <a:endParaRPr lang="ru-RU" dirty="0"/>
          </a:p>
        </p:txBody>
      </p:sp>
      <p:sp>
        <p:nvSpPr>
          <p:cNvPr id="2050" name="Прямоугольник 15"/>
          <p:cNvSpPr>
            <a:spLocks noChangeArrowheads="1"/>
          </p:cNvSpPr>
          <p:nvPr/>
        </p:nvSpPr>
        <p:spPr bwMode="auto">
          <a:xfrm>
            <a:off x="928662" y="714356"/>
            <a:ext cx="2286016" cy="1357322"/>
          </a:xfrm>
          <a:prstGeom prst="rect">
            <a:avLst/>
          </a:prstGeom>
          <a:solidFill>
            <a:srgbClr val="00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ea typeface="Times New Roman" pitchFamily="18" charset="0"/>
                <a:cs typeface="Arial" pitchFamily="34" charset="0"/>
              </a:rPr>
              <a:t>                 Значение</a:t>
            </a:r>
            <a:endParaRPr kumimoji="0" lang="ru-RU"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8" name="Прямоугольник 8"/>
          <p:cNvSpPr>
            <a:spLocks noChangeArrowheads="1"/>
          </p:cNvSpPr>
          <p:nvPr/>
        </p:nvSpPr>
        <p:spPr bwMode="auto">
          <a:xfrm>
            <a:off x="5572132" y="4714884"/>
            <a:ext cx="2357454" cy="1357322"/>
          </a:xfrm>
          <a:prstGeom prst="rect">
            <a:avLst/>
          </a:prstGeom>
          <a:solidFill>
            <a:srgbClr val="99CC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400" b="1" i="0" u="none" strike="noStrike" cap="none" normalizeH="0" baseline="0" dirty="0" smtClean="0">
                <a:ln>
                  <a:noFill/>
                </a:ln>
                <a:solidFill>
                  <a:schemeClr val="tx1"/>
                </a:solidFill>
                <a:effectLst/>
                <a:ea typeface="Times New Roman" pitchFamily="18" charset="0"/>
                <a:cs typeface="Arial" pitchFamily="34" charset="0"/>
              </a:rPr>
              <a:t>Среда</a:t>
            </a:r>
            <a:endParaRPr kumimoji="0" lang="ru-RU" sz="24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ea typeface="Times New Roman" pitchFamily="18" charset="0"/>
                <a:cs typeface="Arial" pitchFamily="34" charset="0"/>
              </a:rPr>
              <a:t>  обитания</a:t>
            </a:r>
            <a:endParaRPr kumimoji="0" lang="ru-RU" sz="2400" b="0" i="0" u="none" strike="noStrike" cap="none" normalizeH="0" baseline="0" dirty="0" smtClean="0">
              <a:ln>
                <a:noFill/>
              </a:ln>
              <a:solidFill>
                <a:schemeClr val="tx1"/>
              </a:solidFill>
              <a:effectLst/>
              <a:cs typeface="Arial" pitchFamily="34" charset="0"/>
            </a:endParaRPr>
          </a:p>
        </p:txBody>
      </p:sp>
      <p:sp>
        <p:nvSpPr>
          <p:cNvPr id="2057" name="Прямоугольник 7"/>
          <p:cNvSpPr>
            <a:spLocks noChangeArrowheads="1"/>
          </p:cNvSpPr>
          <p:nvPr/>
        </p:nvSpPr>
        <p:spPr bwMode="auto">
          <a:xfrm>
            <a:off x="5500694" y="2786058"/>
            <a:ext cx="2357454" cy="1357322"/>
          </a:xfrm>
          <a:prstGeom prst="rect">
            <a:avLst/>
          </a:prstGeom>
          <a:solidFill>
            <a:srgbClr val="00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400" b="1" i="0" u="none" strike="noStrike" cap="none" normalizeH="0" baseline="0" dirty="0" smtClean="0">
                <a:ln>
                  <a:noFill/>
                </a:ln>
                <a:solidFill>
                  <a:schemeClr val="tx1"/>
                </a:solidFill>
                <a:effectLst/>
                <a:ea typeface="Times New Roman" pitchFamily="18" charset="0"/>
                <a:cs typeface="Arial" pitchFamily="34" charset="0"/>
              </a:rPr>
              <a:t>Классификация</a:t>
            </a:r>
            <a:endParaRPr kumimoji="0" lang="ru-RU"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Прямая соединительная линия 12"/>
          <p:cNvSpPr>
            <a:spLocks noChangeShapeType="1"/>
          </p:cNvSpPr>
          <p:nvPr/>
        </p:nvSpPr>
        <p:spPr bwMode="auto">
          <a:xfrm flipV="1">
            <a:off x="4786314" y="1714488"/>
            <a:ext cx="642942" cy="114300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049" name="Прямая соединительная линия 10"/>
          <p:cNvSpPr>
            <a:spLocks noChangeShapeType="1"/>
          </p:cNvSpPr>
          <p:nvPr/>
        </p:nvSpPr>
        <p:spPr bwMode="auto">
          <a:xfrm flipH="1" flipV="1">
            <a:off x="3357554" y="1714488"/>
            <a:ext cx="714380" cy="114300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056" name="Прямая соединительная линия 5"/>
          <p:cNvSpPr>
            <a:spLocks noChangeShapeType="1"/>
          </p:cNvSpPr>
          <p:nvPr/>
        </p:nvSpPr>
        <p:spPr bwMode="auto">
          <a:xfrm>
            <a:off x="5072066" y="3383280"/>
            <a:ext cx="376238" cy="4571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055" name="Прямая соединительная линия 6"/>
          <p:cNvSpPr>
            <a:spLocks noChangeShapeType="1"/>
          </p:cNvSpPr>
          <p:nvPr/>
        </p:nvSpPr>
        <p:spPr bwMode="auto">
          <a:xfrm flipH="1">
            <a:off x="3357553" y="3428999"/>
            <a:ext cx="385763" cy="4571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061" name="Прямоугольник 2"/>
          <p:cNvSpPr>
            <a:spLocks noChangeArrowheads="1"/>
          </p:cNvSpPr>
          <p:nvPr/>
        </p:nvSpPr>
        <p:spPr bwMode="auto">
          <a:xfrm>
            <a:off x="928662" y="4714884"/>
            <a:ext cx="2286016" cy="1285884"/>
          </a:xfrm>
          <a:prstGeom prst="rect">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ea typeface="Times New Roman" pitchFamily="18" charset="0"/>
                <a:cs typeface="Arial" pitchFamily="34" charset="0"/>
              </a:rPr>
              <a:t>Внешнее             строение</a:t>
            </a:r>
            <a:endParaRPr kumimoji="0" lang="ru-RU"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Прямая соединительная линия 4"/>
          <p:cNvSpPr>
            <a:spLocks noChangeShapeType="1"/>
          </p:cNvSpPr>
          <p:nvPr/>
        </p:nvSpPr>
        <p:spPr bwMode="auto">
          <a:xfrm flipH="1">
            <a:off x="3286116" y="3857628"/>
            <a:ext cx="785818" cy="123349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060" name="Прямоугольник 17"/>
          <p:cNvSpPr>
            <a:spLocks noChangeArrowheads="1"/>
          </p:cNvSpPr>
          <p:nvPr/>
        </p:nvSpPr>
        <p:spPr bwMode="auto">
          <a:xfrm>
            <a:off x="5500694" y="785794"/>
            <a:ext cx="2357454" cy="1398592"/>
          </a:xfrm>
          <a:prstGeom prst="rect">
            <a:avLst/>
          </a:prstGeom>
          <a:solidFill>
            <a:srgbClr val="33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400" b="1" i="0" u="none" strike="noStrike" cap="none" normalizeH="0" baseline="0" dirty="0" smtClean="0">
                <a:ln>
                  <a:noFill/>
                </a:ln>
                <a:solidFill>
                  <a:schemeClr val="tx1"/>
                </a:solidFill>
                <a:effectLst/>
                <a:ea typeface="Times New Roman" pitchFamily="18" charset="0"/>
                <a:cs typeface="Arial" pitchFamily="34" charset="0"/>
              </a:rPr>
              <a:t>Общая характеристика</a:t>
            </a:r>
            <a:endParaRPr kumimoji="0" lang="ru-RU" sz="2400" b="0" i="0" u="none" strike="noStrike" cap="none" normalizeH="0" baseline="0" dirty="0" smtClean="0">
              <a:ln>
                <a:noFill/>
              </a:ln>
              <a:solidFill>
                <a:schemeClr val="tx1"/>
              </a:solidFill>
              <a:effectLst/>
              <a:cs typeface="Arial" pitchFamily="34" charset="0"/>
            </a:endParaRPr>
          </a:p>
        </p:txBody>
      </p:sp>
      <p:sp>
        <p:nvSpPr>
          <p:cNvPr id="2053" name="Овал 9"/>
          <p:cNvSpPr>
            <a:spLocks noChangeArrowheads="1"/>
          </p:cNvSpPr>
          <p:nvPr/>
        </p:nvSpPr>
        <p:spPr bwMode="auto">
          <a:xfrm>
            <a:off x="3714744" y="2928934"/>
            <a:ext cx="1357314" cy="914400"/>
          </a:xfrm>
          <a:prstGeom prst="ellipse">
            <a:avLst/>
          </a:prstGeom>
          <a:solidFill>
            <a:srgbClr val="00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000" b="1" u="sng" dirty="0" smtClean="0">
                <a:ea typeface="Times New Roman" pitchFamily="18" charset="0"/>
                <a:cs typeface="Arial" pitchFamily="34" charset="0"/>
              </a:rPr>
              <a:t>П</a:t>
            </a:r>
            <a:r>
              <a:rPr kumimoji="0" lang="ru-RU" sz="2000" b="1" i="0" u="sng" strike="noStrike" cap="none" normalizeH="0" baseline="0" dirty="0" smtClean="0">
                <a:ln>
                  <a:noFill/>
                </a:ln>
                <a:solidFill>
                  <a:schemeClr val="tx1"/>
                </a:solidFill>
                <a:effectLst/>
                <a:ea typeface="Times New Roman" pitchFamily="18" charset="0"/>
                <a:cs typeface="Arial" pitchFamily="34" charset="0"/>
              </a:rPr>
              <a:t>АУКИ</a:t>
            </a:r>
            <a:endParaRPr kumimoji="0" lang="ru-RU" sz="2000" b="1" i="0" u="sng" strike="noStrike" cap="none" normalizeH="0" baseline="0" dirty="0" smtClean="0">
              <a:ln>
                <a:noFill/>
              </a:ln>
              <a:solidFill>
                <a:schemeClr val="tx1"/>
              </a:solidFill>
              <a:effectLst/>
              <a:cs typeface="Arial" pitchFamily="34" charset="0"/>
            </a:endParaRPr>
          </a:p>
        </p:txBody>
      </p:sp>
      <p:sp>
        <p:nvSpPr>
          <p:cNvPr id="2052" name="Прямая соединительная линия 24"/>
          <p:cNvSpPr>
            <a:spLocks noChangeShapeType="1"/>
          </p:cNvSpPr>
          <p:nvPr/>
        </p:nvSpPr>
        <p:spPr bwMode="auto">
          <a:xfrm>
            <a:off x="4857752" y="3929066"/>
            <a:ext cx="642942" cy="121444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059" name="Прямоугольник 25"/>
          <p:cNvSpPr>
            <a:spLocks noChangeArrowheads="1"/>
          </p:cNvSpPr>
          <p:nvPr/>
        </p:nvSpPr>
        <p:spPr bwMode="auto">
          <a:xfrm>
            <a:off x="928662" y="2714620"/>
            <a:ext cx="2286016" cy="1357322"/>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ea typeface="Times New Roman" pitchFamily="18" charset="0"/>
                <a:cs typeface="Arial" pitchFamily="34" charset="0"/>
              </a:rPr>
              <a:t>Внутреннее             строение</a:t>
            </a:r>
            <a:endParaRPr kumimoji="0" lang="ru-RU" sz="2400" b="0" i="0" u="none" strike="noStrike" cap="none" normalizeH="0" baseline="0" dirty="0" smtClean="0">
              <a:ln>
                <a:noFill/>
              </a:ln>
              <a:solidFill>
                <a:schemeClr val="tx1"/>
              </a:solidFill>
              <a:effectLst/>
              <a:cs typeface="Arial" pitchFamily="34" charset="0"/>
            </a:endParaRPr>
          </a:p>
        </p:txBody>
      </p:sp>
      <p:sp>
        <p:nvSpPr>
          <p:cNvPr id="206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60">
                                            <p:txEl>
                                              <p:pRg st="1" end="1"/>
                                            </p:txEl>
                                          </p:spTgt>
                                        </p:tgtEl>
                                        <p:attrNameLst>
                                          <p:attrName>style.visibility</p:attrName>
                                        </p:attrNameLst>
                                      </p:cBhvr>
                                      <p:to>
                                        <p:strVal val="visible"/>
                                      </p:to>
                                    </p:set>
                                    <p:animEffect transition="in" filter="wipe(down)">
                                      <p:cBhvr>
                                        <p:cTn id="7" dur="500"/>
                                        <p:tgtEl>
                                          <p:spTgt spid="20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7">
                                            <p:txEl>
                                              <p:pRg st="0" end="0"/>
                                            </p:txEl>
                                          </p:spTgt>
                                        </p:tgtEl>
                                        <p:attrNameLst>
                                          <p:attrName>style.visibility</p:attrName>
                                        </p:attrNameLst>
                                      </p:cBhvr>
                                      <p:to>
                                        <p:strVal val="visible"/>
                                      </p:to>
                                    </p:set>
                                    <p:animEffect transition="in" filter="wipe(down)">
                                      <p:cBhvr>
                                        <p:cTn id="12" dur="500"/>
                                        <p:tgtEl>
                                          <p:spTgt spid="20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8">
                                            <p:txEl>
                                              <p:pRg st="1" end="1"/>
                                            </p:txEl>
                                          </p:spTgt>
                                        </p:tgtEl>
                                        <p:attrNameLst>
                                          <p:attrName>style.visibility</p:attrName>
                                        </p:attrNameLst>
                                      </p:cBhvr>
                                      <p:to>
                                        <p:strVal val="visible"/>
                                      </p:to>
                                    </p:set>
                                    <p:animEffect transition="in" filter="wipe(down)">
                                      <p:cBhvr>
                                        <p:cTn id="17" dur="500"/>
                                        <p:tgtEl>
                                          <p:spTgt spid="2058">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058">
                                            <p:txEl>
                                              <p:pRg st="2" end="2"/>
                                            </p:txEl>
                                          </p:spTgt>
                                        </p:tgtEl>
                                        <p:attrNameLst>
                                          <p:attrName>style.visibility</p:attrName>
                                        </p:attrNameLst>
                                      </p:cBhvr>
                                      <p:to>
                                        <p:strVal val="visible"/>
                                      </p:to>
                                    </p:set>
                                    <p:animEffect transition="in" filter="wipe(down)">
                                      <p:cBhvr>
                                        <p:cTn id="20" dur="500"/>
                                        <p:tgtEl>
                                          <p:spTgt spid="205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61">
                                            <p:txEl>
                                              <p:pRg st="0" end="0"/>
                                            </p:txEl>
                                          </p:spTgt>
                                        </p:tgtEl>
                                        <p:attrNameLst>
                                          <p:attrName>style.visibility</p:attrName>
                                        </p:attrNameLst>
                                      </p:cBhvr>
                                      <p:to>
                                        <p:strVal val="visible"/>
                                      </p:to>
                                    </p:set>
                                    <p:animEffect transition="in" filter="wipe(down)">
                                      <p:cBhvr>
                                        <p:cTn id="25" dur="500"/>
                                        <p:tgtEl>
                                          <p:spTgt spid="206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59">
                                            <p:txEl>
                                              <p:pRg st="0" end="0"/>
                                            </p:txEl>
                                          </p:spTgt>
                                        </p:tgtEl>
                                        <p:attrNameLst>
                                          <p:attrName>style.visibility</p:attrName>
                                        </p:attrNameLst>
                                      </p:cBhvr>
                                      <p:to>
                                        <p:strVal val="visible"/>
                                      </p:to>
                                    </p:set>
                                    <p:animEffect transition="in" filter="wipe(down)">
                                      <p:cBhvr>
                                        <p:cTn id="30" dur="500"/>
                                        <p:tgtEl>
                                          <p:spTgt spid="205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50">
                                            <p:txEl>
                                              <p:pRg st="0" end="0"/>
                                            </p:txEl>
                                          </p:spTgt>
                                        </p:tgtEl>
                                        <p:attrNameLst>
                                          <p:attrName>style.visibility</p:attrName>
                                        </p:attrNameLst>
                                      </p:cBhvr>
                                      <p:to>
                                        <p:strVal val="visible"/>
                                      </p:to>
                                    </p:set>
                                    <p:animEffect transition="in" filter="wipe(down)">
                                      <p:cBhvr>
                                        <p:cTn id="35" dur="500"/>
                                        <p:tgtEl>
                                          <p:spTgt spid="20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TotalTime>
  <Words>1175</Words>
  <PresentationFormat>Экран (4:3)</PresentationFormat>
  <Paragraphs>181</Paragraphs>
  <Slides>22</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Класс Паукообразные</vt:lpstr>
      <vt:lpstr>Слайд 3</vt:lpstr>
      <vt:lpstr>Тест «Ракообразные»   Выбери правильный ответ </vt:lpstr>
      <vt:lpstr>Слайд 5</vt:lpstr>
      <vt:lpstr>Слайд 6</vt:lpstr>
      <vt:lpstr>Слайд 7</vt:lpstr>
      <vt:lpstr>Слайд 8</vt:lpstr>
      <vt:lpstr>Слайд 9</vt:lpstr>
      <vt:lpstr>Внешнее строение</vt:lpstr>
      <vt:lpstr>Отряды класса паукообразных</vt:lpstr>
      <vt:lpstr>Внутреннее строение паука</vt:lpstr>
      <vt:lpstr>Слайд 13</vt:lpstr>
      <vt:lpstr> Признаки сходства и отличия Ракообразных и Паукообразных.</vt:lpstr>
      <vt:lpstr>Слайд 15</vt:lpstr>
      <vt:lpstr>Слайд 16</vt:lpstr>
      <vt:lpstr>Какой ответ является правильным?</vt:lpstr>
      <vt:lpstr>Биологические задачи</vt:lpstr>
      <vt:lpstr>Подготовьте сообщения или презентации на темы:</vt:lpstr>
      <vt:lpstr>Из предложенных слогов составьте названия паукообразных</vt:lpstr>
      <vt:lpstr>ЗНАЧЕНИЕ ПАУКООБРАЗНЫХ В ПРИРОДЕ И ЖИЗНИ ЧЕЛОВЕКА</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Анечка</dc:creator>
  <cp:lastModifiedBy>Анечка</cp:lastModifiedBy>
  <cp:revision>34</cp:revision>
  <dcterms:created xsi:type="dcterms:W3CDTF">2016-02-13T17:20:16Z</dcterms:created>
  <dcterms:modified xsi:type="dcterms:W3CDTF">2016-03-08T21:21:05Z</dcterms:modified>
</cp:coreProperties>
</file>