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317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311" r:id="rId23"/>
    <p:sldId id="30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CCFFCC"/>
    <a:srgbClr val="99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8" autoAdjust="0"/>
  </p:normalViewPr>
  <p:slideViewPr>
    <p:cSldViewPr>
      <p:cViewPr>
        <p:scale>
          <a:sx n="75" d="100"/>
          <a:sy n="75" d="100"/>
        </p:scale>
        <p:origin x="-12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A69C-74F6-4B95-A877-5D1A53207127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7CA3-40E2-4F01-8F4F-543B515D5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7D5E-49F8-4726-8ADA-4CC2F450B44B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C205-9024-4560-9D8F-99E648270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F2C6-0D13-4503-96B4-30E744A64084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A7FC-610E-46A0-8A53-632A3BDC6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A78AC-200C-4602-A263-A862D1356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7222-E82A-4490-8268-722FBFD07079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D422-89CA-43FC-9732-C3599C0ED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C5FA-453B-46F3-BDF6-804436B0DFBF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9773-6D56-422E-843F-5496BA06A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03CF-AC69-4FEF-873D-5377D6144BD8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8C1C-59BC-47E8-B4F2-2D71FC21A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52B7-AC13-450D-9C7A-B4AD24606587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EC47-93BE-4A22-BAD6-18929FC89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DE27-C435-42C4-8E4D-71D8A644EA7A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6F0A-E6E4-4069-9510-3144D4031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4887-7294-494C-8963-8A50E8E09F2A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5FE4-318F-4A03-8D6A-76DEA50E2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8DA8-019E-4DBA-A8CF-FACDAE3CCD95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9170-1D19-4177-A6C0-6CE28D959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247A-1FCB-485F-8B29-36A3C39C27EC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3D48-0DEF-4069-AA0D-FBCD86304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441DB-8160-4879-8244-9E1E354EC670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9994C9-5528-4167-9A50-9D24E9829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os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ros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71500" y="500063"/>
            <a:ext cx="799306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latin typeface="Calibri" pitchFamily="34" charset="0"/>
              </a:rPr>
              <a:t>              </a:t>
            </a:r>
            <a:r>
              <a:rPr lang="ru-RU" sz="7200" b="1">
                <a:latin typeface="Calibri" pitchFamily="34" charset="0"/>
              </a:rPr>
              <a:t>Тема урока.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«Упражнения в </a:t>
            </a: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написании имён существительных с шипящими на конце»</a:t>
            </a: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endParaRPr lang="ru-RU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5105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реч...</a:t>
            </a:r>
          </a:p>
        </p:txBody>
      </p:sp>
      <p:sp>
        <p:nvSpPr>
          <p:cNvPr id="15363" name="WordArt 20">
            <a:hlinkClick r:id="" action="ppaction://hlinkshowjump?jump=nextslide">
              <a:snd r:embed="rId2" name="chimes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pic>
        <p:nvPicPr>
          <p:cNvPr id="15364" name="Picture 22" descr="колоб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91000" y="4572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3" descr="колоб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91000" y="48006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24">
            <a:hlinkClick r:id="rId4" action="ppaction://hlinksldjump">
              <a:snd r:embed="rId5" name="suction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4419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sp>
        <p:nvSpPr>
          <p:cNvPr id="15367" name="Line 25"/>
          <p:cNvSpPr>
            <a:spLocks noChangeShapeType="1"/>
          </p:cNvSpPr>
          <p:nvPr/>
        </p:nvSpPr>
        <p:spPr bwMode="auto">
          <a:xfrm flipH="1">
            <a:off x="5867400" y="4343400"/>
            <a:ext cx="2514600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4038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все правильно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>
            <a:hlinkClick r:id="" action="ppaction://hlinkshowjump?jump=nextslide">
              <a:snd r:embed="rId2" name="chimes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pic>
        <p:nvPicPr>
          <p:cNvPr id="17411" name="Picture 4" descr="колоб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91000" y="4572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колоб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91000" y="48006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6">
            <a:hlinkClick r:id="rId4" action="ppaction://hlinksldjump">
              <a:snd r:embed="rId5" name="suction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4419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H="1">
            <a:off x="5867400" y="4343400"/>
            <a:ext cx="2514600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WordArt 9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5257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тиш...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4038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все правильно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hlinkClick r:id="rId2" action="ppaction://hlinksldjump">
              <a:snd r:embed="rId3" name="suction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pic>
        <p:nvPicPr>
          <p:cNvPr id="19459" name="Picture 3" descr="колоб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1000" y="4572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колоб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1000" y="48006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400800" y="4419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5867400" y="4343400"/>
            <a:ext cx="2514600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WordArt 8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5562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малыш...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4038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все правильно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hlinkClick r:id="" action="ppaction://hlinkshowjump?jump=nextslide">
              <a:snd r:embed="rId2" name="chimes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pic>
        <p:nvPicPr>
          <p:cNvPr id="21507" name="Picture 3" descr="колоб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91000" y="4572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колоб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91000" y="48006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5">
            <a:hlinkClick r:id="rId4" action="ppaction://hlinksldjump">
              <a:snd r:embed="rId5" name="suction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4419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5867400" y="4343400"/>
            <a:ext cx="2514600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WordArt 8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5638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помощ...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4038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все правильно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hlinkClick r:id="rId2" action="ppaction://hlinksldjump">
              <a:snd r:embed="rId3" name="suction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pic>
        <p:nvPicPr>
          <p:cNvPr id="23555" name="Picture 3" descr="колоб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1000" y="4572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олоб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1000" y="48006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400800" y="4419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5867400" y="4343400"/>
            <a:ext cx="2514600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WordArt 8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4724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врач...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4038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все правильно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2268538" y="981075"/>
            <a:ext cx="4103687" cy="2882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путь!</a:t>
            </a: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4211638" y="404813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5364163" y="1341438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1331913" y="404813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7092950" y="3357563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555875" y="549275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6084888" y="1844675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8027988" y="2205038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6877050" y="404813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7812088" y="692150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>
            <a:off x="2771775" y="4365625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>
            <a:off x="5795963" y="692150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2" name="AutoShape 14"/>
          <p:cNvSpPr>
            <a:spLocks noChangeArrowheads="1"/>
          </p:cNvSpPr>
          <p:nvPr/>
        </p:nvSpPr>
        <p:spPr bwMode="auto">
          <a:xfrm>
            <a:off x="5364163" y="5013325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7885113" y="5373688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3492500" y="1196975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1331913" y="1628775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>
            <a:off x="1619250" y="3213100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7" name="AutoShape 19"/>
          <p:cNvSpPr>
            <a:spLocks noChangeArrowheads="1"/>
          </p:cNvSpPr>
          <p:nvPr/>
        </p:nvSpPr>
        <p:spPr bwMode="auto">
          <a:xfrm>
            <a:off x="4140200" y="5734050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08" name="AutoShape 20"/>
          <p:cNvSpPr>
            <a:spLocks noChangeArrowheads="1"/>
          </p:cNvSpPr>
          <p:nvPr/>
        </p:nvSpPr>
        <p:spPr bwMode="auto">
          <a:xfrm>
            <a:off x="6516688" y="5013325"/>
            <a:ext cx="288925" cy="358775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14711" name="Picture 23" descr="72"/>
          <p:cNvPicPr>
            <a:picLocks noGrp="1"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451725" y="1773238"/>
            <a:ext cx="1411288" cy="1411287"/>
          </a:xfrm>
        </p:spPr>
      </p:pic>
    </p:spTree>
  </p:cSld>
  <p:clrMapOvr>
    <a:masterClrMapping/>
  </p:clrMapOvr>
  <p:transition spd="slow">
    <p:pul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2" action="ppaction://hlinksldjump">
              <a:snd r:embed="rId3" name="suction.wav" builtIn="1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400800" y="228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pic>
        <p:nvPicPr>
          <p:cNvPr id="25603" name="Picture 3" descr="колоб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1000" y="4572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колоб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91000" y="48006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400800" y="4419600"/>
            <a:ext cx="1752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Comic Sans MS"/>
              </a:rPr>
              <a:t>ь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5867400" y="4343400"/>
            <a:ext cx="2514600" cy="2209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WordArt 8"/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5334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калач...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4038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все правильно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763713" y="1017578"/>
            <a:ext cx="5616575" cy="1125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0808">
                  <a:alpha val="72000"/>
                </a:srgbClr>
              </a:gs>
              <a:gs pos="30000">
                <a:srgbClr val="FF0300">
                  <a:alpha val="71700"/>
                </a:srgbClr>
              </a:gs>
              <a:gs pos="55000">
                <a:srgbClr val="FF7A00">
                  <a:alpha val="71450"/>
                </a:srgbClr>
              </a:gs>
              <a:gs pos="100000">
                <a:srgbClr val="FFF200">
                  <a:alpha val="71001"/>
                </a:srgbClr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200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cs typeface="+mn-cs"/>
              </a:rPr>
              <a:t>Найди существительное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cs typeface="+mn-cs"/>
              </a:rPr>
              <a:t>с шипящим на конце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5400000">
            <a:off x="4067969" y="1926431"/>
            <a:ext cx="863600" cy="1582738"/>
          </a:xfrm>
          <a:custGeom>
            <a:avLst/>
            <a:gdLst>
              <a:gd name="T0" fmla="*/ 1035360390 w 21600"/>
              <a:gd name="T1" fmla="*/ 0 h 21600"/>
              <a:gd name="T2" fmla="*/ 0 w 21600"/>
              <a:gd name="T3" fmla="*/ 2147483647 h 21600"/>
              <a:gd name="T4" fmla="*/ 1035360390 w 21600"/>
              <a:gd name="T5" fmla="*/ 2147483647 h 21600"/>
              <a:gd name="T6" fmla="*/ 1380480733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028845" y="3214686"/>
            <a:ext cx="54006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0808">
                  <a:alpha val="72000"/>
                </a:srgbClr>
              </a:gs>
              <a:gs pos="30000">
                <a:srgbClr val="FF0300">
                  <a:alpha val="71700"/>
                </a:srgbClr>
              </a:gs>
              <a:gs pos="55000">
                <a:srgbClr val="FF7A00">
                  <a:alpha val="71450"/>
                </a:srgbClr>
              </a:gs>
              <a:gs pos="100000">
                <a:srgbClr val="FFF200">
                  <a:alpha val="71001"/>
                </a:srgbClr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200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cs typeface="+mn-cs"/>
              </a:rPr>
              <a:t>Определи род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rot="3679334">
            <a:off x="7250113" y="3884613"/>
            <a:ext cx="863600" cy="1079500"/>
          </a:xfrm>
          <a:custGeom>
            <a:avLst/>
            <a:gdLst>
              <a:gd name="T0" fmla="*/ 1035360390 w 21600"/>
              <a:gd name="T1" fmla="*/ 0 h 21600"/>
              <a:gd name="T2" fmla="*/ 0 w 21600"/>
              <a:gd name="T3" fmla="*/ 1348125891 h 21600"/>
              <a:gd name="T4" fmla="*/ 1035360390 w 21600"/>
              <a:gd name="T5" fmla="*/ 2147483647 h 21600"/>
              <a:gd name="T6" fmla="*/ 1380480733 w 21600"/>
              <a:gd name="T7" fmla="*/ 134812589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7308478">
            <a:off x="1039813" y="3952875"/>
            <a:ext cx="863600" cy="1079500"/>
          </a:xfrm>
          <a:custGeom>
            <a:avLst/>
            <a:gdLst>
              <a:gd name="T0" fmla="*/ 1035360390 w 21600"/>
              <a:gd name="T1" fmla="*/ 0 h 21600"/>
              <a:gd name="T2" fmla="*/ 0 w 21600"/>
              <a:gd name="T3" fmla="*/ 1348125891 h 21600"/>
              <a:gd name="T4" fmla="*/ 1035360390 w 21600"/>
              <a:gd name="T5" fmla="*/ 2147483647 h 21600"/>
              <a:gd name="T6" fmla="*/ 1380480733 w 21600"/>
              <a:gd name="T7" fmla="*/ 134812589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50825" y="4986360"/>
            <a:ext cx="3889375" cy="1657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0808">
                  <a:alpha val="72000"/>
                </a:srgbClr>
              </a:gs>
              <a:gs pos="30000">
                <a:srgbClr val="FF0300">
                  <a:alpha val="71700"/>
                </a:srgbClr>
              </a:gs>
              <a:gs pos="55000">
                <a:srgbClr val="FF7A00">
                  <a:alpha val="71450"/>
                </a:srgbClr>
              </a:gs>
              <a:gs pos="100000">
                <a:srgbClr val="FFF200">
                  <a:alpha val="71001"/>
                </a:srgbClr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200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cs typeface="+mn-cs"/>
              </a:rPr>
              <a:t>Женский 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cs typeface="+mn-cs"/>
              </a:rPr>
              <a:t>ь</a:t>
            </a:r>
            <a:endParaRPr lang="ru-RU" sz="4400" b="1" dirty="0"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76825" y="4929188"/>
            <a:ext cx="3889375" cy="1657350"/>
            <a:chOff x="3198" y="2931"/>
            <a:chExt cx="2450" cy="1044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3198" y="2931"/>
              <a:ext cx="2450" cy="10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D0808">
                    <a:alpha val="72000"/>
                  </a:srgbClr>
                </a:gs>
                <a:gs pos="30000">
                  <a:srgbClr val="FF0300">
                    <a:alpha val="71700"/>
                  </a:srgbClr>
                </a:gs>
                <a:gs pos="55000">
                  <a:srgbClr val="FF7A00">
                    <a:alpha val="71450"/>
                  </a:srgbClr>
                </a:gs>
                <a:gs pos="100000">
                  <a:srgbClr val="FFF200">
                    <a:alpha val="71001"/>
                  </a:srgbClr>
                </a:gs>
              </a:gsLst>
              <a:lin ang="18900000" scaled="1"/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200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>
                  <a:cs typeface="+mn-cs"/>
                </a:rPr>
                <a:t>Мужской  род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>
                  <a:cs typeface="+mn-cs"/>
                </a:rPr>
                <a:t>ь</a:t>
              </a:r>
            </a:p>
          </p:txBody>
        </p:sp>
        <p:sp>
          <p:nvSpPr>
            <p:cNvPr id="27667" name="Line 13"/>
            <p:cNvSpPr>
              <a:spLocks noChangeShapeType="1"/>
            </p:cNvSpPr>
            <p:nvPr/>
          </p:nvSpPr>
          <p:spPr bwMode="auto">
            <a:xfrm flipH="1">
              <a:off x="4286" y="3475"/>
              <a:ext cx="317" cy="40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71625" y="214313"/>
            <a:ext cx="5786438" cy="646112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Надо знать наизусть!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7848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90033"/>
                </a:solidFill>
                <a:latin typeface="+mn-lt"/>
                <a:cs typeface="+mn-cs"/>
              </a:rPr>
              <a:t>    </a:t>
            </a:r>
            <a:r>
              <a:rPr lang="ru-RU" sz="2800" b="1" i="1" u="sng" dirty="0">
                <a:solidFill>
                  <a:srgbClr val="990033"/>
                </a:solidFill>
                <a:latin typeface="+mn-lt"/>
                <a:cs typeface="+mn-cs"/>
              </a:rPr>
              <a:t>Игра  « Собери лепестки на цветки»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Работа в группах:</a:t>
            </a:r>
            <a:r>
              <a:rPr lang="ru-RU" sz="1400" b="1" dirty="0">
                <a:latin typeface="+mn-lt"/>
                <a:cs typeface="+mn-cs"/>
              </a:rPr>
              <a:t> мальчики записывают слова-лепестки мужского рода, а девочки-слова-лепестки женского рода.</a:t>
            </a:r>
          </a:p>
        </p:txBody>
      </p:sp>
      <p:sp>
        <p:nvSpPr>
          <p:cNvPr id="36867" name="Oval 5"/>
          <p:cNvSpPr>
            <a:spLocks noChangeArrowheads="1"/>
          </p:cNvSpPr>
          <p:nvPr/>
        </p:nvSpPr>
        <p:spPr bwMode="auto">
          <a:xfrm>
            <a:off x="1476375" y="2060575"/>
            <a:ext cx="360363" cy="3603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 rot="-1260342">
            <a:off x="3059113" y="5013325"/>
            <a:ext cx="647700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 rot="-1233363">
            <a:off x="2916238" y="3789363"/>
            <a:ext cx="1476375" cy="715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 rot="-3137619">
            <a:off x="431007" y="5742781"/>
            <a:ext cx="15113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CC"/>
                </a:solidFill>
                <a:latin typeface="Calibri" pitchFamily="34" charset="0"/>
              </a:rPr>
              <a:t>тишь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 rot="1996104">
            <a:off x="4100513" y="5721350"/>
            <a:ext cx="16573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CC"/>
                </a:solidFill>
                <a:latin typeface="Calibri" pitchFamily="34" charset="0"/>
              </a:rPr>
              <a:t>речь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 rot="1043015">
            <a:off x="1116013" y="3644900"/>
            <a:ext cx="1655762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 rot="2682375">
            <a:off x="6877050" y="5346700"/>
            <a:ext cx="792163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 rot="844596">
            <a:off x="3492500" y="2924175"/>
            <a:ext cx="1730375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 rot="4418297">
            <a:off x="5899150" y="4765675"/>
            <a:ext cx="65722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6876" name="Oval 17"/>
          <p:cNvSpPr>
            <a:spLocks noChangeArrowheads="1"/>
          </p:cNvSpPr>
          <p:nvPr/>
        </p:nvSpPr>
        <p:spPr bwMode="auto">
          <a:xfrm>
            <a:off x="6227763" y="2492375"/>
            <a:ext cx="358775" cy="3603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 rot="-3392175">
            <a:off x="4464050" y="4257676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8" name="Line 20"/>
          <p:cNvSpPr>
            <a:spLocks noChangeShapeType="1"/>
          </p:cNvSpPr>
          <p:nvPr/>
        </p:nvSpPr>
        <p:spPr bwMode="auto">
          <a:xfrm>
            <a:off x="6372225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9" name="Line 21"/>
          <p:cNvSpPr>
            <a:spLocks noChangeShapeType="1"/>
          </p:cNvSpPr>
          <p:nvPr/>
        </p:nvSpPr>
        <p:spPr bwMode="auto">
          <a:xfrm>
            <a:off x="6948488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0" name="Line 22"/>
          <p:cNvSpPr>
            <a:spLocks noChangeShapeType="1"/>
          </p:cNvSpPr>
          <p:nvPr/>
        </p:nvSpPr>
        <p:spPr bwMode="auto">
          <a:xfrm>
            <a:off x="6659563" y="2781300"/>
            <a:ext cx="1728787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1" name="Line 23"/>
          <p:cNvSpPr>
            <a:spLocks noChangeShapeType="1"/>
          </p:cNvSpPr>
          <p:nvPr/>
        </p:nvSpPr>
        <p:spPr bwMode="auto">
          <a:xfrm flipH="1">
            <a:off x="0" y="2708275"/>
            <a:ext cx="140335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2124075" y="4868863"/>
            <a:ext cx="647700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83" name="Oval 25"/>
          <p:cNvSpPr>
            <a:spLocks noChangeArrowheads="1"/>
          </p:cNvSpPr>
          <p:nvPr/>
        </p:nvSpPr>
        <p:spPr bwMode="auto">
          <a:xfrm rot="-2380635">
            <a:off x="-180975" y="5373688"/>
            <a:ext cx="2401888" cy="269875"/>
          </a:xfrm>
          <a:prstGeom prst="ellipse">
            <a:avLst/>
          </a:prstGeom>
          <a:solidFill>
            <a:srgbClr val="308C6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84" name="Oval 26"/>
          <p:cNvSpPr>
            <a:spLocks noChangeArrowheads="1"/>
          </p:cNvSpPr>
          <p:nvPr/>
        </p:nvSpPr>
        <p:spPr bwMode="auto">
          <a:xfrm>
            <a:off x="179388" y="3573463"/>
            <a:ext cx="288925" cy="2089150"/>
          </a:xfrm>
          <a:prstGeom prst="ellipse">
            <a:avLst/>
          </a:prstGeom>
          <a:solidFill>
            <a:srgbClr val="308C6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85" name="Oval 27"/>
          <p:cNvSpPr>
            <a:spLocks noChangeArrowheads="1"/>
          </p:cNvSpPr>
          <p:nvPr/>
        </p:nvSpPr>
        <p:spPr bwMode="auto">
          <a:xfrm rot="1946305">
            <a:off x="5919788" y="4575175"/>
            <a:ext cx="2100262" cy="290513"/>
          </a:xfrm>
          <a:prstGeom prst="ellipse">
            <a:avLst/>
          </a:prstGeom>
          <a:solidFill>
            <a:srgbClr val="57994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86" name="Oval 28"/>
          <p:cNvSpPr>
            <a:spLocks noChangeArrowheads="1"/>
          </p:cNvSpPr>
          <p:nvPr/>
        </p:nvSpPr>
        <p:spPr bwMode="auto">
          <a:xfrm rot="1113075">
            <a:off x="8386763" y="3500438"/>
            <a:ext cx="220662" cy="2414587"/>
          </a:xfrm>
          <a:prstGeom prst="ellipse">
            <a:avLst/>
          </a:prstGeom>
          <a:solidFill>
            <a:srgbClr val="57994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 rot="777455">
            <a:off x="1327150" y="378777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  <a:latin typeface="Calibri" pitchFamily="34" charset="0"/>
              </a:rPr>
              <a:t>глушь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 rot="9633031">
            <a:off x="3105150" y="5383213"/>
            <a:ext cx="4889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  <a:latin typeface="Calibri" pitchFamily="34" charset="0"/>
              </a:rPr>
              <a:t>борщ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 rot="5040903">
            <a:off x="1970088" y="5456238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  <a:latin typeface="Calibri" pitchFamily="34" charset="0"/>
              </a:rPr>
              <a:t>пляж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 rot="-1000675">
            <a:off x="3132138" y="3933825"/>
            <a:ext cx="120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  <a:latin typeface="Calibri" pitchFamily="34" charset="0"/>
              </a:rPr>
              <a:t>плач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 rot="-1061063">
            <a:off x="5651500" y="5157788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Calibri" pitchFamily="34" charset="0"/>
              </a:rPr>
              <a:t>грач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 rot="-3172537">
            <a:off x="4706938" y="4230687"/>
            <a:ext cx="113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  <a:latin typeface="Calibri" pitchFamily="34" charset="0"/>
              </a:rPr>
              <a:t>рожь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 rot="607165">
            <a:off x="3851275" y="3068638"/>
            <a:ext cx="124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  <a:latin typeface="Calibri" pitchFamily="34" charset="0"/>
              </a:rPr>
              <a:t>ложь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 rot="-2774198">
            <a:off x="6704013" y="59055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CC"/>
                </a:solidFill>
                <a:latin typeface="Calibri" pitchFamily="34" charset="0"/>
              </a:rPr>
              <a:t>этаж</a:t>
            </a:r>
          </a:p>
        </p:txBody>
      </p:sp>
      <p:sp>
        <p:nvSpPr>
          <p:cNvPr id="36895" name="Text Box 51"/>
          <p:cNvSpPr txBox="1">
            <a:spLocks noChangeArrowheads="1"/>
          </p:cNvSpPr>
          <p:nvPr/>
        </p:nvSpPr>
        <p:spPr bwMode="auto">
          <a:xfrm flipH="1">
            <a:off x="7019925" y="1989138"/>
            <a:ext cx="8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36896" name="AutoShape 57"/>
          <p:cNvSpPr>
            <a:spLocks noChangeArrowheads="1"/>
          </p:cNvSpPr>
          <p:nvPr/>
        </p:nvSpPr>
        <p:spPr bwMode="auto">
          <a:xfrm>
            <a:off x="3500438" y="1709738"/>
            <a:ext cx="1368425" cy="504825"/>
          </a:xfrm>
          <a:prstGeom prst="downArrowCallout">
            <a:avLst>
              <a:gd name="adj1" fmla="val 67767"/>
              <a:gd name="adj2" fmla="val 6776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6897" name="Text Box 59"/>
          <p:cNvSpPr txBox="1">
            <a:spLocks noChangeArrowheads="1"/>
          </p:cNvSpPr>
          <p:nvPr/>
        </p:nvSpPr>
        <p:spPr bwMode="auto">
          <a:xfrm>
            <a:off x="3500438" y="1643063"/>
            <a:ext cx="160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  <a:latin typeface="Calibri" pitchFamily="34" charset="0"/>
              </a:rPr>
              <a:t>проверяю</a:t>
            </a:r>
          </a:p>
        </p:txBody>
      </p:sp>
      <p:pic>
        <p:nvPicPr>
          <p:cNvPr id="5180" name="Picture 60" descr="13-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62810">
            <a:off x="3348038" y="4005263"/>
            <a:ext cx="177641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0509 L -0.12205 -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-0.00764 L -0.11285 -0.322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-0.06435 L -0.02344 -0.48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-0.06135 L -0.29896 -0.44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19705 -0.110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49 -0.0162 L -0.21736 -0.110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07338 L -0.33473 -0.4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8519 L -0.32882 -0.4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2686 L 0.09461 -0.478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-0.00186 L 0.08959 -0.453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13194 -0.431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2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06435 L -0.13784 -0.442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5254 L 0.29548 -0.567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7408 L 0.31476 -0.567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21841 -0.2097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0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98 0.03402 L 0.21753 -0.218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3148 L 0.46059 -0.33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5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5851 -0.334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9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9" grpId="0" animBg="1"/>
      <p:bldP spid="5144" grpId="0" animBg="1"/>
      <p:bldP spid="5149" grpId="0"/>
      <p:bldP spid="5152" grpId="0"/>
      <p:bldP spid="5153" grpId="0"/>
      <p:bldP spid="5154" grpId="0"/>
      <p:bldP spid="5157" grpId="0"/>
      <p:bldP spid="5158" grpId="0"/>
      <p:bldP spid="5160" grpId="0"/>
      <p:bldP spid="51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ros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85750" y="857250"/>
            <a:ext cx="8572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88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гостях у нас шипящие,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8800" b="1" spc="-15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Звуки настоящие.</a:t>
            </a:r>
            <a:endParaRPr lang="ru-RU" sz="8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ros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571480"/>
            <a:ext cx="87868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/>
              <a:t>[ </a:t>
            </a:r>
            <a:r>
              <a:rPr lang="ru-RU" sz="15000" b="1" dirty="0" smtClean="0">
                <a:solidFill>
                  <a:srgbClr val="0000CC"/>
                </a:solidFill>
              </a:rPr>
              <a:t>Ж</a:t>
            </a:r>
            <a:r>
              <a:rPr lang="en-US" sz="15000" b="1" dirty="0" smtClean="0"/>
              <a:t> ]  [</a:t>
            </a:r>
            <a:r>
              <a:rPr lang="ru-RU" sz="15000" b="1" dirty="0" smtClean="0">
                <a:solidFill>
                  <a:srgbClr val="0000CC"/>
                </a:solidFill>
              </a:rPr>
              <a:t>Ш</a:t>
            </a:r>
            <a:r>
              <a:rPr lang="en-US" sz="15000" b="1" dirty="0" smtClean="0"/>
              <a:t>]</a:t>
            </a:r>
            <a:endParaRPr lang="en-US" sz="2000" b="1" dirty="0" smtClean="0"/>
          </a:p>
          <a:p>
            <a:endParaRPr lang="en-US" sz="5000" b="1" dirty="0" smtClean="0"/>
          </a:p>
          <a:p>
            <a:r>
              <a:rPr lang="en-US" sz="15000" b="1" dirty="0" smtClean="0"/>
              <a:t>[ </a:t>
            </a:r>
            <a:r>
              <a:rPr lang="ru-RU" sz="15000" b="1" dirty="0" smtClean="0">
                <a:solidFill>
                  <a:srgbClr val="00B050"/>
                </a:solidFill>
              </a:rPr>
              <a:t>Ч</a:t>
            </a:r>
            <a:r>
              <a:rPr lang="en-US" sz="15000" b="1" baseline="30000" dirty="0" smtClean="0"/>
              <a:t>’</a:t>
            </a:r>
            <a:r>
              <a:rPr lang="en-US" sz="15000" b="1" dirty="0" smtClean="0"/>
              <a:t>]  </a:t>
            </a:r>
            <a:r>
              <a:rPr lang="en-US" sz="10000" b="1" dirty="0" smtClean="0"/>
              <a:t> </a:t>
            </a:r>
            <a:r>
              <a:rPr lang="en-US" sz="15000" b="1" dirty="0" smtClean="0"/>
              <a:t>[</a:t>
            </a:r>
            <a:r>
              <a:rPr lang="ru-RU" sz="15000" b="1" dirty="0" smtClean="0">
                <a:solidFill>
                  <a:srgbClr val="00B050"/>
                </a:solidFill>
              </a:rPr>
              <a:t>Щ</a:t>
            </a:r>
            <a:r>
              <a:rPr lang="en-US" sz="15000" b="1" baseline="30000" dirty="0" smtClean="0"/>
              <a:t>’</a:t>
            </a:r>
            <a:r>
              <a:rPr lang="en-US" sz="15000" b="1" dirty="0" smtClean="0"/>
              <a:t>]</a:t>
            </a:r>
            <a:endParaRPr lang="ru-RU" sz="150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1628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omic Sans MS"/>
              </a:rPr>
              <a:t>Тема: мягкий знак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omic Sans MS"/>
              </a:rPr>
              <a:t>в конце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omic Sans MS"/>
              </a:rPr>
              <a:t>имен существительных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Comic Sans MS"/>
              </a:rPr>
              <a:t>после шипящих. 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 rot="-881733">
            <a:off x="1752600" y="19050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 rot="1126284">
            <a:off x="6096000" y="18288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ь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886200" y="1600200"/>
            <a:ext cx="4724400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ночь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962400" y="3581400"/>
            <a:ext cx="460057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ключ</a:t>
            </a:r>
          </a:p>
        </p:txBody>
      </p:sp>
      <p:pic>
        <p:nvPicPr>
          <p:cNvPr id="7180" name="Picture 12" descr="маги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355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400800" y="1219200"/>
            <a:ext cx="2362200" cy="1752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7620000" y="3352800"/>
            <a:ext cx="1371600" cy="15240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 rot="-881733">
            <a:off x="1524000" y="3048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 rot="1126284">
            <a:off x="4572000" y="2286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2590800" y="20574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8153400" y="0"/>
            <a:ext cx="52228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5486400" y="51054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2590800" y="44958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6172200" y="152400"/>
            <a:ext cx="5222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90" name="WordArt 22"/>
          <p:cNvSpPr>
            <a:spLocks noChangeArrowheads="1" noChangeShapeType="1" noTextEdit="1"/>
          </p:cNvSpPr>
          <p:nvPr/>
        </p:nvSpPr>
        <p:spPr bwMode="auto">
          <a:xfrm>
            <a:off x="7696200" y="53340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609600" y="5410200"/>
            <a:ext cx="9032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3810000" y="5791200"/>
            <a:ext cx="53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3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G0030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600" y="1828800"/>
            <a:ext cx="4070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AG0030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05000"/>
            <a:ext cx="25574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886200" y="990600"/>
            <a:ext cx="1447800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ь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8866 C -0.04288 0.12176 -0.1342 0.15486 -0.10122 0.18773 C -0.0684 0.22083 0.25469 0.2537 0.2467 0.28542 C 0.23872 0.31713 -0.12031 0.33611 -0.14844 0.37893 C -0.17656 0.42106 0.04149 0.62569 0.07813 0.5419 C 0.11476 0.45764 0.1158 -0.02384 0.07083 -0.12431 C 0.02587 -0.22454 -0.14792 -0.0713 -0.19167 -0.06065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133475" y="228600"/>
            <a:ext cx="328612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ноч...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571875" y="214313"/>
            <a:ext cx="833438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ь</a:t>
            </a:r>
          </a:p>
        </p:txBody>
      </p:sp>
      <p:pic>
        <p:nvPicPr>
          <p:cNvPr id="5126" name="Picture 6" descr="AG0030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8625" y="0"/>
            <a:ext cx="1065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133475" y="1828800"/>
            <a:ext cx="328612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ключ...</a:t>
            </a:r>
          </a:p>
        </p:txBody>
      </p:sp>
      <p:pic>
        <p:nvPicPr>
          <p:cNvPr id="5128" name="Picture 8" descr="AG00307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6225" y="1447800"/>
            <a:ext cx="1374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981075" y="3886200"/>
            <a:ext cx="328612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душ...</a:t>
            </a:r>
          </a:p>
        </p:txBody>
      </p:sp>
      <p:pic>
        <p:nvPicPr>
          <p:cNvPr id="5130" name="Picture 10" descr="AG00307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6225" y="3200400"/>
            <a:ext cx="1374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981075" y="5486400"/>
            <a:ext cx="328612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глуш...</a:t>
            </a:r>
          </a:p>
        </p:txBody>
      </p:sp>
      <p:pic>
        <p:nvPicPr>
          <p:cNvPr id="5132" name="Picture 12" descr="AG0030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8625" y="5105400"/>
            <a:ext cx="1065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3648075" y="5486400"/>
            <a:ext cx="681038" cy="85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ь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4876800" y="533400"/>
            <a:ext cx="15240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omic Sans MS"/>
              </a:rPr>
              <a:t>(она)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4876800" y="5638800"/>
            <a:ext cx="15240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omic Sans MS"/>
              </a:rPr>
              <a:t>(она)</a:t>
            </a: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4953000" y="2133600"/>
            <a:ext cx="15240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omic Sans MS"/>
              </a:rPr>
              <a:t>(он)</a:t>
            </a: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4876800" y="3962400"/>
            <a:ext cx="15240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omic Sans MS"/>
              </a:rPr>
              <a:t>(он)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7" grpId="0" animBg="1"/>
      <p:bldP spid="5129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5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нотбу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 rot="438012">
            <a:off x="2743200" y="1219200"/>
            <a:ext cx="54102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omic Sans MS"/>
              </a:rPr>
              <a:t>тест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189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ErgoNismo.od.ua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A1</cp:lastModifiedBy>
  <cp:revision>13</cp:revision>
  <dcterms:created xsi:type="dcterms:W3CDTF">2010-03-17T20:39:38Z</dcterms:created>
  <dcterms:modified xsi:type="dcterms:W3CDTF">2018-01-21T23:12:48Z</dcterms:modified>
</cp:coreProperties>
</file>