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73" r:id="rId6"/>
    <p:sldId id="257" r:id="rId7"/>
    <p:sldId id="258" r:id="rId8"/>
    <p:sldId id="269" r:id="rId9"/>
    <p:sldId id="261" r:id="rId10"/>
    <p:sldId id="274" r:id="rId11"/>
    <p:sldId id="272" r:id="rId12"/>
    <p:sldId id="280" r:id="rId13"/>
    <p:sldId id="283" r:id="rId14"/>
    <p:sldId id="284" r:id="rId15"/>
    <p:sldId id="271" r:id="rId16"/>
    <p:sldId id="287" r:id="rId17"/>
    <p:sldId id="268" r:id="rId18"/>
    <p:sldId id="262" r:id="rId19"/>
    <p:sldId id="291" r:id="rId20"/>
    <p:sldId id="264" r:id="rId21"/>
    <p:sldId id="290" r:id="rId22"/>
    <p:sldId id="279" r:id="rId23"/>
  </p:sldIdLst>
  <p:sldSz cx="9144000" cy="6858000" type="screen4x3"/>
  <p:notesSz cx="6858000" cy="9144000"/>
  <p:custShowLst>
    <p:custShow name="Произвольный показ 1" id="0">
      <p:sldLst>
        <p:sld r:id="rId22"/>
      </p:sldLst>
    </p:custShow>
    <p:custShow name="Произвольный показ 2" id="1">
      <p:sldLst>
        <p:sld r:id="rId2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5" autoAdjust="0"/>
    <p:restoredTop sz="94660"/>
  </p:normalViewPr>
  <p:slideViewPr>
    <p:cSldViewPr>
      <p:cViewPr varScale="1">
        <p:scale>
          <a:sx n="109" d="100"/>
          <a:sy n="109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43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49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6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7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2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4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8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9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4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9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49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6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76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2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4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83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9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4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9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4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68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7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2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4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8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A87D-F2E5-4D6A-BE52-F67AD14479B5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D8C7-85DF-4C0A-8ECF-ACECD678E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A87D-F2E5-4D6A-BE52-F67AD14479B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D8C7-85DF-4C0A-8ECF-ACECD678E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ili-bili.ru/img.php?p=48327&amp;g=4" TargetMode="External"/><Relationship Id="rId2" Type="http://schemas.openxmlformats.org/officeDocument/2006/relationships/hyperlink" Target="http://sveta-makrushina.narod.ru/book_2.htm" TargetMode="Externa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://kredit-for-you.ru/?ru=rs&amp;r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lterprogs.ru/programma-dlya-sozdaniya-pazlov.html" TargetMode="Externa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4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4665"/>
            <a:ext cx="5904656" cy="1656183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Пушкин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июня 1799 – 10 февраля 1837)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420888"/>
            <a:ext cx="5760640" cy="3672408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r>
              <a:rPr lang="ru-RU" dirty="0" smtClean="0"/>
              <a:t>Есть </a:t>
            </a:r>
            <a:r>
              <a:rPr lang="ru-RU" dirty="0"/>
              <a:t>только одно </a:t>
            </a:r>
            <a:r>
              <a:rPr lang="ru-RU" dirty="0" smtClean="0"/>
              <a:t>средство</a:t>
            </a:r>
          </a:p>
          <a:p>
            <a:r>
              <a:rPr lang="ru-RU" dirty="0" smtClean="0"/>
              <a:t> </a:t>
            </a:r>
            <a:r>
              <a:rPr lang="ru-RU" dirty="0"/>
              <a:t>стать культурным человеком – </a:t>
            </a:r>
            <a:r>
              <a:rPr lang="ru-RU" dirty="0" smtClean="0"/>
              <a:t>чтение.</a:t>
            </a:r>
          </a:p>
          <a:p>
            <a:r>
              <a:rPr lang="ru-RU" dirty="0"/>
              <a:t> </a:t>
            </a:r>
            <a:r>
              <a:rPr lang="ru-RU" i="1" dirty="0" err="1" smtClean="0"/>
              <a:t>А.Моруа</a:t>
            </a:r>
            <a:endParaRPr lang="ru-RU" i="1" dirty="0" smtClean="0"/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Автор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Абалакова Е.В.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5040560" cy="475252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«…Тот уж когти распустил,</a:t>
            </a:r>
            <a:br>
              <a:rPr lang="ru-RU" sz="2800" dirty="0" smtClean="0"/>
            </a:br>
            <a:r>
              <a:rPr lang="ru-RU" sz="2800" dirty="0" smtClean="0"/>
              <a:t>Клюв кровавый навострил…</a:t>
            </a:r>
            <a:br>
              <a:rPr lang="ru-RU" sz="2800" dirty="0" smtClean="0"/>
            </a:br>
            <a:r>
              <a:rPr lang="ru-RU" sz="2800" dirty="0" smtClean="0"/>
              <a:t>Но как раз стрела запела –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«…в шею коршуна задела»,</a:t>
            </a:r>
            <a:br>
              <a:rPr lang="ru-RU" sz="2800" dirty="0" smtClean="0">
                <a:hlinkClick r:id="rId2" action="ppaction://hlinksldjump"/>
              </a:rPr>
            </a:br>
            <a:r>
              <a:rPr lang="ru-RU" sz="2800" dirty="0" smtClean="0"/>
              <a:t>б) </a:t>
            </a:r>
            <a:r>
              <a:rPr lang="ru-RU" sz="2800" dirty="0" smtClean="0">
                <a:hlinkClick r:id="rId3" action="ppaction://hlinksldjump"/>
              </a:rPr>
              <a:t>«…в брюхо коршуна задела»,</a:t>
            </a:r>
            <a:br>
              <a:rPr lang="ru-RU" sz="2800" dirty="0" smtClean="0">
                <a:hlinkClick r:id="rId3" action="ppaction://hlinksldjump"/>
              </a:rPr>
            </a:br>
            <a:r>
              <a:rPr lang="ru-RU" sz="2800" dirty="0" smtClean="0"/>
              <a:t>в) </a:t>
            </a:r>
            <a:r>
              <a:rPr lang="ru-RU" sz="2800" dirty="0" smtClean="0">
                <a:hlinkClick r:id="rId3" action="ppaction://hlinksldjump"/>
              </a:rPr>
              <a:t>«…в лапу  коршуна задела».</a:t>
            </a:r>
            <a:br>
              <a:rPr lang="ru-RU" sz="2800" dirty="0" smtClean="0">
                <a:hlinkClick r:id="rId3" action="ppaction://hlinksldjump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445224"/>
            <a:ext cx="2304256" cy="79208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1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1368152" cy="1008112"/>
          </a:xfrm>
        </p:spPr>
        <p:txBody>
          <a:bodyPr>
            <a:noAutofit/>
          </a:bodyPr>
          <a:lstStyle/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836712"/>
            <a:ext cx="5616624" cy="4608512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3100" b="1" dirty="0" smtClean="0"/>
          </a:p>
          <a:p>
            <a:pPr algn="l"/>
            <a:r>
              <a:rPr lang="ru-RU" sz="3100" b="1" dirty="0" smtClean="0"/>
              <a:t>«…Ты, царевич, мой спаситель,</a:t>
            </a:r>
          </a:p>
          <a:p>
            <a:pPr algn="l"/>
            <a:r>
              <a:rPr lang="ru-RU" sz="3100" b="1" dirty="0" smtClean="0"/>
              <a:t>Мой могучий избавитель,</a:t>
            </a:r>
          </a:p>
          <a:p>
            <a:pPr algn="l"/>
            <a:r>
              <a:rPr lang="ru-RU" sz="3100" b="1" dirty="0" smtClean="0"/>
              <a:t>Не тужи, что за меня</a:t>
            </a:r>
          </a:p>
          <a:p>
            <a:pPr algn="l"/>
            <a:r>
              <a:rPr lang="ru-RU" sz="3100" b="1" dirty="0" smtClean="0"/>
              <a:t>Есть не будешь ты…»</a:t>
            </a:r>
          </a:p>
          <a:p>
            <a:pPr algn="l"/>
            <a:endParaRPr lang="ru-RU" sz="3100" b="1" dirty="0" smtClean="0"/>
          </a:p>
          <a:p>
            <a:r>
              <a:rPr lang="ru-RU" sz="3100" b="1" dirty="0" smtClean="0"/>
              <a:t>а) </a:t>
            </a:r>
            <a:r>
              <a:rPr lang="ru-RU" sz="3100" b="1" dirty="0" smtClean="0">
                <a:hlinkClick r:id="rId2" action="ppaction://hlinksldjump"/>
              </a:rPr>
              <a:t>«…два дня»,</a:t>
            </a:r>
            <a:endParaRPr lang="ru-RU" sz="3100" b="1" dirty="0" smtClean="0"/>
          </a:p>
          <a:p>
            <a:r>
              <a:rPr lang="ru-RU" sz="3100" b="1" dirty="0" smtClean="0"/>
              <a:t>б) </a:t>
            </a:r>
            <a:r>
              <a:rPr lang="ru-RU" sz="3100" b="1" dirty="0" smtClean="0">
                <a:hlinkClick r:id="rId3" action="ppaction://hlinksldjump"/>
              </a:rPr>
              <a:t>«…три дня»,  </a:t>
            </a:r>
            <a:endParaRPr lang="ru-RU" sz="3100" b="1" dirty="0" smtClean="0"/>
          </a:p>
          <a:p>
            <a:r>
              <a:rPr lang="ru-RU" sz="3100" b="1" dirty="0" smtClean="0"/>
              <a:t>в) </a:t>
            </a:r>
            <a:r>
              <a:rPr lang="ru-RU" sz="3100" b="1" dirty="0" smtClean="0">
                <a:hlinkClick r:id="rId2" action="ppaction://hlinksldjump"/>
              </a:rPr>
              <a:t>«…неделю».</a:t>
            </a:r>
            <a:endParaRPr lang="ru-RU" sz="3100" b="1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1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08720"/>
            <a:ext cx="5112568" cy="460851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«…И среди своей столицы, </a:t>
            </a:r>
            <a:br>
              <a:rPr lang="ru-RU" sz="2800" dirty="0" smtClean="0"/>
            </a:br>
            <a:r>
              <a:rPr lang="ru-RU" sz="2800" dirty="0" smtClean="0"/>
              <a:t>С разрешения царицы,</a:t>
            </a:r>
            <a:br>
              <a:rPr lang="ru-RU" sz="2800" dirty="0" smtClean="0"/>
            </a:br>
            <a:r>
              <a:rPr lang="ru-RU" sz="2800" dirty="0" smtClean="0"/>
              <a:t>В тот же день стал княжить он</a:t>
            </a:r>
            <a:br>
              <a:rPr lang="ru-RU" sz="2800" dirty="0" smtClean="0"/>
            </a:br>
            <a:r>
              <a:rPr lang="ru-RU" sz="2800" dirty="0" smtClean="0"/>
              <a:t>И нарёкся: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«…князь </a:t>
            </a:r>
            <a:r>
              <a:rPr lang="ru-RU" sz="2800" dirty="0" err="1" smtClean="0">
                <a:hlinkClick r:id="rId2" action="ppaction://hlinksldjump"/>
              </a:rPr>
              <a:t>Додон</a:t>
            </a:r>
            <a:r>
              <a:rPr lang="ru-RU" sz="2800" dirty="0" smtClean="0">
                <a:hlinkClick r:id="rId2" action="ppaction://hlinksldjump"/>
              </a:rPr>
              <a:t>»,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б) </a:t>
            </a:r>
            <a:r>
              <a:rPr lang="ru-RU" sz="2800" dirty="0" smtClean="0">
                <a:hlinkClick r:id="rId3" action="ppaction://hlinksldjump"/>
              </a:rPr>
              <a:t>«…князь </a:t>
            </a:r>
            <a:r>
              <a:rPr lang="ru-RU" sz="2800" dirty="0" err="1">
                <a:hlinkClick r:id="rId3" action="ppaction://hlinksldjump"/>
              </a:rPr>
              <a:t>Г</a:t>
            </a:r>
            <a:r>
              <a:rPr lang="ru-RU" sz="2800" dirty="0" err="1" smtClean="0">
                <a:hlinkClick r:id="rId3" action="ppaction://hlinksldjump"/>
              </a:rPr>
              <a:t>видон</a:t>
            </a:r>
            <a:r>
              <a:rPr lang="ru-RU" sz="2800" dirty="0" smtClean="0">
                <a:hlinkClick r:id="rId3" action="ppaction://hlinksldjump"/>
              </a:rPr>
              <a:t>»,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в) </a:t>
            </a:r>
            <a:r>
              <a:rPr lang="ru-RU" sz="2800" dirty="0" smtClean="0">
                <a:hlinkClick r:id="rId2" action="ppaction://hlinksldjump"/>
              </a:rPr>
              <a:t>«…князь Пардон».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797152"/>
            <a:ext cx="2520280" cy="1152128"/>
          </a:xfrm>
        </p:spPr>
        <p:txBody>
          <a:bodyPr>
            <a:normAutofit/>
          </a:bodyPr>
          <a:lstStyle/>
          <a:p>
            <a:pPr algn="l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1"/>
            <a:ext cx="1008112" cy="936103"/>
          </a:xfrm>
        </p:spPr>
        <p:txBody>
          <a:bodyPr>
            <a:noAutofit/>
          </a:bodyPr>
          <a:lstStyle/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5040560" cy="417646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«…И за ними во дворец</a:t>
            </a:r>
          </a:p>
          <a:p>
            <a:pPr algn="l"/>
            <a:r>
              <a:rPr lang="ru-RU" sz="2800" b="1" dirty="0" smtClean="0"/>
              <a:t>Полетел наш удалец.</a:t>
            </a:r>
          </a:p>
          <a:p>
            <a:pPr algn="l"/>
            <a:r>
              <a:rPr lang="ru-RU" sz="2800" b="1" dirty="0" smtClean="0"/>
              <a:t>Видит: весь сияя в злате,</a:t>
            </a:r>
          </a:p>
          <a:p>
            <a:pPr algn="l"/>
            <a:r>
              <a:rPr lang="ru-RU" sz="2800" b="1" dirty="0" smtClean="0"/>
              <a:t>Царь </a:t>
            </a:r>
            <a:r>
              <a:rPr lang="ru-RU" sz="2800" b="1" dirty="0" err="1" smtClean="0"/>
              <a:t>Салтан</a:t>
            </a:r>
            <a:r>
              <a:rPr lang="ru-RU" sz="2800" b="1" dirty="0" smtClean="0"/>
              <a:t> сидит…»</a:t>
            </a:r>
          </a:p>
          <a:p>
            <a:pPr algn="l"/>
            <a:endParaRPr lang="ru-RU" sz="2800" b="1" dirty="0" smtClean="0"/>
          </a:p>
          <a:p>
            <a:r>
              <a:rPr lang="ru-RU" sz="2800" b="1" dirty="0"/>
              <a:t>а</a:t>
            </a:r>
            <a:r>
              <a:rPr lang="ru-RU" sz="2800" b="1" dirty="0" smtClean="0"/>
              <a:t>) </a:t>
            </a:r>
            <a:r>
              <a:rPr lang="ru-RU" sz="2800" b="1" dirty="0" smtClean="0">
                <a:hlinkClick r:id="rId2" action="ppaction://hlinksldjump"/>
              </a:rPr>
              <a:t>«…в палате»,</a:t>
            </a:r>
            <a:endParaRPr lang="ru-RU" sz="2800" b="1" dirty="0" smtClean="0"/>
          </a:p>
          <a:p>
            <a:r>
              <a:rPr lang="ru-RU" sz="2800" b="1" dirty="0"/>
              <a:t>б</a:t>
            </a:r>
            <a:r>
              <a:rPr lang="ru-RU" sz="2800" b="1" dirty="0" smtClean="0"/>
              <a:t>) </a:t>
            </a:r>
            <a:r>
              <a:rPr lang="ru-RU" sz="2800" b="1" dirty="0" smtClean="0">
                <a:hlinkClick r:id="rId3" action="ppaction://hlinksldjump"/>
              </a:rPr>
              <a:t>«…в халате»,</a:t>
            </a:r>
            <a:endParaRPr lang="ru-RU" sz="2800" b="1" dirty="0" smtClean="0"/>
          </a:p>
          <a:p>
            <a:r>
              <a:rPr lang="ru-RU" sz="2800" b="1" dirty="0"/>
              <a:t>в</a:t>
            </a:r>
            <a:r>
              <a:rPr lang="ru-RU" sz="2800" b="1" dirty="0" smtClean="0"/>
              <a:t>) </a:t>
            </a:r>
            <a:r>
              <a:rPr lang="ru-RU" sz="2800" b="1" dirty="0" smtClean="0">
                <a:hlinkClick r:id="rId3" action="ppaction://hlinksldjump"/>
              </a:rPr>
              <a:t>«…в кровати».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72952"/>
              </p:ext>
            </p:extLst>
          </p:nvPr>
        </p:nvGraphicFramePr>
        <p:xfrm>
          <a:off x="3419872" y="1484784"/>
          <a:ext cx="5544616" cy="460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6064">
                <a:tc rowSpan="6"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 gridSpan="2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83264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Кроссворд</a:t>
            </a: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40604"/>
              </p:ext>
            </p:extLst>
          </p:nvPr>
        </p:nvGraphicFramePr>
        <p:xfrm>
          <a:off x="2699793" y="5517233"/>
          <a:ext cx="709233" cy="576063"/>
        </p:xfrm>
        <a:graphic>
          <a:graphicData uri="http://schemas.openxmlformats.org/drawingml/2006/table">
            <a:tbl>
              <a:tblPr/>
              <a:tblGrid>
                <a:gridCol w="709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ятно 2 4"/>
          <p:cNvSpPr/>
          <p:nvPr/>
        </p:nvSpPr>
        <p:spPr>
          <a:xfrm>
            <a:off x="2699792" y="5517232"/>
            <a:ext cx="720080" cy="576064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2 11"/>
          <p:cNvSpPr/>
          <p:nvPr/>
        </p:nvSpPr>
        <p:spPr>
          <a:xfrm>
            <a:off x="4211960" y="5589240"/>
            <a:ext cx="504056" cy="504056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2 12"/>
          <p:cNvSpPr/>
          <p:nvPr/>
        </p:nvSpPr>
        <p:spPr>
          <a:xfrm>
            <a:off x="4860032" y="5589240"/>
            <a:ext cx="576064" cy="439192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2 13"/>
          <p:cNvSpPr/>
          <p:nvPr/>
        </p:nvSpPr>
        <p:spPr>
          <a:xfrm>
            <a:off x="5580112" y="5517232"/>
            <a:ext cx="490730" cy="504055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2 14"/>
          <p:cNvSpPr/>
          <p:nvPr/>
        </p:nvSpPr>
        <p:spPr>
          <a:xfrm>
            <a:off x="6327329" y="5561620"/>
            <a:ext cx="432048" cy="531676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2 15"/>
          <p:cNvSpPr/>
          <p:nvPr/>
        </p:nvSpPr>
        <p:spPr>
          <a:xfrm>
            <a:off x="3563888" y="5517232"/>
            <a:ext cx="504056" cy="504056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6"/>
          <p:cNvSpPr/>
          <p:nvPr/>
        </p:nvSpPr>
        <p:spPr>
          <a:xfrm>
            <a:off x="4860032" y="2060848"/>
            <a:ext cx="538083" cy="576064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>
            <a:off x="4788024" y="2645296"/>
            <a:ext cx="644613" cy="495672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2 18"/>
          <p:cNvSpPr/>
          <p:nvPr/>
        </p:nvSpPr>
        <p:spPr>
          <a:xfrm>
            <a:off x="4860032" y="3212976"/>
            <a:ext cx="545971" cy="504056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2 19"/>
          <p:cNvSpPr/>
          <p:nvPr/>
        </p:nvSpPr>
        <p:spPr>
          <a:xfrm>
            <a:off x="4932040" y="3789040"/>
            <a:ext cx="504056" cy="504056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2 20"/>
          <p:cNvSpPr/>
          <p:nvPr/>
        </p:nvSpPr>
        <p:spPr>
          <a:xfrm>
            <a:off x="4860032" y="4365104"/>
            <a:ext cx="610091" cy="504056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2 21"/>
          <p:cNvSpPr/>
          <p:nvPr/>
        </p:nvSpPr>
        <p:spPr>
          <a:xfrm>
            <a:off x="4860032" y="4941168"/>
            <a:ext cx="538083" cy="432048"/>
          </a:xfrm>
          <a:prstGeom prst="irregularSeal2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2 22"/>
          <p:cNvSpPr/>
          <p:nvPr/>
        </p:nvSpPr>
        <p:spPr>
          <a:xfrm>
            <a:off x="6228184" y="1556792"/>
            <a:ext cx="531193" cy="504056"/>
          </a:xfrm>
          <a:prstGeom prst="irregularSeal2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2 23"/>
          <p:cNvSpPr/>
          <p:nvPr/>
        </p:nvSpPr>
        <p:spPr>
          <a:xfrm>
            <a:off x="6326358" y="2128660"/>
            <a:ext cx="432048" cy="436244"/>
          </a:xfrm>
          <a:prstGeom prst="irregularSeal2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но 2 24"/>
          <p:cNvSpPr/>
          <p:nvPr/>
        </p:nvSpPr>
        <p:spPr>
          <a:xfrm>
            <a:off x="6364828" y="2645296"/>
            <a:ext cx="432048" cy="495672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2 25"/>
          <p:cNvSpPr/>
          <p:nvPr/>
        </p:nvSpPr>
        <p:spPr>
          <a:xfrm>
            <a:off x="6228184" y="3284984"/>
            <a:ext cx="555377" cy="360040"/>
          </a:xfrm>
          <a:prstGeom prst="irregularSeal2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2 26"/>
          <p:cNvSpPr/>
          <p:nvPr/>
        </p:nvSpPr>
        <p:spPr>
          <a:xfrm>
            <a:off x="6228184" y="3861048"/>
            <a:ext cx="555377" cy="432048"/>
          </a:xfrm>
          <a:prstGeom prst="irregularSeal2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2 27"/>
          <p:cNvSpPr/>
          <p:nvPr/>
        </p:nvSpPr>
        <p:spPr>
          <a:xfrm>
            <a:off x="6372200" y="4365104"/>
            <a:ext cx="432048" cy="504056"/>
          </a:xfrm>
          <a:prstGeom prst="irregularSeal2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2 28"/>
          <p:cNvSpPr/>
          <p:nvPr/>
        </p:nvSpPr>
        <p:spPr>
          <a:xfrm>
            <a:off x="7668344" y="2060848"/>
            <a:ext cx="504056" cy="504056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2 29"/>
          <p:cNvSpPr/>
          <p:nvPr/>
        </p:nvSpPr>
        <p:spPr>
          <a:xfrm>
            <a:off x="7668344" y="2636912"/>
            <a:ext cx="576064" cy="576064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2 30"/>
          <p:cNvSpPr/>
          <p:nvPr/>
        </p:nvSpPr>
        <p:spPr>
          <a:xfrm>
            <a:off x="7668344" y="3284984"/>
            <a:ext cx="504056" cy="504056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2 31"/>
          <p:cNvSpPr/>
          <p:nvPr/>
        </p:nvSpPr>
        <p:spPr>
          <a:xfrm>
            <a:off x="7740352" y="3789040"/>
            <a:ext cx="504056" cy="504056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2 32"/>
          <p:cNvSpPr/>
          <p:nvPr/>
        </p:nvSpPr>
        <p:spPr>
          <a:xfrm>
            <a:off x="7740352" y="4365104"/>
            <a:ext cx="504056" cy="504056"/>
          </a:xfrm>
          <a:prstGeom prst="irregularSeal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но 2 33"/>
          <p:cNvSpPr/>
          <p:nvPr/>
        </p:nvSpPr>
        <p:spPr>
          <a:xfrm>
            <a:off x="5508104" y="2708920"/>
            <a:ext cx="644613" cy="495672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но 2 34"/>
          <p:cNvSpPr/>
          <p:nvPr/>
        </p:nvSpPr>
        <p:spPr>
          <a:xfrm>
            <a:off x="6948264" y="2708920"/>
            <a:ext cx="644613" cy="495672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но 2 35"/>
          <p:cNvSpPr/>
          <p:nvPr/>
        </p:nvSpPr>
        <p:spPr>
          <a:xfrm>
            <a:off x="8316416" y="2636912"/>
            <a:ext cx="644613" cy="495672"/>
          </a:xfrm>
          <a:prstGeom prst="irregularSeal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MS90006928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7600" y="5284440"/>
            <a:ext cx="609600" cy="609600"/>
          </a:xfrm>
          <a:prstGeom prst="rect">
            <a:avLst/>
          </a:prstGeom>
        </p:spPr>
      </p:pic>
      <p:pic>
        <p:nvPicPr>
          <p:cNvPr id="37" name="j0214098.wav">
            <a:hlinkClick r:id="" action="ppaction://media"/>
          </p:cNvPr>
          <p:cNvPicPr>
            <a:picLocks noRot="1" noChangeAspect="1"/>
          </p:cNvPicPr>
          <p:nvPr>
            <a:wavAudioFile r:embed="rId3" name="j0214098.wav"/>
          </p:nvPr>
        </p:nvPicPr>
        <p:blipFill>
          <a:blip r:embed="rId7" cstate="print"/>
          <a:stretch>
            <a:fillRect/>
          </a:stretch>
        </p:blipFill>
        <p:spPr>
          <a:xfrm>
            <a:off x="8202266" y="5877272"/>
            <a:ext cx="63497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473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2888940"/>
            <a:ext cx="2016224" cy="3118526"/>
          </a:xfrm>
        </p:spPr>
        <p:txBody>
          <a:bodyPr>
            <a:normAutofit/>
          </a:bodyPr>
          <a:lstStyle/>
          <a:p>
            <a:endParaRPr lang="ru-RU" sz="3600" i="1" dirty="0" smtClean="0">
              <a:solidFill>
                <a:srgbClr val="FF0000"/>
              </a:solidFill>
            </a:endParaRPr>
          </a:p>
          <a:p>
            <a:r>
              <a:rPr lang="ru-RU" sz="3600" i="1" dirty="0" smtClean="0">
                <a:solidFill>
                  <a:srgbClr val="FF0000"/>
                </a:solidFill>
              </a:rPr>
              <a:t>Сказка о золотом петушке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5"/>
          <a:stretch/>
        </p:blipFill>
        <p:spPr bwMode="auto">
          <a:xfrm>
            <a:off x="467544" y="836712"/>
            <a:ext cx="3096344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9788" r="53976" b="12574"/>
          <a:stretch/>
        </p:blipFill>
        <p:spPr bwMode="auto">
          <a:xfrm>
            <a:off x="3635896" y="1988840"/>
            <a:ext cx="3102254" cy="401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52839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!!!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Управляющая кнопка: звук 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956376" y="5661248"/>
            <a:ext cx="792088" cy="576064"/>
          </a:xfrm>
          <a:prstGeom prst="actionButtonSou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99063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82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604644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6192688" cy="4010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1800" dirty="0" smtClean="0"/>
              <a:t>Шаблон фона для презентации - </a:t>
            </a:r>
            <a:r>
              <a:rPr lang="en-US" sz="1800" dirty="0" smtClean="0"/>
              <a:t>Pedsovet.su</a:t>
            </a:r>
            <a:r>
              <a:rPr lang="ru-RU" sz="1800" dirty="0" smtClean="0"/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1800" dirty="0"/>
              <a:t>иллюстрации к сказкам </a:t>
            </a:r>
            <a:r>
              <a:rPr lang="ru-RU" sz="1800" dirty="0" smtClean="0"/>
              <a:t>Пушкина-  mamaschool.ru; </a:t>
            </a:r>
            <a:r>
              <a:rPr lang="en-US" sz="1800" dirty="0" smtClean="0"/>
              <a:t>allrussian.info</a:t>
            </a:r>
            <a:r>
              <a:rPr lang="ru-RU" sz="1800" smtClean="0"/>
              <a:t>;         </a:t>
            </a:r>
            <a:r>
              <a:rPr lang="en-US" sz="1800" dirty="0" smtClean="0"/>
              <a:t>iloasas.tumblr.com</a:t>
            </a:r>
            <a:r>
              <a:rPr lang="ru-RU" sz="1800" dirty="0" smtClean="0"/>
              <a:t>;  </a:t>
            </a:r>
            <a:r>
              <a:rPr lang="en-US" sz="1800" dirty="0" smtClean="0"/>
              <a:t>blogs.informpskov.ru</a:t>
            </a:r>
            <a:r>
              <a:rPr lang="ru-RU" sz="1800" dirty="0" smtClean="0"/>
              <a:t>; </a:t>
            </a:r>
            <a:r>
              <a:rPr lang="en-US" sz="1800" dirty="0" smtClean="0"/>
              <a:t>elde57.ucoz.ru</a:t>
            </a:r>
            <a:r>
              <a:rPr lang="ru-RU" sz="1800" dirty="0" smtClean="0"/>
              <a:t>;     </a:t>
            </a:r>
            <a:r>
              <a:rPr lang="en-US" sz="1800" dirty="0" smtClean="0">
                <a:hlinkClick r:id="rId2"/>
              </a:rPr>
              <a:t>http://sveta-makrushina.narod.ru/book_2.htm</a:t>
            </a:r>
            <a:r>
              <a:rPr lang="ru-RU" sz="1800" dirty="0" smtClean="0"/>
              <a:t>; </a:t>
            </a:r>
            <a:r>
              <a:rPr lang="en-US" sz="1800" dirty="0" smtClean="0">
                <a:hlinkClick r:id="rId3"/>
              </a:rPr>
              <a:t>http://jili-bili.ru/img.php?p=48327&amp;g=4</a:t>
            </a:r>
            <a:r>
              <a:rPr lang="ru-RU" sz="1800" dirty="0" smtClean="0"/>
              <a:t>; </a:t>
            </a:r>
            <a:r>
              <a:rPr lang="en-US" sz="1800" dirty="0" smtClean="0">
                <a:hlinkClick r:id="rId4"/>
              </a:rPr>
              <a:t>http://kredit-for-you.ru/?ru=rs&amp;re</a:t>
            </a:r>
            <a:endParaRPr lang="ru-RU" sz="1800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800" dirty="0" smtClean="0"/>
              <a:t>  «Читаем классику» // «Весёлые   картинки»  №7   2009г.– Москва.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56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1"/>
            <a:ext cx="4104456" cy="2691730"/>
          </a:xfrm>
        </p:spPr>
        <p:txBody>
          <a:bodyPr>
            <a:noAutofit/>
          </a:bodyPr>
          <a:lstStyle/>
          <a:p>
            <a:pPr algn="l"/>
            <a:endParaRPr lang="ru-RU" sz="24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852936"/>
            <a:ext cx="4608512" cy="3096344"/>
          </a:xfrm>
        </p:spPr>
        <p:txBody>
          <a:bodyPr>
            <a:normAutofit/>
          </a:bodyPr>
          <a:lstStyle/>
          <a:p>
            <a:pPr algn="l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Admin\Downloads\очень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5"/>
          <a:stretch/>
        </p:blipFill>
        <p:spPr bwMode="auto">
          <a:xfrm>
            <a:off x="2753216" y="2348880"/>
            <a:ext cx="3618984" cy="26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lastslideviewed" highlightClick="1"/>
          </p:cNvPr>
          <p:cNvSpPr/>
          <p:nvPr/>
        </p:nvSpPr>
        <p:spPr>
          <a:xfrm>
            <a:off x="7812360" y="5517232"/>
            <a:ext cx="936104" cy="720080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6046440" cy="6480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6192688" cy="4010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1800" dirty="0"/>
          </a:p>
        </p:txBody>
      </p:sp>
      <p:pic>
        <p:nvPicPr>
          <p:cNvPr id="5" name="Picture 3" descr="C:\Users\Admin\Downloads\грусть 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2267744" y="2060848"/>
            <a:ext cx="4320480" cy="30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" action="ppaction://hlinkshowjump?jump=lastslideviewed" highlightClick="1"/>
          </p:cNvPr>
          <p:cNvSpPr/>
          <p:nvPr/>
        </p:nvSpPr>
        <p:spPr>
          <a:xfrm>
            <a:off x="7812360" y="5517232"/>
            <a:ext cx="936104" cy="720080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32657"/>
            <a:ext cx="5868144" cy="1512167"/>
          </a:xfrm>
        </p:spPr>
        <p:txBody>
          <a:bodyPr>
            <a:normAutofit/>
          </a:bodyPr>
          <a:lstStyle/>
          <a:p>
            <a:r>
              <a:rPr lang="vi-VN" sz="4000" dirty="0"/>
              <a:t>Ари́на Родио́новна Я́ковлева 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52" y="1700808"/>
            <a:ext cx="4200840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9"/>
            <a:ext cx="5040560" cy="4968551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3886200"/>
            <a:ext cx="194421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980728"/>
            <a:ext cx="50405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агетная рамка 3"/>
          <p:cNvSpPr/>
          <p:nvPr/>
        </p:nvSpPr>
        <p:spPr>
          <a:xfrm>
            <a:off x="1619673" y="980728"/>
            <a:ext cx="2520280" cy="2592288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4139953" y="980728"/>
            <a:ext cx="2520280" cy="2592288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619673" y="3573016"/>
            <a:ext cx="2520280" cy="2376264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4139953" y="3573016"/>
            <a:ext cx="2520280" cy="2376264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2996952"/>
            <a:ext cx="2806080" cy="280831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о попе и о работнике его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Балде</a:t>
            </a:r>
            <a:endParaRPr lang="ru-RU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4968552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6123" r="2449" b="7705"/>
          <a:stretch/>
        </p:blipFill>
        <p:spPr bwMode="auto">
          <a:xfrm>
            <a:off x="1691680" y="926724"/>
            <a:ext cx="4172028" cy="510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589240"/>
            <a:ext cx="648072" cy="5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alterprogs.ru/programma-dlya-sozdaniya-pazlov.html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ownloads\рыб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5904656" cy="49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5892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83041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2852936"/>
            <a:ext cx="2232248" cy="3096344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i="1" dirty="0" smtClean="0">
                <a:solidFill>
                  <a:srgbClr val="FF0000"/>
                </a:solidFill>
              </a:rPr>
              <a:t>Сказка о царе </a:t>
            </a:r>
            <a:r>
              <a:rPr lang="ru-RU" sz="4000" i="1" dirty="0" err="1" smtClean="0">
                <a:solidFill>
                  <a:srgbClr val="FF0000"/>
                </a:solidFill>
              </a:rPr>
              <a:t>Салтане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6980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708920"/>
            <a:ext cx="4680520" cy="331236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«Кабы я была царицей, - </a:t>
            </a:r>
            <a:br>
              <a:rPr lang="ru-RU" sz="2800" dirty="0" smtClean="0"/>
            </a:br>
            <a:r>
              <a:rPr lang="ru-RU" sz="2800" dirty="0" smtClean="0"/>
              <a:t>Третья молвила сестрица,- </a:t>
            </a:r>
            <a:br>
              <a:rPr lang="ru-RU" sz="2800" dirty="0" smtClean="0"/>
            </a:br>
            <a:r>
              <a:rPr lang="ru-RU" sz="2800" dirty="0" smtClean="0"/>
              <a:t>Я б для батюшки - царя…»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«…наткала бы полотна»,</a:t>
            </a:r>
            <a:br>
              <a:rPr lang="ru-RU" sz="2800" dirty="0" smtClean="0">
                <a:hlinkClick r:id="rId2" action="ppaction://hlinksldjump"/>
              </a:rPr>
            </a:br>
            <a:r>
              <a:rPr lang="ru-RU" sz="2800" dirty="0" smtClean="0"/>
              <a:t>б) </a:t>
            </a:r>
            <a:r>
              <a:rPr lang="ru-RU" sz="2800" dirty="0" smtClean="0">
                <a:hlinkClick r:id="rId2" action="ppaction://hlinksldjump"/>
              </a:rPr>
              <a:t>«…приготовила бы пир»,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в) </a:t>
            </a:r>
            <a:r>
              <a:rPr lang="ru-RU" sz="2800" dirty="0" smtClean="0">
                <a:hlinkClick r:id="rId3" action="ppaction://hlinksldjump"/>
              </a:rPr>
              <a:t>«…родила богатыря».</a:t>
            </a:r>
            <a:br>
              <a:rPr lang="ru-RU" sz="2800" dirty="0" smtClean="0">
                <a:hlinkClick r:id="rId3" action="ppaction://hlinksldjump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5760640" cy="108012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836713"/>
            <a:ext cx="59046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правильный 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1728192" cy="2160239"/>
          </a:xfrm>
        </p:spPr>
        <p:txBody>
          <a:bodyPr>
            <a:noAutofit/>
          </a:bodyPr>
          <a:lstStyle/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556792"/>
            <a:ext cx="5400600" cy="4104456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latin typeface="Times New Roman"/>
                <a:ea typeface="Calibri"/>
                <a:cs typeface="Times New Roman"/>
              </a:rPr>
              <a:t>«Здравствуй, красная девица, -</a:t>
            </a:r>
            <a:endParaRPr lang="ru-RU" sz="3400" b="1" dirty="0" smtClean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latin typeface="Times New Roman"/>
                <a:ea typeface="Calibri"/>
                <a:cs typeface="Times New Roman"/>
              </a:rPr>
              <a:t>Говорит он, - будь царица</a:t>
            </a:r>
            <a:endParaRPr lang="ru-RU" sz="3400" b="1" dirty="0" smtClean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400" b="1" dirty="0" smtClean="0">
                <a:latin typeface="Times New Roman"/>
                <a:ea typeface="Calibri"/>
                <a:cs typeface="Times New Roman"/>
              </a:rPr>
              <a:t>И роди богатыря….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3400" b="1" dirty="0" smtClean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400" b="1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sz="3400" b="1" dirty="0" smtClean="0">
                <a:latin typeface="Times New Roman"/>
                <a:ea typeface="Calibri"/>
                <a:cs typeface="Times New Roman"/>
                <a:hlinkClick r:id="rId2" action="ppaction://hlinksldjump"/>
              </a:rPr>
              <a:t>«…мне к исходу сентября»,</a:t>
            </a:r>
            <a:endParaRPr lang="ru-RU" sz="3400" b="1" dirty="0" smtClean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latin typeface="Times New Roman"/>
                <a:ea typeface="Calibri"/>
                <a:cs typeface="Times New Roman"/>
              </a:rPr>
              <a:t>б</a:t>
            </a:r>
            <a:r>
              <a:rPr lang="ru-RU" sz="3400" b="1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sz="3400" b="1" dirty="0" smtClean="0">
                <a:latin typeface="Times New Roman"/>
                <a:ea typeface="Calibri"/>
                <a:cs typeface="Times New Roman"/>
                <a:hlinkClick r:id="rId3" action="ppaction://hlinksldjump"/>
              </a:rPr>
              <a:t>«…мне к седьмому ноября»,</a:t>
            </a:r>
            <a:endParaRPr lang="ru-RU" sz="3400" b="1" dirty="0" smtClean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3400" b="1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sz="3400" b="1" dirty="0" smtClean="0">
                <a:latin typeface="Times New Roman"/>
                <a:ea typeface="Calibri"/>
                <a:cs typeface="Times New Roman"/>
                <a:hlinkClick r:id="rId3" action="ppaction://hlinksldjump"/>
              </a:rPr>
              <a:t>«…мне к восьмому марта».</a:t>
            </a:r>
            <a:endParaRPr lang="ru-RU" sz="3400" b="1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1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258</Words>
  <Application>Microsoft Office PowerPoint</Application>
  <PresentationFormat>Экран (4:3)</PresentationFormat>
  <Paragraphs>81</Paragraphs>
  <Slides>19</Slides>
  <Notes>0</Notes>
  <HiddenSlides>2</HiddenSlides>
  <MMClips>4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2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Александр Сергеевич Пушкин (6 июня 1799 – 10 февраля 1837)</vt:lpstr>
      <vt:lpstr>Ари́на Родио́новна Я́ковлева </vt:lpstr>
      <vt:lpstr>     </vt:lpstr>
      <vt:lpstr>Сказка о попе и о работнике его Балде</vt:lpstr>
      <vt:lpstr>Сайт  http://alterprogs.ru/programma-dlya-sozdaniya-pazlov.html </vt:lpstr>
      <vt:lpstr>Презентация PowerPoint</vt:lpstr>
      <vt:lpstr>Презентация PowerPoint</vt:lpstr>
      <vt:lpstr> «Кабы я была царицей, -  Третья молвила сестрица,-  Я б для батюшки - царя…»  а) «…наткала бы полотна», б) «…приготовила бы пир», в) «…родила богатыря». </vt:lpstr>
      <vt:lpstr>Презентация PowerPoint</vt:lpstr>
      <vt:lpstr>«…Тот уж когти распустил, Клюв кровавый навострил… Но как раз стрела запела –   а) «…в шею коршуна задела», б) «…в брюхо коршуна задела», в) «…в лапу  коршуна задела». </vt:lpstr>
      <vt:lpstr>Презентация PowerPoint</vt:lpstr>
      <vt:lpstr>«…И среди своей столицы,  С разрешения царицы, В тот же день стал княжить он И нарёкся:  а) «…князь Додон», б) «…князь Гвидон», в) «…князь Пардон». </vt:lpstr>
      <vt:lpstr>Презентация PowerPoint</vt:lpstr>
      <vt:lpstr>Кроссворд</vt:lpstr>
      <vt:lpstr>Презентация PowerPoint</vt:lpstr>
      <vt:lpstr>Спасибо !!!</vt:lpstr>
      <vt:lpstr>Источники:</vt:lpstr>
      <vt:lpstr>Презентация PowerPoint</vt:lpstr>
      <vt:lpstr>Презентация PowerPoint</vt:lpstr>
      <vt:lpstr>Произвольный показ 1</vt:lpstr>
      <vt:lpstr>Произвольный показ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pedsovet.su</dc:title>
  <dc:creator>Пашкова Екатерина</dc:creator>
  <cp:lastModifiedBy>Дмитрий Абалаков</cp:lastModifiedBy>
  <cp:revision>98</cp:revision>
  <dcterms:created xsi:type="dcterms:W3CDTF">2013-10-16T07:14:49Z</dcterms:created>
  <dcterms:modified xsi:type="dcterms:W3CDTF">2019-05-31T10:34:44Z</dcterms:modified>
</cp:coreProperties>
</file>