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85" r:id="rId4"/>
    <p:sldId id="284" r:id="rId5"/>
    <p:sldId id="286" r:id="rId6"/>
    <p:sldId id="257" r:id="rId7"/>
    <p:sldId id="261" r:id="rId8"/>
    <p:sldId id="262" r:id="rId9"/>
    <p:sldId id="263" r:id="rId10"/>
    <p:sldId id="264" r:id="rId11"/>
    <p:sldId id="266" r:id="rId12"/>
    <p:sldId id="276" r:id="rId13"/>
    <p:sldId id="267" r:id="rId14"/>
    <p:sldId id="268" r:id="rId15"/>
    <p:sldId id="269" r:id="rId16"/>
    <p:sldId id="270" r:id="rId17"/>
    <p:sldId id="277" r:id="rId18"/>
    <p:sldId id="282" r:id="rId19"/>
    <p:sldId id="283" r:id="rId20"/>
    <p:sldId id="280" r:id="rId21"/>
    <p:sldId id="279" r:id="rId22"/>
    <p:sldId id="275" r:id="rId23"/>
    <p:sldId id="28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90175" autoAdjust="0"/>
  </p:normalViewPr>
  <p:slideViewPr>
    <p:cSldViewPr>
      <p:cViewPr varScale="1">
        <p:scale>
          <a:sx n="71" d="100"/>
          <a:sy n="71" d="100"/>
        </p:scale>
        <p:origin x="-40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81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D23E0-D18F-49AB-A084-BC37C1734FF0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2B5CE-CEC1-49AF-885B-757E0BBD9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95D42-D686-4979-A033-0D3D3CE890FF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E66EA-9AAF-4D74-B6D0-1CF0DAB545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8.rimg.info/1d483ea2e5bba305281db989523c6e34.gi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E66EA-9AAF-4D74-B6D0-1CF0DAB5459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E66EA-9AAF-4D74-B6D0-1CF0DAB5459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http://s8.rimg.info/1d483ea2e5bba305281db989523c6e34.gif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E66EA-9AAF-4D74-B6D0-1CF0DAB5459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E66EA-9AAF-4D74-B6D0-1CF0DAB5459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6170A-946E-41C0-BC6F-88E117846FCB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77615-05A2-4B3A-8A6C-8216D2F81F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jpeg"/><Relationship Id="rId1" Type="http://schemas.openxmlformats.org/officeDocument/2006/relationships/audio" Target="../media/audio1.wav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6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6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slide" Target="slide6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7.wav"/><Relationship Id="rId7" Type="http://schemas.openxmlformats.org/officeDocument/2006/relationships/image" Target="../media/image70.jpeg"/><Relationship Id="rId12" Type="http://schemas.openxmlformats.org/officeDocument/2006/relationships/image" Target="../media/image55.jpeg"/><Relationship Id="rId2" Type="http://schemas.openxmlformats.org/officeDocument/2006/relationships/audio" Target="file:///C:\Documents%20and%20Settings\Admin\&#1056;&#1072;&#1073;&#1086;&#1095;&#1080;&#1081;%20&#1089;&#1090;&#1086;&#1083;\&#1084;&#1086;&#1103;%20&#1101;&#1082;&#1089;&#1082;&#1091;&#1088;&#1089;&#1080;&#1103;\&#1043;&#1051;&#1040;&#1042;&#1040;%206.wav" TargetMode="External"/><Relationship Id="rId1" Type="http://schemas.openxmlformats.org/officeDocument/2006/relationships/audio" Target="file:///D:\&#1052;&#1050;%20&#1042;&#1069;%203\&#1079;&#1072;&#1076;&#1072;&#1085;&#1080;&#1077;%204\galimova_zadanie4\Glava%2006.mp3" TargetMode="Externa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3.jpeg"/><Relationship Id="rId4" Type="http://schemas.openxmlformats.org/officeDocument/2006/relationships/audio" Target="../media/audio8.wav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82.jpeg"/><Relationship Id="rId7" Type="http://schemas.openxmlformats.org/officeDocument/2006/relationships/slide" Target="slide6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" Type="http://schemas.openxmlformats.org/officeDocument/2006/relationships/audio" Target="../media/audio4.wav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1" Type="http://schemas.openxmlformats.org/officeDocument/2006/relationships/audio" Target="../media/audio3.wav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slide" Target="slide7.xml"/><Relationship Id="rId21" Type="http://schemas.openxmlformats.org/officeDocument/2006/relationships/slide" Target="slide23.xml"/><Relationship Id="rId7" Type="http://schemas.openxmlformats.org/officeDocument/2006/relationships/slide" Target="slide14.xml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slide" Target="slide20.xml"/><Relationship Id="rId5" Type="http://schemas.openxmlformats.org/officeDocument/2006/relationships/slide" Target="slide10.xml"/><Relationship Id="rId15" Type="http://schemas.openxmlformats.org/officeDocument/2006/relationships/image" Target="../media/image45.png"/><Relationship Id="rId10" Type="http://schemas.openxmlformats.org/officeDocument/2006/relationships/image" Target="../media/image41.gif"/><Relationship Id="rId19" Type="http://schemas.openxmlformats.org/officeDocument/2006/relationships/image" Target="../media/image49.png"/><Relationship Id="rId4" Type="http://schemas.openxmlformats.org/officeDocument/2006/relationships/image" Target="../media/image38.jpeg"/><Relationship Id="rId9" Type="http://schemas.openxmlformats.org/officeDocument/2006/relationships/slide" Target="slide16.xml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slide" Target="slide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8786874" cy="6929454"/>
            <a:chOff x="0" y="0"/>
            <a:chExt cx="8786874" cy="6929454"/>
          </a:xfrm>
        </p:grpSpPr>
        <p:pic>
          <p:nvPicPr>
            <p:cNvPr id="5" name="Рисунок 4" descr="земля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1538" y="0"/>
              <a:ext cx="6929454" cy="6929454"/>
            </a:xfrm>
            <a:prstGeom prst="rect">
              <a:avLst/>
            </a:prstGeom>
          </p:spPr>
        </p:pic>
        <p:sp>
          <p:nvSpPr>
            <p:cNvPr id="6" name="Скругленный прямоугольник 5"/>
            <p:cNvSpPr/>
            <p:nvPr/>
          </p:nvSpPr>
          <p:spPr>
            <a:xfrm>
              <a:off x="0" y="357166"/>
              <a:ext cx="8786874" cy="2714644"/>
            </a:xfrm>
            <a:prstGeom prst="roundRect">
              <a:avLst>
                <a:gd name="adj" fmla="val 22842"/>
              </a:avLst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Сейчас наша планета выглядит привычно для нас</a:t>
              </a:r>
              <a:endParaRPr lang="ru-RU" sz="48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Рисунок 6" descr="город.jpg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DDD9C3">
                <a:alpha val="65098"/>
              </a:srgbClr>
            </a:solidFill>
          </p:spPr>
        </p:pic>
        <p:sp>
          <p:nvSpPr>
            <p:cNvPr id="8" name="Скругленный прямоугольник 7"/>
            <p:cNvSpPr/>
            <p:nvPr/>
          </p:nvSpPr>
          <p:spPr>
            <a:xfrm>
              <a:off x="3286084" y="5143488"/>
              <a:ext cx="5857916" cy="171451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зелень природы </a:t>
              </a:r>
            </a:p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сменяют города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Рисунок 9" descr="город 1.jpg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Скругленный прямоугольник 10"/>
            <p:cNvSpPr/>
            <p:nvPr/>
          </p:nvSpPr>
          <p:spPr>
            <a:xfrm>
              <a:off x="0" y="5500678"/>
              <a:ext cx="6143668" cy="135732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крупные каменные мегаполисы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-214338"/>
            <a:ext cx="9144000" cy="7072338"/>
            <a:chOff x="0" y="-214338"/>
            <a:chExt cx="9144000" cy="7072338"/>
          </a:xfrm>
        </p:grpSpPr>
        <p:pic>
          <p:nvPicPr>
            <p:cNvPr id="14" name="Рисунок 13" descr="город2.jp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0" y="-214338"/>
              <a:ext cx="9144000" cy="7072338"/>
            </a:xfrm>
            <a:prstGeom prst="rect">
              <a:avLst/>
            </a:prstGeom>
          </p:spPr>
        </p:pic>
        <p:sp>
          <p:nvSpPr>
            <p:cNvPr id="15" name="Скругленный прямоугольник 14"/>
            <p:cNvSpPr/>
            <p:nvPr/>
          </p:nvSpPr>
          <p:spPr>
            <a:xfrm>
              <a:off x="2500266" y="5500702"/>
              <a:ext cx="6643734" cy="135729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высотные здания и мощеные дороги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0" y="-285776"/>
            <a:ext cx="9144000" cy="7143776"/>
            <a:chOff x="0" y="-285775"/>
            <a:chExt cx="9144000" cy="7143776"/>
          </a:xfrm>
        </p:grpSpPr>
        <p:pic>
          <p:nvPicPr>
            <p:cNvPr id="19" name="Рисунок 18" descr="сов чел1.jpg"/>
            <p:cNvPicPr>
              <a:picLocks noChangeAspect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>
            <a:xfrm>
              <a:off x="0" y="-285775"/>
              <a:ext cx="9144000" cy="7143776"/>
            </a:xfrm>
            <a:prstGeom prst="rect">
              <a:avLst/>
            </a:prstGeom>
          </p:spPr>
        </p:pic>
        <p:sp>
          <p:nvSpPr>
            <p:cNvPr id="20" name="Скругленный прямоугольник 19"/>
            <p:cNvSpPr/>
            <p:nvPr/>
          </p:nvSpPr>
          <p:spPr>
            <a:xfrm>
              <a:off x="0" y="0"/>
              <a:ext cx="6715172" cy="157163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машины, поезда, самолеты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-285776"/>
            <a:ext cx="9144000" cy="7143776"/>
            <a:chOff x="-10644294" y="0"/>
            <a:chExt cx="9144000" cy="7072338"/>
          </a:xfrm>
        </p:grpSpPr>
        <p:pic>
          <p:nvPicPr>
            <p:cNvPr id="23" name="Рисунок 22" descr="3303341_large.jpeg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>
            <a:xfrm>
              <a:off x="-10644294" y="0"/>
              <a:ext cx="9144000" cy="7072338"/>
            </a:xfrm>
            <a:prstGeom prst="rect">
              <a:avLst/>
            </a:prstGeom>
          </p:spPr>
        </p:pic>
        <p:sp>
          <p:nvSpPr>
            <p:cNvPr id="24" name="Скругленный прямоугольник 23"/>
            <p:cNvSpPr/>
            <p:nvPr/>
          </p:nvSpPr>
          <p:spPr>
            <a:xfrm>
              <a:off x="-10644294" y="71438"/>
              <a:ext cx="7643866" cy="207170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тысячи людей, жизнь которых стремительно меняется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0" y="-285776"/>
            <a:ext cx="9143999" cy="7143776"/>
            <a:chOff x="-11001483" y="-71438"/>
            <a:chExt cx="9143999" cy="7143776"/>
          </a:xfrm>
        </p:grpSpPr>
        <p:pic>
          <p:nvPicPr>
            <p:cNvPr id="26" name="Рисунок 25" descr="сов чел.jpg"/>
            <p:cNvPicPr>
              <a:picLocks noChangeAspect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>
            <a:xfrm>
              <a:off x="-11001483" y="-71438"/>
              <a:ext cx="9143999" cy="7143776"/>
            </a:xfrm>
            <a:prstGeom prst="rect">
              <a:avLst/>
            </a:prstGeom>
          </p:spPr>
        </p:pic>
        <p:sp>
          <p:nvSpPr>
            <p:cNvPr id="27" name="Скругленный прямоугольник 26"/>
            <p:cNvSpPr/>
            <p:nvPr/>
          </p:nvSpPr>
          <p:spPr>
            <a:xfrm>
              <a:off x="-10787169" y="5357850"/>
              <a:ext cx="7500990" cy="157163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компьютеры, техника, информация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0" y="-428652"/>
            <a:ext cx="9144000" cy="7286652"/>
            <a:chOff x="0" y="-428652"/>
            <a:chExt cx="9144000" cy="7286652"/>
          </a:xfrm>
        </p:grpSpPr>
        <p:pic>
          <p:nvPicPr>
            <p:cNvPr id="28" name="Рисунок 27" descr="современн.jpg"/>
            <p:cNvPicPr>
              <a:picLocks noChangeAspect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>
            <a:xfrm>
              <a:off x="0" y="-428652"/>
              <a:ext cx="9144000" cy="7286652"/>
            </a:xfrm>
            <a:prstGeom prst="rect">
              <a:avLst/>
            </a:prstGeom>
          </p:spPr>
        </p:pic>
        <p:sp>
          <p:nvSpPr>
            <p:cNvPr id="29" name="Скругленный прямоугольник 28"/>
            <p:cNvSpPr/>
            <p:nvPr/>
          </p:nvSpPr>
          <p:spPr>
            <a:xfrm>
              <a:off x="357158" y="0"/>
              <a:ext cx="8286808" cy="14287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но так было далеко не всегда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0" y="-425224"/>
            <a:ext cx="9144000" cy="7283224"/>
            <a:chOff x="-11144360" y="428628"/>
            <a:chExt cx="9144000" cy="7283224"/>
          </a:xfrm>
        </p:grpSpPr>
        <p:pic>
          <p:nvPicPr>
            <p:cNvPr id="32" name="Рисунок 31" descr="первобытный мир 2.jpg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-11144360" y="428628"/>
              <a:ext cx="9144000" cy="7283224"/>
            </a:xfrm>
            <a:prstGeom prst="rect">
              <a:avLst/>
            </a:prstGeom>
          </p:spPr>
        </p:pic>
        <p:sp>
          <p:nvSpPr>
            <p:cNvPr id="33" name="Скругленный прямоугольник 32"/>
            <p:cNvSpPr/>
            <p:nvPr/>
          </p:nvSpPr>
          <p:spPr>
            <a:xfrm>
              <a:off x="-9929946" y="642966"/>
              <a:ext cx="7572428" cy="1071570"/>
            </a:xfrm>
            <a:prstGeom prst="roundRect">
              <a:avLst>
                <a:gd name="adj" fmla="val 38000"/>
              </a:avLst>
            </a:prstGeom>
            <a:solidFill>
              <a:schemeClr val="accent4">
                <a:lumMod val="20000"/>
                <a:lumOff val="8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другой была наша Земля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0" y="-428652"/>
            <a:ext cx="9143999" cy="7286652"/>
            <a:chOff x="-10930045" y="0"/>
            <a:chExt cx="9143999" cy="7286652"/>
          </a:xfrm>
        </p:grpSpPr>
        <p:pic>
          <p:nvPicPr>
            <p:cNvPr id="39" name="Рисунок 38" descr="первобытный мир.jpg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-10930045" y="0"/>
              <a:ext cx="9143999" cy="7286652"/>
            </a:xfrm>
            <a:prstGeom prst="rect">
              <a:avLst/>
            </a:prstGeom>
          </p:spPr>
        </p:pic>
        <p:sp>
          <p:nvSpPr>
            <p:cNvPr id="40" name="Скругленный прямоугольник 39"/>
            <p:cNvSpPr/>
            <p:nvPr/>
          </p:nvSpPr>
          <p:spPr>
            <a:xfrm>
              <a:off x="-9787070" y="214338"/>
              <a:ext cx="7286676" cy="1143008"/>
            </a:xfrm>
            <a:prstGeom prst="roundRect">
              <a:avLst>
                <a:gd name="adj" fmla="val 26148"/>
              </a:avLst>
            </a:prstGeom>
            <a:solidFill>
              <a:schemeClr val="accent4">
                <a:lumMod val="20000"/>
                <a:lumOff val="8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другой была её природа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0" y="-436566"/>
            <a:ext cx="9144000" cy="7294566"/>
            <a:chOff x="0" y="-436566"/>
            <a:chExt cx="9144000" cy="7294566"/>
          </a:xfrm>
        </p:grpSpPr>
        <p:pic>
          <p:nvPicPr>
            <p:cNvPr id="41" name="Рисунок 40" descr="первобытныйе обитатели.jpg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0" y="-436566"/>
              <a:ext cx="9144000" cy="7294566"/>
            </a:xfrm>
            <a:prstGeom prst="rect">
              <a:avLst/>
            </a:prstGeom>
          </p:spPr>
        </p:pic>
        <p:sp>
          <p:nvSpPr>
            <p:cNvPr id="42" name="Скругленный прямоугольник 41"/>
            <p:cNvSpPr/>
            <p:nvPr/>
          </p:nvSpPr>
          <p:spPr>
            <a:xfrm>
              <a:off x="500034" y="-214338"/>
              <a:ext cx="8286808" cy="10715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другими были её обитатели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" y="-428676"/>
            <a:ext cx="9143999" cy="7286676"/>
            <a:chOff x="10929983" y="-1071618"/>
            <a:chExt cx="9143999" cy="7286676"/>
          </a:xfrm>
        </p:grpSpPr>
        <p:pic>
          <p:nvPicPr>
            <p:cNvPr id="45" name="Рисунок 44" descr="карта.JPG"/>
            <p:cNvPicPr>
              <a:picLocks noChangeAspect="1"/>
            </p:cNvPicPr>
            <p:nvPr/>
          </p:nvPicPr>
          <p:blipFill>
            <a:blip r:embed="rId15" cstate="email"/>
            <a:stretch>
              <a:fillRect/>
            </a:stretch>
          </p:blipFill>
          <p:spPr>
            <a:xfrm>
              <a:off x="10929983" y="-1071618"/>
              <a:ext cx="9143999" cy="7286676"/>
            </a:xfrm>
            <a:prstGeom prst="rect">
              <a:avLst/>
            </a:prstGeom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1215702" y="-642990"/>
              <a:ext cx="8572560" cy="2428892"/>
            </a:xfrm>
            <a:prstGeom prst="roundRect">
              <a:avLst>
                <a:gd name="adj" fmla="val 18549"/>
              </a:avLst>
            </a:prstGeom>
            <a:solidFill>
              <a:schemeClr val="accent4">
                <a:lumMod val="20000"/>
                <a:lumOff val="80000"/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так было, пока более 2 млн. лет назад в Юго-Восточной Африке не появился 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0" y="-571552"/>
            <a:ext cx="9144000" cy="7429552"/>
            <a:chOff x="16573552" y="5000660"/>
            <a:chExt cx="9144000" cy="7429552"/>
          </a:xfrm>
        </p:grpSpPr>
        <p:pic>
          <p:nvPicPr>
            <p:cNvPr id="48" name="Рисунок 47" descr="первобытный человек.jpg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16573552" y="5000660"/>
              <a:ext cx="9144000" cy="7429552"/>
            </a:xfrm>
            <a:prstGeom prst="rect">
              <a:avLst/>
            </a:prstGeom>
          </p:spPr>
        </p:pic>
        <p:sp>
          <p:nvSpPr>
            <p:cNvPr id="49" name="Скругленный прямоугольник 48"/>
            <p:cNvSpPr/>
            <p:nvPr/>
          </p:nvSpPr>
          <p:spPr>
            <a:xfrm>
              <a:off x="17859404" y="10429948"/>
              <a:ext cx="7286676" cy="1500174"/>
            </a:xfrm>
            <a:prstGeom prst="roundRect">
              <a:avLst>
                <a:gd name="adj" fmla="val 34953"/>
              </a:avLst>
            </a:prstGeom>
            <a:solidFill>
              <a:schemeClr val="accent4">
                <a:lumMod val="20000"/>
                <a:lumOff val="8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dirty="0" smtClean="0">
                  <a:solidFill>
                    <a:schemeClr val="accent4">
                      <a:lumMod val="75000"/>
                    </a:schemeClr>
                  </a:solidFill>
                  <a:latin typeface="Stylo" pitchFamily="66" charset="-52"/>
                </a:rPr>
                <a:t>древнейший предок современного человека</a:t>
              </a:r>
              <a:endParaRPr lang="ru-RU" sz="4400" dirty="0">
                <a:solidFill>
                  <a:schemeClr val="accent4">
                    <a:lumMod val="75000"/>
                  </a:schemeClr>
                </a:solidFill>
                <a:latin typeface="Stylo" pitchFamily="66" charset="-52"/>
              </a:endParaRPr>
            </a:p>
          </p:txBody>
        </p:sp>
      </p:grpSp>
      <p:pic>
        <p:nvPicPr>
          <p:cNvPr id="51" name="смесь.wav">
            <a:hlinkClick r:id="" action="ppaction://media"/>
          </p:cNvPr>
          <p:cNvPicPr>
            <a:picLocks noRot="1" noChangeAspect="1"/>
          </p:cNvPicPr>
          <p:nvPr>
            <a:wavAudioFile r:embed="rId1" name="смесь.wav"/>
          </p:nvPr>
        </p:nvPicPr>
        <p:blipFill>
          <a:blip r:embed="rId17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285728"/>
            <a:ext cx="7441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ПЕРВЫЕ ЗАНЯТИЯ ЧЕЛОВЕКА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7158" y="1000108"/>
            <a:ext cx="8458790" cy="5467358"/>
            <a:chOff x="357158" y="1000108"/>
            <a:chExt cx="8458790" cy="5467358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lum bright="20000"/>
            </a:blip>
            <a:srcRect/>
            <a:stretch>
              <a:fillRect/>
            </a:stretch>
          </p:blipFill>
          <p:spPr bwMode="auto">
            <a:xfrm>
              <a:off x="357158" y="3000372"/>
              <a:ext cx="4643430" cy="34670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 cstate="email"/>
            <a:stretch>
              <a:fillRect/>
            </a:stretch>
          </p:blipFill>
          <p:spPr bwMode="auto">
            <a:xfrm>
              <a:off x="4214809" y="1000108"/>
              <a:ext cx="4601139" cy="32136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71472" y="1000108"/>
              <a:ext cx="2862265" cy="20104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643702" y="4071942"/>
              <a:ext cx="1550957" cy="21431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" name="Рисунок 7" descr="титул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357290" y="928670"/>
            <a:ext cx="6453213" cy="520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85720" y="6143644"/>
            <a:ext cx="8869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ОПРЕДЕЛИТЕ, О КАКОМ ЗАНЯТИИ ИДЕТ РЕЧЬ В РАССКАЗЕ КРЕКА?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02.wav">
            <a:hlinkClick r:id="" action="ppaction://media"/>
          </p:cNvPr>
          <p:cNvPicPr>
            <a:picLocks noRot="1" noChangeAspect="1"/>
          </p:cNvPicPr>
          <p:nvPr>
            <a:wavAudioFile r:embed="rId1" name="02.wav"/>
          </p:nvPr>
        </p:nvPicPr>
        <p:blipFill>
          <a:blip r:embed="rId8" cstate="email"/>
          <a:stretch>
            <a:fillRect/>
          </a:stretch>
        </p:blipFill>
        <p:spPr>
          <a:xfrm>
            <a:off x="6572264" y="44291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2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numSld="2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428604"/>
            <a:ext cx="7441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ПЕРВЫЕ ЗАНЯТИЯ ЧЕЛОВЕКА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pic>
        <p:nvPicPr>
          <p:cNvPr id="3" name="Рисунок 2" descr="13_000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500562" y="3786190"/>
            <a:ext cx="4348160" cy="282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2_000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4282" y="3786190"/>
            <a:ext cx="4676775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_000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5984" y="1000108"/>
            <a:ext cx="4629150" cy="270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285728"/>
            <a:ext cx="7441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ПЕРВЫЕ ЗАНЯТИЯ ЧЕЛОВЕКА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357158" y="3000372"/>
            <a:ext cx="4643430" cy="346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4810" y="1142984"/>
            <a:ext cx="439499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1000108"/>
            <a:ext cx="2862265" cy="201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00826" y="4286256"/>
            <a:ext cx="1550957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титул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214414" y="785794"/>
            <a:ext cx="6453213" cy="520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85720" y="5929330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ПРИ КАКОМ ИЗ ПЕРВЫХ ЗАНЯТИЙ МОГЛИ ПРИМЕНЯТЬСЯ ДАННЫЕ ОРУДИЯ ТРУДА?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ГЛАВА 3.wav">
            <a:hlinkClick r:id="" action="ppaction://media"/>
          </p:cNvPr>
          <p:cNvPicPr>
            <a:picLocks noRot="1" noChangeAspect="1"/>
          </p:cNvPicPr>
          <p:nvPr>
            <a:wavAudioFile r:embed="rId1" name="ГЛАВА 3.wav"/>
          </p:nvPr>
        </p:nvPicPr>
        <p:blipFill>
          <a:blip r:embed="rId8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numSld="2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428604"/>
            <a:ext cx="7441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ПЕРВЫЕ ЗАНЯТИЯ ЧЕЛОВЕКА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 b="12500"/>
          <a:stretch>
            <a:fillRect/>
          </a:stretch>
        </p:blipFill>
        <p:spPr bwMode="auto">
          <a:xfrm>
            <a:off x="1071538" y="1214422"/>
            <a:ext cx="7119934" cy="467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28662" y="1214422"/>
            <a:ext cx="7215238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Орудия древних.bmp"/>
          <p:cNvPicPr>
            <a:picLocks noChangeAspect="1"/>
          </p:cNvPicPr>
          <p:nvPr/>
        </p:nvPicPr>
        <p:blipFill>
          <a:blip r:embed="rId4" cstate="email"/>
          <a:srcRect l="60198" t="15632" r="26024" b="55718"/>
          <a:stretch>
            <a:fillRect/>
          </a:stretch>
        </p:blipFill>
        <p:spPr>
          <a:xfrm rot="19535716">
            <a:off x="757244" y="4912881"/>
            <a:ext cx="89379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Орудия древних.bmp"/>
          <p:cNvPicPr>
            <a:picLocks noChangeAspect="1"/>
          </p:cNvPicPr>
          <p:nvPr/>
        </p:nvPicPr>
        <p:blipFill>
          <a:blip r:embed="rId4" cstate="email"/>
          <a:srcRect l="60198" t="15632" r="26024" b="55718"/>
          <a:stretch>
            <a:fillRect/>
          </a:stretch>
        </p:blipFill>
        <p:spPr>
          <a:xfrm rot="19456159">
            <a:off x="7622987" y="982684"/>
            <a:ext cx="89379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zuchevskiy-2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DECDBB"/>
              </a:clrFrom>
              <a:clrTo>
                <a:srgbClr val="DECDB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001024" y="4786322"/>
            <a:ext cx="1444504" cy="2071678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428604"/>
            <a:ext cx="4246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ОСВОЕНИЕ ОГНЯ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8794" y="5857892"/>
            <a:ext cx="538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ЗАЧЕМ БЫЛ НУЖЕН ЧЕЛОВЕКУ ОГОНЬ?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314" name="Picture 2" descr="http://s8.rimg.info/1d483ea2e5bba305281db989523c6e3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9058" y="3000372"/>
            <a:ext cx="2000264" cy="2578852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357158" y="1142984"/>
            <a:ext cx="8468495" cy="3604937"/>
            <a:chOff x="357158" y="1142984"/>
            <a:chExt cx="8468495" cy="360493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000628" y="1285859"/>
              <a:ext cx="3825025" cy="1942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7158" y="1142984"/>
              <a:ext cx="3198717" cy="21431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00034" y="3500438"/>
              <a:ext cx="823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4">
                      <a:lumMod val="50000"/>
                    </a:schemeClr>
                  </a:solidFill>
                </a:rPr>
                <a:t>СВЕТ</a:t>
              </a:r>
              <a:endParaRPr lang="ru-RU" sz="24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00760" y="4286256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4">
                      <a:lumMod val="50000"/>
                    </a:schemeClr>
                  </a:solidFill>
                </a:rPr>
                <a:t>ТЕПЛО</a:t>
              </a:r>
              <a:endParaRPr lang="ru-RU" sz="24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15206" y="3714752"/>
              <a:ext cx="1320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4">
                      <a:lumMod val="50000"/>
                    </a:schemeClr>
                  </a:solidFill>
                </a:rPr>
                <a:t>ЗАЩИТА</a:t>
              </a:r>
              <a:endParaRPr lang="ru-RU" sz="24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8662" y="4286256"/>
              <a:ext cx="34342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4">
                      <a:lumMod val="50000"/>
                    </a:schemeClr>
                  </a:solidFill>
                </a:rPr>
                <a:t>ПРИГОТОВЛЕНИЕ ПИЩИ</a:t>
              </a:r>
              <a:endParaRPr lang="ru-RU" sz="24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428604"/>
            <a:ext cx="4246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ОСВОЕНИЕ ОГНЯ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pic>
        <p:nvPicPr>
          <p:cNvPr id="4" name="Glava 0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Рисунок 4" descr="1297967541_skanirovanie0038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85720" y="1000108"/>
            <a:ext cx="7847266" cy="47149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 descr="1297967508_skanirovanie0039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85720" y="1142984"/>
            <a:ext cx="7715304" cy="4500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 descr="1297967556_skanirovanie0040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85720" y="1000108"/>
            <a:ext cx="7724186" cy="46434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 descr="1297967523_skanirovanie0041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14282" y="1071546"/>
            <a:ext cx="8001056" cy="49815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 descr="ezuchevskiy-2.jp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DECDBB"/>
              </a:clrFrom>
              <a:clrTo>
                <a:srgbClr val="DECDB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001024" y="4786322"/>
            <a:ext cx="1444504" cy="2071678"/>
          </a:xfrm>
          <a:prstGeom prst="rect">
            <a:avLst/>
          </a:prstGeom>
        </p:spPr>
      </p:pic>
      <p:pic>
        <p:nvPicPr>
          <p:cNvPr id="12" name="ГЛАВА 6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ГЛАВА 61.wav">
            <a:hlinkClick r:id="" action="ppaction://media"/>
          </p:cNvPr>
          <p:cNvPicPr>
            <a:picLocks noRot="1" noChangeAspect="1"/>
          </p:cNvPicPr>
          <p:nvPr>
            <a:wavAudioFile r:embed="rId3" name="ГЛАВА 61.wav"/>
          </p:nvPr>
        </p:nvPicPr>
        <p:blipFill>
          <a:blip r:embed="rId6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ГЛАВА 61.wav">
            <a:hlinkClick r:id="" action="ppaction://media"/>
          </p:cNvPr>
          <p:cNvPicPr>
            <a:picLocks noRot="1" noChangeAspect="1"/>
          </p:cNvPicPr>
          <p:nvPr>
            <a:wavAudioFile r:embed="rId3" name="ГЛАВА 61.wav"/>
          </p:nvPr>
        </p:nvPicPr>
        <p:blipFill>
          <a:blip r:embed="rId6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ГЛАВА 6.wav">
            <a:hlinkClick r:id="" action="ppaction://media"/>
          </p:cNvPr>
          <p:cNvPicPr>
            <a:picLocks noRot="1" noChangeAspect="1"/>
          </p:cNvPicPr>
          <p:nvPr>
            <a:wavAudioFile r:embed="rId4" name="ГЛАВА 6.wav"/>
          </p:nvPr>
        </p:nvPicPr>
        <p:blipFill>
          <a:blip r:embed="rId6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ГЛАВА 6.wav">
            <a:hlinkClick r:id="" action="ppaction://media"/>
          </p:cNvPr>
          <p:cNvPicPr>
            <a:picLocks noRot="1" noChangeAspect="1"/>
          </p:cNvPicPr>
          <p:nvPr>
            <a:wavAudioFile r:embed="rId4" name="ГЛАВА 6.wav"/>
          </p:nvPr>
        </p:nvPicPr>
        <p:blipFill>
          <a:blip r:embed="rId6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222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71802" y="3929066"/>
            <a:ext cx="2786082" cy="275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57356" y="357166"/>
            <a:ext cx="561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ПУТЬ К ЦИВИЛИЗАЦИИ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pic>
        <p:nvPicPr>
          <p:cNvPr id="3" name="Рисунок 2" descr="76.gif"/>
          <p:cNvPicPr>
            <a:picLocks noChangeAspect="1"/>
          </p:cNvPicPr>
          <p:nvPr/>
        </p:nvPicPr>
        <p:blipFill>
          <a:blip r:embed="rId3" cstate="email"/>
          <a:srcRect r="13673"/>
          <a:stretch>
            <a:fillRect/>
          </a:stretch>
        </p:blipFill>
        <p:spPr>
          <a:xfrm>
            <a:off x="4572000" y="1142984"/>
            <a:ext cx="421484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1214422"/>
            <a:ext cx="4071966" cy="260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8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00100" y="785794"/>
            <a:ext cx="7451333" cy="4067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76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4282" y="857232"/>
            <a:ext cx="8617068" cy="479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5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85720" y="928670"/>
            <a:ext cx="8358214" cy="478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77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7158" y="928670"/>
            <a:ext cx="8473485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9_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29256" y="642918"/>
            <a:ext cx="3340100" cy="3743325"/>
          </a:xfrm>
          <a:prstGeom prst="rect">
            <a:avLst/>
          </a:prstGeom>
          <a:solidFill>
            <a:srgbClr val="FFE69F"/>
          </a:solidFill>
          <a:ln w="57150" cmpd="thinThick" algn="ctr">
            <a:solidFill>
              <a:srgbClr val="663300"/>
            </a:solidFill>
            <a:miter lim="800000"/>
            <a:headEnd/>
            <a:tailEnd/>
          </a:ln>
          <a:effectLst/>
        </p:spPr>
      </p:pic>
      <p:grpSp>
        <p:nvGrpSpPr>
          <p:cNvPr id="10" name="Группа 9"/>
          <p:cNvGrpSpPr/>
          <p:nvPr/>
        </p:nvGrpSpPr>
        <p:grpSpPr>
          <a:xfrm>
            <a:off x="3286116" y="2357430"/>
            <a:ext cx="2846391" cy="3929090"/>
            <a:chOff x="2714612" y="2643182"/>
            <a:chExt cx="2846391" cy="3929090"/>
          </a:xfrm>
        </p:grpSpPr>
        <p:pic>
          <p:nvPicPr>
            <p:cNvPr id="4" name="Picture 11" descr="1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714612" y="2643182"/>
              <a:ext cx="2700450" cy="3929090"/>
            </a:xfrm>
            <a:prstGeom prst="rect">
              <a:avLst/>
            </a:prstGeom>
            <a:solidFill>
              <a:srgbClr val="FFE69F"/>
            </a:solidFill>
            <a:ln w="57150" cmpd="thinThick" algn="ctr">
              <a:solidFill>
                <a:srgbClr val="663300"/>
              </a:solidFill>
              <a:miter lim="800000"/>
              <a:headEnd/>
              <a:tailEnd/>
            </a:ln>
            <a:effectLst/>
          </p:spPr>
        </p:pic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3143240" y="5072074"/>
              <a:ext cx="2417763" cy="1198562"/>
              <a:chOff x="570" y="2341"/>
              <a:chExt cx="1361" cy="755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 rot="-793259">
                <a:off x="570" y="2567"/>
                <a:ext cx="1361" cy="529"/>
              </a:xfrm>
              <a:prstGeom prst="rect">
                <a:avLst/>
              </a:prstGeom>
              <a:solidFill>
                <a:schemeClr val="bg1"/>
              </a:solidFill>
              <a:ln w="76200">
                <a:pattFill prst="solidDmnd">
                  <a:fgClr>
                    <a:srgbClr val="FF9900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ru-RU" sz="2800" dirty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Black" pitchFamily="34" charset="0"/>
                  </a:rPr>
                  <a:t>10</a:t>
                </a:r>
                <a:endParaRPr lang="ru-RU" dirty="0">
                  <a:solidFill>
                    <a:srgbClr val="66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ru-RU" sz="2000" b="1" dirty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тысяч лет назад</a:t>
                </a:r>
                <a:r>
                  <a:rPr lang="ru-RU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</a:p>
            </p:txBody>
          </p:sp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 rot="-808706">
                <a:off x="612" y="2341"/>
                <a:ext cx="1043" cy="273"/>
                <a:chOff x="748" y="2478"/>
                <a:chExt cx="1043" cy="453"/>
              </a:xfrm>
            </p:grpSpPr>
            <p:sp>
              <p:nvSpPr>
                <p:cNvPr id="8" name="Line 9"/>
                <p:cNvSpPr>
                  <a:spLocks noChangeShapeType="1"/>
                </p:cNvSpPr>
                <p:nvPr/>
              </p:nvSpPr>
              <p:spPr bwMode="auto">
                <a:xfrm>
                  <a:off x="1292" y="2478"/>
                  <a:ext cx="499" cy="453"/>
                </a:xfrm>
                <a:prstGeom prst="line">
                  <a:avLst/>
                </a:prstGeom>
                <a:noFill/>
                <a:ln w="12700">
                  <a:pattFill prst="solidDmnd">
                    <a:fgClr>
                      <a:srgbClr val="FF9900"/>
                    </a:fgClr>
                    <a:bgClr>
                      <a:srgbClr val="FFFFFF"/>
                    </a:bgClr>
                  </a:pattFill>
                  <a:round/>
                  <a:headEnd type="oval" w="med" len="med"/>
                  <a:tailEnd type="oval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748" y="2478"/>
                  <a:ext cx="544" cy="453"/>
                </a:xfrm>
                <a:prstGeom prst="line">
                  <a:avLst/>
                </a:prstGeom>
                <a:noFill/>
                <a:ln w="6350">
                  <a:pattFill prst="solidDmnd">
                    <a:fgClr>
                      <a:srgbClr val="FF9900"/>
                    </a:fgClr>
                    <a:bgClr>
                      <a:srgbClr val="FFFFFF"/>
                    </a:bgClr>
                  </a:pattFill>
                  <a:round/>
                  <a:headEnd type="oval" w="med" len="med"/>
                  <a:tailEnd type="oval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pic>
        <p:nvPicPr>
          <p:cNvPr id="11" name="Picture 10" descr="9_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214282" y="571480"/>
            <a:ext cx="3517948" cy="3743325"/>
          </a:xfrm>
          <a:prstGeom prst="rect">
            <a:avLst/>
          </a:prstGeom>
          <a:solidFill>
            <a:srgbClr val="FFE69F"/>
          </a:solidFill>
          <a:ln w="57150" cmpd="thinThick" algn="ctr">
            <a:solidFill>
              <a:srgbClr val="6633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AutoShape 3"/>
          <p:cNvSpPr>
            <a:spLocks noChangeArrowheads="1"/>
          </p:cNvSpPr>
          <p:nvPr/>
        </p:nvSpPr>
        <p:spPr bwMode="auto">
          <a:xfrm>
            <a:off x="0" y="142852"/>
            <a:ext cx="9143999" cy="760475"/>
          </a:xfrm>
          <a:prstGeom prst="rect">
            <a:avLst/>
          </a:prstGeom>
          <a:noFill/>
          <a:ln w="57150" cmpd="thinThick" algn="ctr">
            <a:noFill/>
            <a:round/>
            <a:headEnd/>
            <a:tailEnd/>
          </a:ln>
          <a:effectLst/>
        </p:spPr>
        <p:txBody>
          <a:bodyPr wrap="square" lIns="18000" tIns="10800" rIns="18000" bIns="1080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НАЗОВИТЕ МАКСИМАЛЬНОЕ КОЛИЧЕСТВО НОВЫХ ЗАНЯТИЙ, ПОЯВИВШИХСЯ У ДРЕВНИХ ЗЕМЛЕДЕЛЬЦЕВ?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2100" name="Picture 4" descr="04_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1025" y="1074738"/>
            <a:ext cx="7951788" cy="5699125"/>
          </a:xfrm>
          <a:prstGeom prst="rect">
            <a:avLst/>
          </a:prstGeom>
          <a:solidFill>
            <a:srgbClr val="FFE69F"/>
          </a:solidFill>
          <a:ln w="57150" cmpd="thinThick" algn="ctr">
            <a:solidFill>
              <a:srgbClr val="663300"/>
            </a:solidFill>
            <a:miter lim="800000"/>
            <a:headEnd/>
            <a:tailEnd/>
          </a:ln>
          <a:effectLst/>
        </p:spPr>
      </p:pic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785786" y="2428868"/>
            <a:ext cx="1655762" cy="2387600"/>
            <a:chOff x="159" y="1434"/>
            <a:chExt cx="1043" cy="1504"/>
          </a:xfrm>
        </p:grpSpPr>
        <p:pic>
          <p:nvPicPr>
            <p:cNvPr id="5" name="Picture 27" descr="31_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04" y="1434"/>
              <a:ext cx="952" cy="1504"/>
            </a:xfrm>
            <a:prstGeom prst="rect">
              <a:avLst/>
            </a:prstGeom>
            <a:noFill/>
            <a:ln w="22225" algn="ctr">
              <a:solidFill>
                <a:srgbClr val="FF9900"/>
              </a:solidFill>
              <a:miter lim="800000"/>
              <a:headEnd/>
              <a:tailEnd/>
            </a:ln>
            <a:effectLst/>
          </p:spPr>
        </p:pic>
        <p:sp>
          <p:nvSpPr>
            <p:cNvPr id="6" name="Text Box 28"/>
            <p:cNvSpPr txBox="1">
              <a:spLocks noChangeArrowheads="1"/>
            </p:cNvSpPr>
            <p:nvPr/>
          </p:nvSpPr>
          <p:spPr bwMode="auto">
            <a:xfrm>
              <a:off x="159" y="2659"/>
              <a:ext cx="1043" cy="276"/>
            </a:xfrm>
            <a:prstGeom prst="rect">
              <a:avLst/>
            </a:prstGeom>
            <a:solidFill>
              <a:srgbClr val="663300">
                <a:alpha val="62000"/>
              </a:srgbClr>
            </a:solidFill>
            <a:ln w="57150" cmpd="thinThick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b="1">
                  <a:solidFill>
                    <a:srgbClr val="FFE69F"/>
                  </a:solidFill>
                </a:rPr>
                <a:t>Изготовление </a:t>
              </a:r>
            </a:p>
            <a:p>
              <a:pPr algn="ctr">
                <a:lnSpc>
                  <a:spcPct val="80000"/>
                </a:lnSpc>
              </a:pPr>
              <a:r>
                <a:rPr lang="ru-RU" b="1">
                  <a:solidFill>
                    <a:srgbClr val="FFE69F"/>
                  </a:solidFill>
                </a:rPr>
                <a:t>одежды</a:t>
              </a:r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2071670" y="1928802"/>
            <a:ext cx="2311400" cy="1828800"/>
            <a:chOff x="1247" y="1207"/>
            <a:chExt cx="1456" cy="1152"/>
          </a:xfrm>
        </p:grpSpPr>
        <p:pic>
          <p:nvPicPr>
            <p:cNvPr id="8" name="Picture 31" descr="31_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247" y="1207"/>
              <a:ext cx="1456" cy="1152"/>
            </a:xfrm>
            <a:prstGeom prst="rect">
              <a:avLst/>
            </a:prstGeom>
            <a:noFill/>
            <a:ln w="22225" algn="ctr">
              <a:solidFill>
                <a:srgbClr val="FF9900"/>
              </a:solidFill>
              <a:miter lim="800000"/>
              <a:headEnd/>
              <a:tailEnd/>
            </a:ln>
            <a:effectLst/>
          </p:spPr>
        </p:pic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1310" y="1249"/>
              <a:ext cx="1343" cy="276"/>
            </a:xfrm>
            <a:prstGeom prst="rect">
              <a:avLst/>
            </a:prstGeom>
            <a:solidFill>
              <a:srgbClr val="663300">
                <a:alpha val="62000"/>
              </a:srgbClr>
            </a:solidFill>
            <a:ln w="57150" cmpd="thinThick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b="1">
                  <a:solidFill>
                    <a:srgbClr val="FFE69F"/>
                  </a:solidFill>
                </a:rPr>
                <a:t>Изготовление орудий труда</a:t>
              </a:r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4714876" y="1928802"/>
            <a:ext cx="3352800" cy="1892300"/>
            <a:chOff x="3334" y="890"/>
            <a:chExt cx="2112" cy="1192"/>
          </a:xfrm>
        </p:grpSpPr>
        <p:pic>
          <p:nvPicPr>
            <p:cNvPr id="14" name="Picture 18" descr="31_1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334" y="890"/>
              <a:ext cx="2112" cy="1192"/>
            </a:xfrm>
            <a:prstGeom prst="rect">
              <a:avLst/>
            </a:prstGeom>
            <a:noFill/>
            <a:ln w="22225">
              <a:solidFill>
                <a:srgbClr val="FF9900"/>
              </a:solidFill>
              <a:miter lim="800000"/>
              <a:headEnd/>
              <a:tailEnd/>
            </a:ln>
          </p:spPr>
        </p:pic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3560" y="1888"/>
              <a:ext cx="1718" cy="138"/>
            </a:xfrm>
            <a:prstGeom prst="rect">
              <a:avLst/>
            </a:prstGeom>
            <a:solidFill>
              <a:srgbClr val="663300">
                <a:alpha val="62000"/>
              </a:srgbClr>
            </a:solidFill>
            <a:ln w="57150" cmpd="thinThick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b="1">
                  <a:solidFill>
                    <a:srgbClr val="FFE69F"/>
                  </a:solidFill>
                </a:rPr>
                <a:t>Строительство домов</a:t>
              </a:r>
            </a:p>
          </p:txBody>
        </p:sp>
      </p:grpSp>
      <p:grpSp>
        <p:nvGrpSpPr>
          <p:cNvPr id="16" name="Group 32"/>
          <p:cNvGrpSpPr>
            <a:grpSpLocks/>
          </p:cNvGrpSpPr>
          <p:nvPr/>
        </p:nvGrpSpPr>
        <p:grpSpPr bwMode="auto">
          <a:xfrm>
            <a:off x="5143504" y="3357562"/>
            <a:ext cx="3403600" cy="2197100"/>
            <a:chOff x="3616" y="1888"/>
            <a:chExt cx="2144" cy="1384"/>
          </a:xfrm>
        </p:grpSpPr>
        <p:pic>
          <p:nvPicPr>
            <p:cNvPr id="17" name="Picture 26" descr="31_2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616" y="1888"/>
              <a:ext cx="2144" cy="1384"/>
            </a:xfrm>
            <a:prstGeom prst="rect">
              <a:avLst/>
            </a:prstGeom>
            <a:noFill/>
            <a:ln w="22225">
              <a:solidFill>
                <a:srgbClr val="FF9900"/>
              </a:solidFill>
              <a:miter lim="800000"/>
              <a:headEnd/>
              <a:tailEnd/>
            </a:ln>
          </p:spPr>
        </p:pic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3787" y="3113"/>
              <a:ext cx="1859" cy="138"/>
            </a:xfrm>
            <a:prstGeom prst="rect">
              <a:avLst/>
            </a:prstGeom>
            <a:solidFill>
              <a:srgbClr val="663300">
                <a:alpha val="62000"/>
              </a:srgbClr>
            </a:solidFill>
            <a:ln w="57150" cmpd="thinThick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b="1">
                  <a:solidFill>
                    <a:srgbClr val="FFE69F"/>
                  </a:solidFill>
                </a:rPr>
                <a:t>Изготовление посуды</a:t>
              </a:r>
            </a:p>
          </p:txBody>
        </p:sp>
      </p:grpSp>
      <p:pic>
        <p:nvPicPr>
          <p:cNvPr id="19" name="Рисунок 18" descr="ezuchevskiy-2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DECDBB"/>
              </a:clrFrom>
              <a:clrTo>
                <a:srgbClr val="DECDB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001024" y="4786322"/>
            <a:ext cx="1444504" cy="2071678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214290"/>
          <a:ext cx="642942" cy="61264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294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В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И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Р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Т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У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А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Л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Ь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Н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А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  <a:ea typeface="DejaVu Sans Condensed" pitchFamily="34" charset="0"/>
                          <a:cs typeface="DejaVu Sans Condensed" pitchFamily="34" charset="0"/>
                        </a:rPr>
                        <a:t>Я</a:t>
                      </a:r>
                      <a:endParaRPr lang="ru-RU" sz="3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tylo" pitchFamily="66" charset="-52"/>
                        <a:ea typeface="DejaVu Sans Condensed" pitchFamily="34" charset="0"/>
                        <a:cs typeface="DejaVu Sans Condensed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143900" y="285728"/>
          <a:ext cx="714380" cy="5029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4380"/>
              </a:tblGrid>
              <a:tr h="2385708"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</a:rPr>
                        <a:t>Э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</a:rPr>
                        <a:t>К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</a:rPr>
                        <a:t>С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</a:rPr>
                        <a:t>К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</a:rPr>
                        <a:t>У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</a:rPr>
                        <a:t>Р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</a:rPr>
                        <a:t>С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</a:rPr>
                        <a:t>И</a:t>
                      </a:r>
                    </a:p>
                    <a:p>
                      <a:r>
                        <a:rPr lang="ru-RU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tylo" pitchFamily="66" charset="-52"/>
                        </a:rPr>
                        <a:t>Я</a:t>
                      </a:r>
                      <a:endParaRPr lang="ru-RU" sz="3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tylo" pitchFamily="66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0166" y="5143512"/>
            <a:ext cx="6449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В МИР ДОИСТОРИЧЕСКОГО</a:t>
            </a:r>
          </a:p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МАЛЬЧИКА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6018" y="6211669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Галимова Елена Владимировна, учитель истории и обществознания МКОУ СОШ № 3 г. Аши Челябинской области</a:t>
            </a:r>
            <a:endParaRPr lang="ru-RU" dirty="0"/>
          </a:p>
        </p:txBody>
      </p:sp>
      <p:pic>
        <p:nvPicPr>
          <p:cNvPr id="12" name="Рисунок 11" descr="титул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71604" y="428604"/>
            <a:ext cx="5881709" cy="4746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ошка.wav">
            <a:hlinkClick r:id="" action="ppaction://media"/>
          </p:cNvPr>
          <p:cNvPicPr>
            <a:picLocks noRot="1" noChangeAspect="1"/>
          </p:cNvPicPr>
          <p:nvPr>
            <a:wavAudioFile r:embed="rId1" name="кошка.wav"/>
          </p:nvPr>
        </p:nvPicPr>
        <p:blipFill>
          <a:blip r:embed="rId4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pov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71604" y="1214422"/>
            <a:ext cx="6124603" cy="460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4ad4e4f26cc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71604" y="1500174"/>
            <a:ext cx="6216112" cy="405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Alta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43108" y="1357298"/>
            <a:ext cx="4929222" cy="522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071670" y="285728"/>
            <a:ext cx="528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РИСУНКИ И РЕЛИГИЯ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3214686"/>
            <a:ext cx="82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КОГО ИЗОБРАЖАЛИ ПЕРВЫЕ ЛЮДИ НА СВОИХ РИСУНКАХ?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5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14282" y="1285860"/>
            <a:ext cx="4857784" cy="3193993"/>
          </a:xfrm>
          <a:prstGeom prst="rect">
            <a:avLst/>
          </a:prstGeom>
        </p:spPr>
      </p:pic>
      <p:pic>
        <p:nvPicPr>
          <p:cNvPr id="5" name="Рисунок 4" descr="94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29058" y="3286124"/>
            <a:ext cx="4929222" cy="3321674"/>
          </a:xfrm>
          <a:prstGeom prst="rect">
            <a:avLst/>
          </a:prstGeom>
        </p:spPr>
      </p:pic>
      <p:pic>
        <p:nvPicPr>
          <p:cNvPr id="3" name="Рисунок 2" descr="80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28662" y="1500174"/>
            <a:ext cx="7143800" cy="4661330"/>
          </a:xfrm>
          <a:prstGeom prst="rect">
            <a:avLst/>
          </a:prstGeom>
        </p:spPr>
      </p:pic>
      <p:pic>
        <p:nvPicPr>
          <p:cNvPr id="6" name="Рисунок 5" descr="Первобытная культура. Магический обряд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7224" y="1357298"/>
            <a:ext cx="7500990" cy="5209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9756" y="509566"/>
            <a:ext cx="528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РИСУНКИ И РЕЛИГИЯ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0232" y="500042"/>
            <a:ext cx="528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РИСУНКИ И РЕЛИГИЯ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357166"/>
            <a:ext cx="528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РИСУНКИ И РЕЛИГИЯ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71448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ИСКУССТВО                                     РЕЛИГИЯ</a:t>
            </a:r>
            <a:endParaRPr lang="ru-RU" sz="32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28926" y="2000240"/>
            <a:ext cx="2928958" cy="1588"/>
          </a:xfrm>
          <a:prstGeom prst="straightConnector1">
            <a:avLst/>
          </a:prstGeom>
          <a:ln w="349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14678" y="2857496"/>
            <a:ext cx="257911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/>
          <a:srcRect r="9372" b="5660"/>
          <a:stretch>
            <a:fillRect/>
          </a:stretch>
        </p:blipFill>
        <p:spPr bwMode="auto">
          <a:xfrm>
            <a:off x="428596" y="2428868"/>
            <a:ext cx="2643206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2714620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ezuchevskiy-2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DECDBB"/>
              </a:clrFrom>
              <a:clrTo>
                <a:srgbClr val="DECDB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001024" y="4786322"/>
            <a:ext cx="1444504" cy="20716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14290"/>
            <a:ext cx="3534106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3357561"/>
            <a:ext cx="4857752" cy="350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4876" y="214290"/>
            <a:ext cx="4143372" cy="304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10" y="3674956"/>
            <a:ext cx="3000396" cy="2968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14612" y="2214554"/>
            <a:ext cx="3526037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00232" y="428604"/>
            <a:ext cx="5143536" cy="578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11.wav">
            <a:hlinkClick r:id="" action="ppaction://media"/>
          </p:cNvPr>
          <p:cNvPicPr>
            <a:picLocks noRot="1" noChangeAspect="1"/>
          </p:cNvPicPr>
          <p:nvPr>
            <a:wavAudioFile r:embed="rId1" name="11.wav"/>
          </p:nvPr>
        </p:nvPicPr>
        <p:blipFill>
          <a:blip r:embed="rId9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3000" fill="hold"/>
                                        <p:tgtEl>
                                          <p:spTgt spid="235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5" dur="3000" fill="hold"/>
                                        <p:tgtEl>
                                          <p:spTgt spid="235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0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8" dur="3000" fill="hold"/>
                                        <p:tgtEl>
                                          <p:spTgt spid="235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179388" y="1916113"/>
            <a:ext cx="8785225" cy="1944687"/>
            <a:chOff x="113" y="1207"/>
            <a:chExt cx="5534" cy="1225"/>
          </a:xfrm>
        </p:grpSpPr>
        <p:pic>
          <p:nvPicPr>
            <p:cNvPr id="5134" name="Picture 24" descr="Рисунок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13" y="1207"/>
              <a:ext cx="5534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5" name="Text Box 36"/>
            <p:cNvSpPr txBox="1">
              <a:spLocks noChangeArrowheads="1"/>
            </p:cNvSpPr>
            <p:nvPr/>
          </p:nvSpPr>
          <p:spPr bwMode="auto">
            <a:xfrm>
              <a:off x="3696" y="1661"/>
              <a:ext cx="446" cy="250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effectLst/>
                </a:rPr>
                <a:t>Н.Э.</a:t>
              </a:r>
            </a:p>
          </p:txBody>
        </p:sp>
        <p:sp>
          <p:nvSpPr>
            <p:cNvPr id="5136" name="Text Box 37"/>
            <p:cNvSpPr txBox="1">
              <a:spLocks noChangeArrowheads="1"/>
            </p:cNvSpPr>
            <p:nvPr/>
          </p:nvSpPr>
          <p:spPr bwMode="auto">
            <a:xfrm>
              <a:off x="1701" y="1661"/>
              <a:ext cx="693" cy="250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effectLst/>
                </a:rPr>
                <a:t>до Н.Э.</a:t>
              </a:r>
            </a:p>
          </p:txBody>
        </p:sp>
      </p:grp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179388" y="1341438"/>
            <a:ext cx="4897437" cy="482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FF0000"/>
                </a:solidFill>
                <a:effectLst/>
              </a:rPr>
              <a:t>Древний мир</a:t>
            </a:r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179388" y="2781300"/>
            <a:ext cx="241300" cy="241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18460" name="AutoShape 28"/>
          <p:cNvSpPr>
            <a:spLocks noChangeArrowheads="1"/>
          </p:cNvSpPr>
          <p:nvPr/>
        </p:nvSpPr>
        <p:spPr bwMode="auto">
          <a:xfrm>
            <a:off x="179388" y="4508500"/>
            <a:ext cx="2016125" cy="1584325"/>
          </a:xfrm>
          <a:prstGeom prst="wedgeRectCallout">
            <a:avLst>
              <a:gd name="adj1" fmla="val -41653"/>
              <a:gd name="adj2" fmla="val -141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dirty="0">
                <a:effectLst/>
              </a:rPr>
              <a:t>5 - 4,5 млн. лет назад – появление предка человека</a:t>
            </a:r>
          </a:p>
        </p:txBody>
      </p:sp>
      <p:sp>
        <p:nvSpPr>
          <p:cNvPr id="18463" name="Rectangle 31"/>
          <p:cNvSpPr>
            <a:spLocks noChangeArrowheads="1"/>
          </p:cNvSpPr>
          <p:nvPr/>
        </p:nvSpPr>
        <p:spPr bwMode="auto">
          <a:xfrm>
            <a:off x="5076825" y="1341438"/>
            <a:ext cx="2519363" cy="4826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FF0000"/>
                </a:solidFill>
                <a:effectLst/>
              </a:rPr>
              <a:t>Средние века</a:t>
            </a:r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7596188" y="1341438"/>
            <a:ext cx="1079500" cy="4826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b="1">
                <a:solidFill>
                  <a:srgbClr val="FF0000"/>
                </a:solidFill>
                <a:effectLst/>
              </a:rPr>
              <a:t>Новое</a:t>
            </a:r>
          </a:p>
          <a:p>
            <a:pPr algn="ctr">
              <a:lnSpc>
                <a:spcPct val="85000"/>
              </a:lnSpc>
            </a:pPr>
            <a:r>
              <a:rPr lang="ru-RU" b="1">
                <a:solidFill>
                  <a:srgbClr val="FF0000"/>
                </a:solidFill>
                <a:effectLst/>
              </a:rPr>
              <a:t> время</a:t>
            </a:r>
          </a:p>
        </p:txBody>
      </p:sp>
      <p:sp>
        <p:nvSpPr>
          <p:cNvPr id="18465" name="Rectangle 33"/>
          <p:cNvSpPr>
            <a:spLocks noChangeArrowheads="1"/>
          </p:cNvSpPr>
          <p:nvPr/>
        </p:nvSpPr>
        <p:spPr bwMode="auto">
          <a:xfrm>
            <a:off x="8675688" y="1341438"/>
            <a:ext cx="288925" cy="4826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endParaRPr lang="ru-RU" b="1">
              <a:solidFill>
                <a:srgbClr val="FF0000"/>
              </a:solidFill>
              <a:effectLst/>
            </a:endParaRPr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>
            <a:off x="7596188" y="620713"/>
            <a:ext cx="1368425" cy="504825"/>
          </a:xfrm>
          <a:prstGeom prst="wedgeRectCallout">
            <a:avLst>
              <a:gd name="adj1" fmla="val 39444"/>
              <a:gd name="adj2" fmla="val 121069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b="1">
                <a:solidFill>
                  <a:srgbClr val="CC0000"/>
                </a:solidFill>
                <a:effectLst/>
              </a:rPr>
              <a:t>Новейшая история</a:t>
            </a:r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2268538" y="4724400"/>
            <a:ext cx="6589742" cy="1008063"/>
          </a:xfrm>
          <a:prstGeom prst="notchedRightArrow">
            <a:avLst>
              <a:gd name="adj1" fmla="val 44880"/>
              <a:gd name="adj2" fmla="val 26609"/>
            </a:avLst>
          </a:prstGeom>
          <a:solidFill>
            <a:srgbClr val="00FF00">
              <a:alpha val="45882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CC0000"/>
                </a:solidFill>
                <a:effectLst/>
              </a:rPr>
              <a:t>Более 5 млн. лет</a:t>
            </a:r>
          </a:p>
        </p:txBody>
      </p:sp>
      <p:pic>
        <p:nvPicPr>
          <p:cNvPr id="17" name="Рисунок 16" descr="a06.gif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858016" y="0"/>
            <a:ext cx="2047910" cy="14287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4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4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4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4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81076 0.0074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7" grpId="0" animBg="1"/>
      <p:bldP spid="18458" grpId="0" animBg="1"/>
      <p:bldP spid="18460" grpId="0" animBg="1"/>
      <p:bldP spid="18463" grpId="0" animBg="1"/>
      <p:bldP spid="18464" grpId="0" animBg="1"/>
      <p:bldP spid="18465" grpId="0" animBg="1"/>
      <p:bldP spid="18466" grpId="0" animBg="1"/>
      <p:bldP spid="18467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144000" cy="6637216"/>
            <a:chOff x="0" y="0"/>
            <a:chExt cx="9144000" cy="6637216"/>
          </a:xfrm>
        </p:grpSpPr>
        <p:sp>
          <p:nvSpPr>
            <p:cNvPr id="3" name="TextBox 2"/>
            <p:cNvSpPr txBox="1"/>
            <p:nvPr/>
          </p:nvSpPr>
          <p:spPr>
            <a:xfrm>
              <a:off x="3286116" y="5929330"/>
              <a:ext cx="51812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chemeClr val="accent4">
                      <a:lumMod val="50000"/>
                    </a:schemeClr>
                  </a:solidFill>
                  <a:latin typeface="Stylo" pitchFamily="66" charset="-52"/>
                </a:rPr>
                <a:t>НОВЕЙШЕЕ ВРЕМЯ</a:t>
              </a:r>
              <a:endParaRPr lang="ru-RU" sz="4000" dirty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0" y="0"/>
              <a:ext cx="9144000" cy="5715016"/>
              <a:chOff x="0" y="0"/>
              <a:chExt cx="9144000" cy="5715016"/>
            </a:xfrm>
          </p:grpSpPr>
          <p:pic>
            <p:nvPicPr>
              <p:cNvPr id="2" name="Рисунок 1" descr="1239105430.JPG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0" y="0"/>
                <a:ext cx="9144000" cy="5715016"/>
              </a:xfrm>
              <a:prstGeom prst="rect">
                <a:avLst/>
              </a:prstGeom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6500826" y="0"/>
                <a:ext cx="2643174" cy="1683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0" y="2857496"/>
                <a:ext cx="3810000" cy="285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8" name="пролог1.wav">
            <a:hlinkClick r:id="" action="ppaction://media"/>
          </p:cNvPr>
          <p:cNvPicPr>
            <a:picLocks noRot="1" noChangeAspect="1"/>
          </p:cNvPicPr>
          <p:nvPr>
            <a:wavAudioFile r:embed="rId1" name="пролог1.wav"/>
          </p:nvPr>
        </p:nvPicPr>
        <p:blipFill>
          <a:blip r:embed="rId7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0" y="0"/>
            <a:ext cx="9144000" cy="6565778"/>
            <a:chOff x="0" y="0"/>
            <a:chExt cx="9144000" cy="656577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0" y="0"/>
              <a:ext cx="9144000" cy="5802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143372" y="5857892"/>
              <a:ext cx="40110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accent4">
                      <a:lumMod val="50000"/>
                    </a:schemeClr>
                  </a:solidFill>
                  <a:latin typeface="Stylo" pitchFamily="66" charset="-52"/>
                </a:rPr>
                <a:t>НОВОЕ ВРЕМЯ</a:t>
              </a:r>
              <a:endParaRPr lang="ru-RU" sz="4000" b="1" dirty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4792070" y="0"/>
              <a:ext cx="4351930" cy="25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0" y="3714752"/>
              <a:ext cx="4119862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Группа 13"/>
          <p:cNvGrpSpPr/>
          <p:nvPr/>
        </p:nvGrpSpPr>
        <p:grpSpPr>
          <a:xfrm>
            <a:off x="0" y="0"/>
            <a:ext cx="9144000" cy="6565778"/>
            <a:chOff x="0" y="0"/>
            <a:chExt cx="9144000" cy="6565778"/>
          </a:xfrm>
        </p:grpSpPr>
        <p:sp>
          <p:nvSpPr>
            <p:cNvPr id="15" name="TextBox 14"/>
            <p:cNvSpPr txBox="1"/>
            <p:nvPr/>
          </p:nvSpPr>
          <p:spPr>
            <a:xfrm>
              <a:off x="4500562" y="5857892"/>
              <a:ext cx="43348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accent4">
                      <a:lumMod val="50000"/>
                    </a:schemeClr>
                  </a:solidFill>
                  <a:latin typeface="Stylo" pitchFamily="66" charset="-52"/>
                </a:rPr>
                <a:t>СРЕДНИЕ ВЕКА</a:t>
              </a:r>
              <a:endParaRPr lang="ru-RU" sz="4000" b="1" dirty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endParaRPr>
            </a:p>
          </p:txBody>
        </p:sp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11" cstate="email"/>
            <a:srcRect b="13541"/>
            <a:stretch>
              <a:fillRect/>
            </a:stretch>
          </p:blipFill>
          <p:spPr bwMode="auto">
            <a:xfrm>
              <a:off x="0" y="0"/>
              <a:ext cx="9144000" cy="592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5665489" y="0"/>
              <a:ext cx="3478511" cy="2886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6250"/>
            <a:stretch>
              <a:fillRect/>
            </a:stretch>
          </p:blipFill>
          <p:spPr bwMode="auto">
            <a:xfrm>
              <a:off x="0" y="2714620"/>
              <a:ext cx="1962150" cy="3190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Группа 18"/>
          <p:cNvGrpSpPr/>
          <p:nvPr/>
        </p:nvGrpSpPr>
        <p:grpSpPr>
          <a:xfrm>
            <a:off x="0" y="0"/>
            <a:ext cx="9144000" cy="6422902"/>
            <a:chOff x="0" y="0"/>
            <a:chExt cx="9144000" cy="6422902"/>
          </a:xfrm>
        </p:grpSpPr>
        <p:sp>
          <p:nvSpPr>
            <p:cNvPr id="20" name="TextBox 19"/>
            <p:cNvSpPr txBox="1"/>
            <p:nvPr/>
          </p:nvSpPr>
          <p:spPr>
            <a:xfrm>
              <a:off x="4714876" y="5715016"/>
              <a:ext cx="40254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accent4">
                      <a:lumMod val="50000"/>
                    </a:schemeClr>
                  </a:solidFill>
                  <a:latin typeface="Stylo" pitchFamily="66" charset="-52"/>
                </a:rPr>
                <a:t>ДРЕВНИЙ МИР</a:t>
              </a:r>
              <a:endParaRPr lang="ru-RU" sz="4000" b="1" dirty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endParaRPr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14" cstate="email"/>
            <a:srcRect t="6250"/>
            <a:stretch>
              <a:fillRect/>
            </a:stretch>
          </p:blipFill>
          <p:spPr bwMode="auto">
            <a:xfrm>
              <a:off x="0" y="0"/>
              <a:ext cx="9144000" cy="5715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6477014" y="0"/>
              <a:ext cx="2666986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0" y="3500438"/>
              <a:ext cx="2952749" cy="2214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4" name="Рисунок 23" descr="фон.jpg"/>
          <p:cNvPicPr>
            <a:picLocks noChangeAspect="1"/>
          </p:cNvPicPr>
          <p:nvPr/>
        </p:nvPicPr>
        <p:blipFill>
          <a:blip r:embed="rId17" cstate="email"/>
          <a:srcRect/>
          <a:stretch>
            <a:fillRect/>
          </a:stretch>
        </p:blipFill>
        <p:spPr>
          <a:xfrm>
            <a:off x="0" y="0"/>
            <a:ext cx="9502654" cy="6858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214678" y="1142984"/>
            <a:ext cx="2954888" cy="46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 rot="20542467">
            <a:off x="778448" y="3272836"/>
            <a:ext cx="2286016" cy="313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 rot="949148">
            <a:off x="6164499" y="3075009"/>
            <a:ext cx="2578476" cy="330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8" name="пролог1.wav">
            <a:hlinkClick r:id="" action="ppaction://media"/>
          </p:cNvPr>
          <p:cNvPicPr>
            <a:picLocks noRot="1" noChangeAspect="1"/>
          </p:cNvPicPr>
          <p:nvPr>
            <a:wavAudioFile r:embed="rId2" name="пролог1.wav"/>
          </p:nvPr>
        </p:nvPicPr>
        <p:blipFill>
          <a:blip r:embed="rId7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763"/>
                            </p:stCondLst>
                            <p:childTnLst>
                              <p:par>
                                <p:cTn id="19" presetID="54" presetClass="exit" presetSubtype="0" decel="10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763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763"/>
                            </p:stCondLst>
                            <p:childTnLst>
                              <p:par>
                                <p:cTn id="31" presetID="54" presetClass="exit" presetSubtype="0" decel="10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763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3763"/>
                            </p:stCondLst>
                            <p:childTnLst>
                              <p:par>
                                <p:cTn id="43" presetID="54" presetClass="exit" presetSubtype="0" decel="10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263"/>
                            </p:stCondLst>
                            <p:childTnLst>
                              <p:par>
                                <p:cTn id="5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263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763"/>
                            </p:stCondLst>
                            <p:childTnLst>
                              <p:par>
                                <p:cTn id="6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3263"/>
                            </p:stCondLst>
                            <p:childTnLst>
                              <p:par>
                                <p:cTn id="6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7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8" name="Рисунок 17" descr="фон.jpg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469766" y="2500306"/>
              <a:ext cx="1888448" cy="22860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6" name="Рисунок 25" descr="ezuchevskiy-2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DDCCBA"/>
              </a:clrFrom>
              <a:clrTo>
                <a:srgbClr val="DDCCBA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00430" y="1357298"/>
            <a:ext cx="3244111" cy="39290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ильный пятиугольник 2"/>
          <p:cNvSpPr/>
          <p:nvPr/>
        </p:nvSpPr>
        <p:spPr>
          <a:xfrm>
            <a:off x="2643174" y="2571744"/>
            <a:ext cx="3929090" cy="1571636"/>
          </a:xfrm>
          <a:prstGeom prst="pent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МАРШРУТ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6" name="Овал 5">
            <a:hlinkClick r:id="rId3" action="ppaction://hlinksldjump"/>
          </p:cNvPr>
          <p:cNvSpPr/>
          <p:nvPr/>
        </p:nvSpPr>
        <p:spPr>
          <a:xfrm>
            <a:off x="3428992" y="214290"/>
            <a:ext cx="2286016" cy="2000264"/>
          </a:xfrm>
          <a:prstGeom prst="ellipse">
            <a:avLst/>
          </a:prstGeom>
          <a:blipFill>
            <a:blip r:embed="rId4" cstate="email">
              <a:lum bright="26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8992" y="2071678"/>
            <a:ext cx="2332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Внешний вид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8" name="Овал 7">
            <a:hlinkClick r:id="rId5" action="ppaction://hlinksldjump"/>
          </p:cNvPr>
          <p:cNvSpPr/>
          <p:nvPr/>
        </p:nvSpPr>
        <p:spPr>
          <a:xfrm>
            <a:off x="6500826" y="1571612"/>
            <a:ext cx="2286016" cy="2000264"/>
          </a:xfrm>
          <a:prstGeom prst="ellipse">
            <a:avLst/>
          </a:prstGeom>
          <a:blipFill>
            <a:blip r:embed="rId6" cstate="email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7128" y="3571876"/>
            <a:ext cx="2856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Первые занятия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10" name="Овал 9">
            <a:hlinkClick r:id="rId7" action="ppaction://hlinksldjump"/>
          </p:cNvPr>
          <p:cNvSpPr/>
          <p:nvPr/>
        </p:nvSpPr>
        <p:spPr>
          <a:xfrm>
            <a:off x="4929190" y="4357694"/>
            <a:ext cx="2428892" cy="2000264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6000768"/>
            <a:ext cx="3286116" cy="857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Освоение огня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1714480" y="4286256"/>
            <a:ext cx="2357454" cy="2000264"/>
          </a:xfrm>
          <a:prstGeom prst="ellipse">
            <a:avLst/>
          </a:prstGeom>
          <a:blipFill>
            <a:blip r:embed="rId10" cstate="email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7224" y="5929330"/>
            <a:ext cx="385762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Путь к цивилизации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14" name="Овал 13">
            <a:hlinkClick r:id="rId11" action="ppaction://hlinksldjump"/>
          </p:cNvPr>
          <p:cNvSpPr/>
          <p:nvPr/>
        </p:nvSpPr>
        <p:spPr>
          <a:xfrm>
            <a:off x="214282" y="1643050"/>
            <a:ext cx="2286016" cy="2000264"/>
          </a:xfrm>
          <a:prstGeom prst="ellipse">
            <a:avLst/>
          </a:prstGeom>
          <a:blipFill>
            <a:blip r:embed="rId12" cstate="email">
              <a:lum bright="11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3571876"/>
            <a:ext cx="2214578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Рисунки и религия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4268770">
            <a:off x="2852903" y="2244889"/>
            <a:ext cx="714380" cy="55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2705085" y="1509701"/>
            <a:ext cx="714380" cy="55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УКАЗКА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2714612" y="2357430"/>
            <a:ext cx="1138428" cy="17145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736301">
            <a:off x="5634043" y="438132"/>
            <a:ext cx="714380" cy="55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976765">
            <a:off x="6379294" y="864192"/>
            <a:ext cx="714380" cy="55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6543732">
            <a:off x="6967261" y="4118071"/>
            <a:ext cx="714380" cy="43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Рисунок 26" descr="УКАЗКА1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7215206" y="4429132"/>
            <a:ext cx="1120148" cy="168696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4143372" y="5429264"/>
            <a:ext cx="714380" cy="43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Рисунок 28" descr="УКАЗКА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2571736" y="214290"/>
            <a:ext cx="1067570" cy="1607785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4310976">
            <a:off x="1993709" y="3673081"/>
            <a:ext cx="714380" cy="55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УКАЗКА1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2071670" y="1071546"/>
            <a:ext cx="1185871" cy="1785950"/>
          </a:xfrm>
          <a:prstGeom prst="rect">
            <a:avLst/>
          </a:prstGeom>
        </p:spPr>
      </p:pic>
      <p:pic>
        <p:nvPicPr>
          <p:cNvPr id="32" name="Рисунок 31" descr="УКАЗКА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714348" y="4429132"/>
            <a:ext cx="1144151" cy="1723118"/>
          </a:xfrm>
          <a:prstGeom prst="rect">
            <a:avLst/>
          </a:prstGeom>
        </p:spPr>
      </p:pic>
      <p:pic>
        <p:nvPicPr>
          <p:cNvPr id="33" name="Рисунок 32" descr="УКАЗКА.png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5715008" y="1214422"/>
            <a:ext cx="1043566" cy="1571636"/>
          </a:xfrm>
          <a:prstGeom prst="rect">
            <a:avLst/>
          </a:prstGeom>
        </p:spPr>
      </p:pic>
      <p:pic>
        <p:nvPicPr>
          <p:cNvPr id="34" name="Рисунок 33" descr="УКАЗКА1.png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5500694" y="2357430"/>
            <a:ext cx="1138436" cy="1714512"/>
          </a:xfrm>
          <a:prstGeom prst="rect">
            <a:avLst/>
          </a:prstGeom>
        </p:spPr>
      </p:pic>
      <p:sp>
        <p:nvSpPr>
          <p:cNvPr id="35" name="Правильный пятиугольник 34">
            <a:hlinkClick r:id="rId21" action="ppaction://hlinksldjump"/>
          </p:cNvPr>
          <p:cNvSpPr/>
          <p:nvPr/>
        </p:nvSpPr>
        <p:spPr>
          <a:xfrm>
            <a:off x="2714612" y="2786058"/>
            <a:ext cx="3081358" cy="1133484"/>
          </a:xfrm>
          <a:prstGeom prst="pent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ЭПИЛОГ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 animBg="1"/>
      <p:bldP spid="9" grpId="0"/>
      <p:bldP spid="10" grpId="0" animBg="1"/>
      <p:bldP spid="12" grpId="0" animBg="1"/>
      <p:bldP spid="13" grpId="0"/>
      <p:bldP spid="14" grpId="0" animBg="1"/>
      <p:bldP spid="15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586" y="500042"/>
            <a:ext cx="8672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ВНЕШНИЙ ВИД ПРЕДКА ЧЕЛОВЕКА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500042"/>
            <a:ext cx="8672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ВНЕШНИЙ ВИД ПРЕДКА ЧЕЛОВЕКА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71925" y="3186113"/>
          <a:ext cx="1200150" cy="485775"/>
        </p:xfrm>
        <a:graphic>
          <a:graphicData uri="http://schemas.openxmlformats.org/presentationml/2006/ole">
            <p:oleObj spid="_x0000_s1028" name="Пакет" r:id="rId3" imgW="1200240" imgH="485640" progId="Package">
              <p:embed/>
            </p:oleObj>
          </a:graphicData>
        </a:graphic>
      </p:graphicFrame>
    </p:spTree>
  </p:cSld>
  <p:clrMapOvr>
    <a:masterClrMapping/>
  </p:clrMapOvr>
  <p:transition advClick="0" advTm="24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285728"/>
            <a:ext cx="8672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Stylo" pitchFamily="66" charset="-52"/>
              </a:rPr>
              <a:t>ВНЕШНИЙ ВИД ПРЕДКА ЧЕЛОВЕКА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Stylo" pitchFamily="66" charset="-5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071546"/>
            <a:ext cx="5214974" cy="542928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extrusionH="31750" contourW="57150">
            <a:bevelT w="152400" h="152400" prst="angle"/>
          </a:sp3d>
        </p:spPr>
      </p:pic>
      <p:sp>
        <p:nvSpPr>
          <p:cNvPr id="5" name="Прямоугольник 4"/>
          <p:cNvSpPr/>
          <p:nvPr/>
        </p:nvSpPr>
        <p:spPr>
          <a:xfrm>
            <a:off x="285720" y="1071546"/>
            <a:ext cx="1785950" cy="183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928934"/>
            <a:ext cx="1785950" cy="1872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4786322"/>
            <a:ext cx="1785950" cy="183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2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1670" y="1071546"/>
            <a:ext cx="1785950" cy="183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57620" y="1071546"/>
            <a:ext cx="1785950" cy="183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1670" y="2928934"/>
            <a:ext cx="1785950" cy="183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7620" y="2928934"/>
            <a:ext cx="1785950" cy="183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71670" y="4786322"/>
            <a:ext cx="1785950" cy="183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3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57620" y="4786322"/>
            <a:ext cx="1785950" cy="183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4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8" y="2214554"/>
            <a:ext cx="32147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1. ПЕРЕЧИСЛИТЕ ИЗВЕСТНЫЕ ВАМ ОТЛИЧИЯ ПРЕДКА ЧЕЛОВЕКА ОТ ЧЕЛОВЕКА СОВРЕМЕННОГО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15140" y="928670"/>
            <a:ext cx="6126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?</a:t>
            </a:r>
            <a:endParaRPr lang="ru-RU" sz="7200" b="1" cap="none" spc="0" dirty="0">
              <a:ln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5008" y="2214554"/>
            <a:ext cx="32147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2.  НА КАКОМ КОНТИНЕНТЕ  УЧЕНЫЕ НАХОДЯТ СТОЯНКИ ПЕРВЫХ ЛЮДЕЙ?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5008" y="2214554"/>
            <a:ext cx="32147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3. ПОЧЕМУ ПРЕДКИ ЛЮДЕЙ ЖИЛИ В КОЛЛЕКТИВЕ? КАК НАЗЫВАЛСЯ ПЕРВЫЙ ЧЕЛОВЕЧЕСКИЙ КОЛЛЕКТИВ?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5008" y="2214554"/>
            <a:ext cx="32147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4. КАКОВО ГЛАВНОЕ ОТЛИЧИЕ ПРЕДКОВ ЧЕЛОВЕКА ОТ ЖИВОТНЫХ?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build="allAtOnce"/>
      <p:bldP spid="18" grpId="0"/>
      <p:bldP spid="18" grpId="1"/>
      <p:bldP spid="18" grpId="2"/>
      <p:bldP spid="18" grpId="3"/>
      <p:bldP spid="18" grpId="4"/>
      <p:bldP spid="19" grpId="0" build="allAtOnce"/>
      <p:bldP spid="20" grpId="0" build="allAtOnce"/>
      <p:bldP spid="2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4828805" y="285728"/>
            <a:ext cx="3457971" cy="503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1857364"/>
            <a:ext cx="4214842" cy="468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титул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28728" y="642918"/>
            <a:ext cx="6453213" cy="520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zuchevskiy-2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DECDBB"/>
              </a:clrFrom>
              <a:clrTo>
                <a:srgbClr val="DECDB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001024" y="4786322"/>
            <a:ext cx="1444504" cy="2071678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340</Words>
  <Application>Microsoft Office PowerPoint</Application>
  <PresentationFormat>Экран (4:3)</PresentationFormat>
  <Paragraphs>107</Paragraphs>
  <Slides>23</Slides>
  <Notes>4</Notes>
  <HiddenSlides>17</HiddenSlides>
  <MMClips>13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Пакет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156</cp:revision>
  <dcterms:created xsi:type="dcterms:W3CDTF">2011-09-24T13:45:10Z</dcterms:created>
  <dcterms:modified xsi:type="dcterms:W3CDTF">2019-06-10T08:34:07Z</dcterms:modified>
</cp:coreProperties>
</file>