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90" r:id="rId2"/>
    <p:sldId id="292" r:id="rId3"/>
    <p:sldId id="294" r:id="rId4"/>
    <p:sldId id="295" r:id="rId5"/>
    <p:sldId id="297" r:id="rId6"/>
    <p:sldId id="271" r:id="rId7"/>
    <p:sldId id="272" r:id="rId8"/>
    <p:sldId id="264" r:id="rId9"/>
    <p:sldId id="275" r:id="rId10"/>
    <p:sldId id="274" r:id="rId11"/>
    <p:sldId id="279" r:id="rId12"/>
    <p:sldId id="282" r:id="rId13"/>
    <p:sldId id="303" r:id="rId14"/>
    <p:sldId id="287" r:id="rId15"/>
    <p:sldId id="281" r:id="rId16"/>
    <p:sldId id="288" r:id="rId17"/>
    <p:sldId id="289" r:id="rId18"/>
    <p:sldId id="284" r:id="rId19"/>
    <p:sldId id="260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79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08E02-13EB-40D2-B309-85047C2702C7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119DB-45C9-438F-B3F4-FD95BA2F4B1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08E02-13EB-40D2-B309-85047C2702C7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119DB-45C9-438F-B3F4-FD95BA2F4B1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08E02-13EB-40D2-B309-85047C2702C7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119DB-45C9-438F-B3F4-FD95BA2F4B1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08E02-13EB-40D2-B309-85047C2702C7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119DB-45C9-438F-B3F4-FD95BA2F4B1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08E02-13EB-40D2-B309-85047C2702C7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119DB-45C9-438F-B3F4-FD95BA2F4B1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08E02-13EB-40D2-B309-85047C2702C7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119DB-45C9-438F-B3F4-FD95BA2F4B1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08E02-13EB-40D2-B309-85047C2702C7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119DB-45C9-438F-B3F4-FD95BA2F4B1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08E02-13EB-40D2-B309-85047C2702C7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119DB-45C9-438F-B3F4-FD95BA2F4B1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08E02-13EB-40D2-B309-85047C2702C7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119DB-45C9-438F-B3F4-FD95BA2F4B1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08E02-13EB-40D2-B309-85047C2702C7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BA119DB-45C9-438F-B3F4-FD95BA2F4B1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08E02-13EB-40D2-B309-85047C2702C7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119DB-45C9-438F-B3F4-FD95BA2F4B1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DEE08E02-13EB-40D2-B309-85047C2702C7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5BA119DB-45C9-438F-B3F4-FD95BA2F4B1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052736"/>
            <a:ext cx="8136904" cy="548640"/>
          </a:xfrm>
        </p:spPr>
        <p:txBody>
          <a:bodyPr/>
          <a:lstStyle/>
          <a:p>
            <a:pPr lvl="0" 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1600" b="1" cap="none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Муниципальное бюджетное общеобразовательное учреждение средняя общеобразовательная           школа №14 ст. Ярославской муниципального образования Мостовского </a:t>
            </a:r>
            <a:r>
              <a:rPr lang="ru-RU" sz="1600" b="1" cap="none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района</a:t>
            </a:r>
            <a:r>
              <a:rPr lang="ru-RU" sz="1600" cap="none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1600" cap="none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1600" cap="none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1600" cap="none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1600" cap="none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1600" cap="none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258113" y="1253063"/>
            <a:ext cx="4572000" cy="195951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ru-RU" sz="2400" b="1" dirty="0" smtClean="0">
                <a:solidFill>
                  <a:srgbClr val="C00000"/>
                </a:solidFill>
                <a:effectLst/>
                <a:latin typeface="Times New Roman"/>
                <a:ea typeface="Calibri"/>
                <a:cs typeface="Times New Roman"/>
              </a:rPr>
              <a:t>Всероссийский конкурс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ru-RU" sz="2400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«Память жива!»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ru-RU" sz="2400" b="1" dirty="0" smtClean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На </a:t>
            </a:r>
            <a:r>
              <a:rPr lang="ru-RU" sz="2400" b="1" dirty="0" smtClean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службе Отечеству</a:t>
            </a:r>
            <a:endParaRPr lang="ru-RU" sz="2400" b="1" dirty="0">
              <a:solidFill>
                <a:srgbClr val="FF000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23928" y="284324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63688" y="5227729"/>
            <a:ext cx="4572000" cy="9759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  <a:tabLst>
                <a:tab pos="1151255" algn="l"/>
              </a:tabLst>
            </a:pPr>
            <a:r>
              <a:rPr lang="ru-RU" b="1" dirty="0" smtClean="0">
                <a:solidFill>
                  <a:srgbClr val="44546A"/>
                </a:solidFill>
                <a:effectLst/>
                <a:latin typeface="Times New Roman"/>
                <a:ea typeface="Calibri"/>
                <a:cs typeface="Times New Roman"/>
              </a:rPr>
              <a:t> ст. Ярославская</a:t>
            </a:r>
            <a:endParaRPr lang="ru-RU" sz="1600" dirty="0" smtClean="0">
              <a:effectLst/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  <a:tabLst>
                <a:tab pos="1151255" algn="l"/>
              </a:tabLst>
            </a:pPr>
            <a:r>
              <a:rPr lang="ru-RU" b="1" dirty="0" smtClean="0">
                <a:solidFill>
                  <a:srgbClr val="44546A"/>
                </a:solidFill>
                <a:effectLst/>
                <a:latin typeface="Times New Roman"/>
                <a:ea typeface="Calibri"/>
                <a:cs typeface="Times New Roman"/>
              </a:rPr>
              <a:t>2019 г.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355976" y="3356992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Выполнила уч-ся 9 «Б» класса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МБОУ СОШ №14 ст. Ярославской	                                                                                                               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Челюканова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Мария Владимировна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Научный    руководитель: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Антипкина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Г.А</a:t>
            </a:r>
            <a:r>
              <a:rPr lang="ru-RU" b="1" dirty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16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90" y="-360567"/>
            <a:ext cx="9034463" cy="719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0" t="8791" r="14546" b="4352"/>
          <a:stretch/>
        </p:blipFill>
        <p:spPr>
          <a:xfrm>
            <a:off x="1115616" y="2204864"/>
            <a:ext cx="3334870" cy="25414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5" t="4253" r="41357" b="8013"/>
          <a:stretch/>
        </p:blipFill>
        <p:spPr>
          <a:xfrm>
            <a:off x="4860032" y="2362759"/>
            <a:ext cx="3168352" cy="366586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63485" y="1484784"/>
            <a:ext cx="53867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>
                <a:solidFill>
                  <a:srgbClr val="C00000"/>
                </a:solidFill>
                <a:latin typeface="Times New Roman"/>
                <a:ea typeface="Calibri"/>
              </a:rPr>
              <a:t>Комаревцев</a:t>
            </a:r>
            <a:r>
              <a:rPr lang="ru-RU" b="1" dirty="0">
                <a:solidFill>
                  <a:srgbClr val="C00000"/>
                </a:solidFill>
                <a:latin typeface="Times New Roman"/>
                <a:ea typeface="Calibri"/>
              </a:rPr>
              <a:t> Виктор </a:t>
            </a:r>
            <a:r>
              <a:rPr lang="ru-RU" b="1" dirty="0" smtClean="0">
                <a:solidFill>
                  <a:srgbClr val="C00000"/>
                </a:solidFill>
                <a:latin typeface="Times New Roman"/>
                <a:ea typeface="Calibri"/>
              </a:rPr>
              <a:t>Игнатьевич со своей  семьей 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55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55576" y="612845"/>
            <a:ext cx="813690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Но</a:t>
            </a:r>
            <a:r>
              <a:rPr lang="ru-RU" b="1" dirty="0" smtClean="0">
                <a:solidFill>
                  <a:srgbClr val="262626"/>
                </a:solidFill>
                <a:latin typeface="Calibri"/>
                <a:ea typeface="Times New Roman"/>
                <a:cs typeface="Times New Roman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беззаботная мирная жизнь сменилась военными буднями. 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Мечты,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любовь, счастье – все опалил огонь жестокой кровопролитной войны.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На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фронт мой прадедушка ушел в июне 1941 года. В действующей Армии находился с первых дней Отечественной войны и достойно нес службу в доблестных войсках первого Украинского фронта. Он защищал Кубань, Киев, освобождал Крым, Украину. За период боевых действий мой прадедушка проявил себя как подлинный воин Красной армии самоотверженно, не жалея своих сил и жизни, дрался против немецко-фашистских захватчиков за нашу Советскую Родину .Стойкий борец, отражая неоднократные контратаки противника, никогда не оставлял занятых рубежей и оставлял поля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боя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вследствие его неоднократных ранений. За время войны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мой прадедушка получил многочисленные ранения. Филипп Григорьевич находился на фронте до самого окончания войны. 9 мая 1945 года он встречал в Кенигсберге. 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64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7" y="30413"/>
            <a:ext cx="9123893" cy="6597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2486735"/>
            <a:ext cx="3240361" cy="2956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" r="3720" b="2015"/>
          <a:stretch/>
        </p:blipFill>
        <p:spPr>
          <a:xfrm>
            <a:off x="1187624" y="1698568"/>
            <a:ext cx="3240360" cy="441949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851920" y="1484784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FFFFFF">
                    <a:lumMod val="9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Документы моего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прадедушки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Сердюкова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Филиппа Григорьевича </a:t>
            </a:r>
            <a:endParaRPr lang="ru-RU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20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40" t="37741" r="8021" b="7731"/>
          <a:stretch/>
        </p:blipFill>
        <p:spPr>
          <a:xfrm>
            <a:off x="5498579" y="1700808"/>
            <a:ext cx="3121950" cy="272509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99592" y="1174304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indent="363538">
              <a:spcBef>
                <a:spcPct val="20000"/>
              </a:spcBef>
            </a:pPr>
            <a:r>
              <a:rPr lang="ru-RU" sz="2400" b="1" dirty="0" smtClean="0">
                <a:solidFill>
                  <a:srgbClr val="C00000"/>
                </a:solidFill>
                <a:latin typeface="Times New Roman"/>
              </a:rPr>
              <a:t>Моему прадеду, как и многим другим, выпала нелегкая доля, но он с честью выполнил свой долг и был награжден медалью «За боевые заслуги» за то, что он 13.01.1945 года в районе д. 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/>
              </a:rPr>
              <a:t>Лазана</a:t>
            </a:r>
            <a:r>
              <a:rPr lang="ru-RU" sz="2400" b="1" dirty="0" smtClean="0">
                <a:solidFill>
                  <a:srgbClr val="C00000"/>
                </a:solidFill>
                <a:latin typeface="Times New Roman"/>
              </a:rPr>
              <a:t> во время боя с немецкими захватчиками уничтожил трех немцев.</a:t>
            </a:r>
            <a:endParaRPr lang="ru-RU" sz="2400" b="1" dirty="0">
              <a:solidFill>
                <a:srgbClr val="C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7765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 descr="C:\Documents and Settings\User\Мои документы\Eg4NOT1i-X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95" t="11176" r="26287" b="21682"/>
          <a:stretch/>
        </p:blipFill>
        <p:spPr bwMode="auto">
          <a:xfrm>
            <a:off x="899592" y="1034740"/>
            <a:ext cx="2664296" cy="2368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Documents and Settings\User\Рабочий стол\Сердюков Ф_Г\Изображение 00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" t="911" r="4652" b="3863"/>
          <a:stretch/>
        </p:blipFill>
        <p:spPr bwMode="auto">
          <a:xfrm>
            <a:off x="971600" y="3332251"/>
            <a:ext cx="2371001" cy="2833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Documents and Settings\User\Рабочий стол\Сердюков Ф_Г\Изображение 00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9" t="2957" r="50862" b="4775"/>
          <a:stretch/>
        </p:blipFill>
        <p:spPr bwMode="auto">
          <a:xfrm>
            <a:off x="6258672" y="2656094"/>
            <a:ext cx="2442943" cy="3338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Documents and Settings\User\Рабочий стол\Сердюков Ф_Г\Изображение 008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t="4363" r="3507" b="4585"/>
          <a:stretch/>
        </p:blipFill>
        <p:spPr bwMode="auto">
          <a:xfrm>
            <a:off x="3779912" y="2804578"/>
            <a:ext cx="2519119" cy="3338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79912" y="1039766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</a:rPr>
              <a:t> Награжден орденом «Красная звезда» за совершение военного подвига на благо страны</a:t>
            </a:r>
            <a:endParaRPr kumimoji="0" lang="ru-RU" sz="2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4997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" y="-22092"/>
            <a:ext cx="9144000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54874" y="1008534"/>
            <a:ext cx="71287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2400" b="1" dirty="0" smtClean="0">
                <a:solidFill>
                  <a:srgbClr val="C00000"/>
                </a:solidFill>
                <a:latin typeface="Times New Roman"/>
              </a:rPr>
              <a:t>Благодарности  </a:t>
            </a:r>
            <a:r>
              <a:rPr lang="ru-RU" sz="2400" b="1" dirty="0">
                <a:solidFill>
                  <a:srgbClr val="C00000"/>
                </a:solidFill>
                <a:latin typeface="Times New Roman"/>
              </a:rPr>
              <a:t>от Верховного Главнокомандующего  Маршала Советского Союза  товарища Сталина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874" y="2208863"/>
            <a:ext cx="2376266" cy="36698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348880"/>
            <a:ext cx="2367263" cy="366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12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47564" y="1118647"/>
            <a:ext cx="78488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2000" b="1" dirty="0">
                <a:solidFill>
                  <a:srgbClr val="C00000"/>
                </a:solidFill>
                <a:latin typeface="Times New Roman"/>
              </a:rPr>
              <a:t>Благодарственной грамотой; </a:t>
            </a:r>
            <a:r>
              <a:rPr lang="ru-RU" sz="2000" b="1" dirty="0" smtClean="0">
                <a:solidFill>
                  <a:srgbClr val="C00000"/>
                </a:solidFill>
                <a:latin typeface="Times New Roman"/>
              </a:rPr>
              <a:t>медалью  </a:t>
            </a:r>
            <a:r>
              <a:rPr lang="ru-RU" sz="2000" b="1" dirty="0">
                <a:solidFill>
                  <a:srgbClr val="C00000"/>
                </a:solidFill>
                <a:latin typeface="Times New Roman"/>
              </a:rPr>
              <a:t>«За победу над Германией В Великой Отечественной войне 1941-1945 гг.»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8"/>
          <a:stretch/>
        </p:blipFill>
        <p:spPr>
          <a:xfrm>
            <a:off x="1031884" y="1916832"/>
            <a:ext cx="2676019" cy="3958770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492896"/>
            <a:ext cx="4248472" cy="330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470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05"/>
          <a:stretch/>
        </p:blipFill>
        <p:spPr bwMode="auto">
          <a:xfrm>
            <a:off x="899592" y="2060848"/>
            <a:ext cx="3203376" cy="2010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 descr="C:\Documents and Settings\User\Рабочий стол\Сердюков Ф_Г\Изображение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204864"/>
            <a:ext cx="4499157" cy="3239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187624" y="1106741"/>
            <a:ext cx="7200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2800" b="1" dirty="0">
                <a:solidFill>
                  <a:schemeClr val="bg1"/>
                </a:solidFill>
                <a:latin typeface="Times New Roman"/>
              </a:rPr>
              <a:t>Так высоко оценила Родина его заслуги!</a:t>
            </a:r>
          </a:p>
        </p:txBody>
      </p:sp>
    </p:spTree>
    <p:extLst>
      <p:ext uri="{BB962C8B-B14F-4D97-AF65-F5344CB8AC3E}">
        <p14:creationId xmlns:p14="http://schemas.microsoft.com/office/powerpoint/2010/main" val="371737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Documents and Settings\User\Рабочий стол\Сердюков Ф_Г\Дедушка Филя16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36" y="1324592"/>
            <a:ext cx="2304256" cy="3093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131840" y="1772816"/>
            <a:ext cx="6390456" cy="2917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3538">
              <a:spcBef>
                <a:spcPct val="20000"/>
              </a:spcBef>
            </a:pPr>
            <a:r>
              <a:rPr lang="ru-RU" b="1" dirty="0">
                <a:solidFill>
                  <a:srgbClr val="C00000"/>
                </a:solidFill>
                <a:latin typeface="Times New Roman"/>
              </a:rPr>
              <a:t>Филипп Григорьевич находился на фронте </a:t>
            </a:r>
            <a:endParaRPr lang="ru-RU" b="1" dirty="0" smtClean="0">
              <a:solidFill>
                <a:srgbClr val="C00000"/>
              </a:solidFill>
              <a:latin typeface="Times New Roman"/>
            </a:endParaRPr>
          </a:p>
          <a:p>
            <a:pPr lvl="0" indent="363538">
              <a:spcBef>
                <a:spcPct val="20000"/>
              </a:spcBef>
            </a:pPr>
            <a:r>
              <a:rPr lang="ru-RU" b="1" dirty="0" smtClean="0">
                <a:solidFill>
                  <a:srgbClr val="C00000"/>
                </a:solidFill>
                <a:latin typeface="Times New Roman"/>
              </a:rPr>
              <a:t>до </a:t>
            </a:r>
            <a:r>
              <a:rPr lang="ru-RU" b="1" dirty="0">
                <a:solidFill>
                  <a:srgbClr val="C00000"/>
                </a:solidFill>
                <a:latin typeface="Times New Roman"/>
              </a:rPr>
              <a:t>самого окончания </a:t>
            </a:r>
            <a:r>
              <a:rPr lang="ru-RU" b="1" dirty="0" smtClean="0">
                <a:solidFill>
                  <a:srgbClr val="C00000"/>
                </a:solidFill>
                <a:latin typeface="Times New Roman"/>
              </a:rPr>
              <a:t>войны.  9 </a:t>
            </a:r>
            <a:r>
              <a:rPr lang="ru-RU" b="1" dirty="0">
                <a:solidFill>
                  <a:srgbClr val="C00000"/>
                </a:solidFill>
                <a:latin typeface="Times New Roman"/>
              </a:rPr>
              <a:t>мая 1945 года он встречал в Кенигсберге. </a:t>
            </a:r>
            <a:r>
              <a:rPr lang="ru-RU" b="1" dirty="0" smtClean="0">
                <a:solidFill>
                  <a:srgbClr val="C00000"/>
                </a:solidFill>
                <a:latin typeface="Times New Roman"/>
              </a:rPr>
              <a:t>После </a:t>
            </a:r>
            <a:r>
              <a:rPr lang="ru-RU" b="1" dirty="0">
                <a:solidFill>
                  <a:srgbClr val="C00000"/>
                </a:solidFill>
                <a:latin typeface="Times New Roman"/>
              </a:rPr>
              <a:t>войны </a:t>
            </a:r>
            <a:r>
              <a:rPr lang="ru-RU" b="1" dirty="0" smtClean="0">
                <a:solidFill>
                  <a:srgbClr val="C00000"/>
                </a:solidFill>
                <a:latin typeface="Times New Roman"/>
              </a:rPr>
              <a:t>он</a:t>
            </a:r>
          </a:p>
          <a:p>
            <a:pPr lvl="0" indent="363538">
              <a:spcBef>
                <a:spcPct val="20000"/>
              </a:spcBef>
            </a:pPr>
            <a:r>
              <a:rPr lang="ru-RU" b="1" dirty="0" smtClean="0">
                <a:solidFill>
                  <a:srgbClr val="C00000"/>
                </a:solidFill>
                <a:latin typeface="Times New Roman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Times New Roman"/>
              </a:rPr>
              <a:t>вернулся к своей семье в родную станицу Ахметовскую, где добросовестно </a:t>
            </a:r>
            <a:r>
              <a:rPr lang="ru-RU" b="1" dirty="0" smtClean="0">
                <a:solidFill>
                  <a:srgbClr val="C00000"/>
                </a:solidFill>
                <a:latin typeface="Times New Roman"/>
              </a:rPr>
              <a:t>проработал</a:t>
            </a:r>
          </a:p>
          <a:p>
            <a:pPr lvl="0" indent="363538">
              <a:spcBef>
                <a:spcPct val="20000"/>
              </a:spcBef>
            </a:pPr>
            <a:r>
              <a:rPr lang="ru-RU" b="1" dirty="0" smtClean="0">
                <a:solidFill>
                  <a:srgbClr val="C00000"/>
                </a:solidFill>
                <a:latin typeface="Times New Roman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Times New Roman"/>
              </a:rPr>
              <a:t>лесником в </a:t>
            </a:r>
            <a:r>
              <a:rPr lang="ru-RU" b="1" dirty="0" err="1">
                <a:solidFill>
                  <a:srgbClr val="C00000"/>
                </a:solidFill>
                <a:latin typeface="Times New Roman"/>
              </a:rPr>
              <a:t>Ахметовском</a:t>
            </a:r>
            <a:r>
              <a:rPr lang="ru-RU" b="1" dirty="0">
                <a:solidFill>
                  <a:srgbClr val="C00000"/>
                </a:solidFill>
                <a:latin typeface="Times New Roman"/>
              </a:rPr>
              <a:t> </a:t>
            </a:r>
            <a:endParaRPr lang="ru-RU" b="1" dirty="0" smtClean="0">
              <a:solidFill>
                <a:srgbClr val="C00000"/>
              </a:solidFill>
              <a:latin typeface="Times New Roman"/>
            </a:endParaRPr>
          </a:p>
          <a:p>
            <a:pPr lvl="0" indent="363538">
              <a:spcBef>
                <a:spcPct val="20000"/>
              </a:spcBef>
            </a:pPr>
            <a:r>
              <a:rPr lang="ru-RU" b="1" dirty="0" smtClean="0">
                <a:solidFill>
                  <a:srgbClr val="C00000"/>
                </a:solidFill>
                <a:latin typeface="Times New Roman"/>
              </a:rPr>
              <a:t>лесничестве </a:t>
            </a:r>
            <a:r>
              <a:rPr lang="ru-RU" b="1" dirty="0">
                <a:solidFill>
                  <a:srgbClr val="C00000"/>
                </a:solidFill>
                <a:latin typeface="Times New Roman"/>
              </a:rPr>
              <a:t>до пенсии.</a:t>
            </a:r>
          </a:p>
          <a:p>
            <a:pPr lvl="0" indent="363538">
              <a:spcBef>
                <a:spcPct val="20000"/>
              </a:spcBef>
            </a:pPr>
            <a:r>
              <a:rPr lang="ru-RU" b="1" dirty="0">
                <a:solidFill>
                  <a:srgbClr val="C00000"/>
                </a:solidFill>
                <a:latin typeface="Times New Roman"/>
              </a:rPr>
              <a:t>Умер мой прадедушка </a:t>
            </a:r>
            <a:endParaRPr lang="ru-RU" b="1" dirty="0" smtClean="0">
              <a:solidFill>
                <a:srgbClr val="C00000"/>
              </a:solidFill>
              <a:latin typeface="Times New Roman"/>
            </a:endParaRPr>
          </a:p>
          <a:p>
            <a:pPr lvl="0" indent="363538">
              <a:spcBef>
                <a:spcPct val="20000"/>
              </a:spcBef>
            </a:pPr>
            <a:r>
              <a:rPr lang="ru-RU" b="1" dirty="0" smtClean="0">
                <a:solidFill>
                  <a:srgbClr val="C00000"/>
                </a:solidFill>
                <a:latin typeface="Times New Roman"/>
              </a:rPr>
              <a:t>в </a:t>
            </a:r>
            <a:r>
              <a:rPr lang="ru-RU" b="1" dirty="0">
                <a:solidFill>
                  <a:srgbClr val="C00000"/>
                </a:solidFill>
                <a:latin typeface="Times New Roman"/>
              </a:rPr>
              <a:t>1983 году, ему было 77 лет </a:t>
            </a:r>
          </a:p>
        </p:txBody>
      </p:sp>
    </p:spTree>
    <p:extLst>
      <p:ext uri="{BB962C8B-B14F-4D97-AF65-F5344CB8AC3E}">
        <p14:creationId xmlns:p14="http://schemas.microsoft.com/office/powerpoint/2010/main" val="507706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928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33589" y="1916832"/>
            <a:ext cx="756084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           Защита Отечества на протяжении всей истории России имела большую актуальность. В основе этого лежит ряд факторов: особое географическое положение, значительная территориальная протяженность, многонациональный состав населения, частые посягательства иностранных государств на суверенитет и целостность страны. Можно с уверенностью сказать, что угроза безопасности России, которая имела место в прошлом, в настоящее время не исчезла, а приобрела иной характер. Сегодня геополитическая обстановка в мире глубоко затрагивает интересы России. 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426" y="404664"/>
            <a:ext cx="5922838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3154363"/>
            <a:ext cx="752316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383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06121" y="332656"/>
            <a:ext cx="8280920" cy="5975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1151255" algn="l"/>
                <a:tab pos="4445000" algn="l"/>
              </a:tabLst>
            </a:pPr>
            <a:r>
              <a:rPr lang="ru-RU" b="1" dirty="0" smtClean="0">
                <a:solidFill>
                  <a:srgbClr val="C00000"/>
                </a:solidFill>
                <a:effectLst/>
                <a:latin typeface="Times New Roman"/>
                <a:ea typeface="Calibri"/>
                <a:cs typeface="Times New Roman"/>
              </a:rPr>
              <a:t>1.3 Гипотеза.</a:t>
            </a:r>
            <a:endParaRPr lang="ru-RU" b="1" dirty="0" smtClean="0">
              <a:solidFill>
                <a:srgbClr val="C00000"/>
              </a:solidFill>
              <a:effectLst/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1151255" algn="l"/>
                <a:tab pos="4445000" algn="l"/>
              </a:tabLs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  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История моей семьи и героическое прошлое моей Родины – одно целое.</a:t>
            </a:r>
            <a:endParaRPr lang="ru-RU" sz="1600" b="1" dirty="0" smtClean="0">
              <a:effectLst/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1151255" algn="l"/>
                <a:tab pos="4445000" algn="l"/>
              </a:tabLst>
            </a:pPr>
            <a:r>
              <a:rPr lang="ru-RU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1.4 Проблема</a:t>
            </a:r>
            <a:endParaRPr lang="ru-RU" dirty="0" smtClean="0">
              <a:solidFill>
                <a:srgbClr val="C00000"/>
              </a:solidFill>
              <a:effectLst/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1151255" algn="l"/>
                <a:tab pos="4445000" algn="l"/>
              </a:tabLst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     </a:t>
            </a:r>
            <a:r>
              <a:rPr lang="ru-RU" b="1" dirty="0" smtClean="0">
                <a:solidFill>
                  <a:srgbClr val="002060"/>
                </a:solidFill>
                <a:effectLst/>
                <a:latin typeface="Times New Roman"/>
                <a:ea typeface="Calibri"/>
                <a:cs typeface="Times New Roman"/>
              </a:rPr>
              <a:t>Готова ли сегодняшняя молодежь, повторить подвиг предков, защищать Отечество?</a:t>
            </a:r>
            <a:endParaRPr lang="ru-RU" sz="1600" b="1" dirty="0" smtClean="0">
              <a:solidFill>
                <a:srgbClr val="002060"/>
              </a:solidFill>
              <a:effectLst/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1151255" algn="l"/>
                <a:tab pos="4445000" algn="l"/>
              </a:tabLst>
            </a:pPr>
            <a:r>
              <a:rPr lang="ru-RU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1.5 Методика исследования.</a:t>
            </a:r>
            <a:endParaRPr lang="ru-RU" dirty="0" smtClean="0">
              <a:solidFill>
                <a:srgbClr val="C00000"/>
              </a:solidFill>
              <a:effectLst/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1151255" algn="l"/>
                <a:tab pos="4445000" algn="l"/>
              </a:tabLst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1.Сбор информации путем опроса родственников;</a:t>
            </a:r>
            <a:endParaRPr lang="ru-RU" sz="1600" b="1" dirty="0" smtClean="0">
              <a:solidFill>
                <a:srgbClr val="002060"/>
              </a:solidFill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1151255" algn="l"/>
                <a:tab pos="4445000" algn="l"/>
              </a:tabLst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2.Поиск документальных источников в семейных архивах родственников;</a:t>
            </a:r>
            <a:endParaRPr lang="ru-RU" sz="1600" b="1" dirty="0" smtClean="0">
              <a:solidFill>
                <a:srgbClr val="002060"/>
              </a:solidFill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1151255" algn="l"/>
                <a:tab pos="4445000" algn="l"/>
              </a:tabLst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3. Изучение Интернет-ресурсов;</a:t>
            </a:r>
            <a:endParaRPr lang="ru-RU" sz="1600" b="1" dirty="0" smtClean="0">
              <a:solidFill>
                <a:srgbClr val="002060"/>
              </a:solidFill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spcBef>
                <a:spcPts val="155"/>
              </a:spcBef>
              <a:spcAft>
                <a:spcPts val="155"/>
              </a:spcAft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4. Поиск информации в электронных банках документов «Подвиг народа» и «Мемориал»;</a:t>
            </a:r>
            <a:endParaRPr lang="ru-RU" sz="1600" b="1" dirty="0" smtClean="0">
              <a:solidFill>
                <a:srgbClr val="002060"/>
              </a:solidFill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spcBef>
                <a:spcPts val="155"/>
              </a:spcBef>
              <a:spcAft>
                <a:spcPts val="155"/>
              </a:spcAft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5. Реализация исследования. Создание слайдовой презентации</a:t>
            </a:r>
            <a:endParaRPr lang="ru-RU" sz="1600" b="1" dirty="0">
              <a:solidFill>
                <a:srgbClr val="002060"/>
              </a:solidFill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87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188640"/>
            <a:ext cx="8568952" cy="5596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Слово «Отечество» того же корня, что и слово  «отец», «Отчизна», «отчий край».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effectLst/>
                <a:latin typeface="Times New Roman"/>
                <a:ea typeface="Times New Roman"/>
                <a:cs typeface="Times New Roman"/>
              </a:rPr>
              <a:t>Означает это слово всю нашу страну, нашу Родину.</a:t>
            </a:r>
            <a:r>
              <a:rPr lang="ru-RU" sz="2400" b="1" dirty="0" smtClean="0">
                <a:solidFill>
                  <a:srgbClr val="C00000"/>
                </a:solidFill>
                <a:effectLst/>
                <a:latin typeface="Times New Roman"/>
                <a:ea typeface="Calibri"/>
                <a:cs typeface="Times New Roman"/>
              </a:rPr>
              <a:t>   </a:t>
            </a:r>
            <a:endParaRPr lang="ru-RU" sz="2400" b="1" dirty="0" smtClean="0">
              <a:solidFill>
                <a:srgbClr val="C00000"/>
              </a:solidFill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  <a:cs typeface="Times New Roman"/>
              </a:rPr>
              <a:t>И еще немало пройдено. </a:t>
            </a:r>
            <a:endParaRPr lang="ru-RU" b="1" dirty="0" smtClean="0">
              <a:solidFill>
                <a:srgbClr val="002060"/>
              </a:solidFill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  <a:cs typeface="Times New Roman"/>
              </a:rPr>
              <a:t>Коль зовут в грядущие пути.</a:t>
            </a:r>
            <a:endParaRPr lang="ru-RU" b="1" dirty="0" smtClean="0">
              <a:solidFill>
                <a:srgbClr val="002060"/>
              </a:solidFill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  <a:cs typeface="Times New Roman"/>
              </a:rPr>
              <a:t>Но светлей и чище чувства Родины</a:t>
            </a:r>
            <a:endParaRPr lang="ru-RU" b="1" dirty="0" smtClean="0">
              <a:solidFill>
                <a:srgbClr val="002060"/>
              </a:solidFill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  <a:cs typeface="Times New Roman"/>
              </a:rPr>
              <a:t>Людям никогда не обрести.</a:t>
            </a:r>
            <a:endParaRPr lang="ru-RU" b="1" dirty="0" smtClean="0">
              <a:solidFill>
                <a:srgbClr val="002060"/>
              </a:solidFill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  <a:cs typeface="Times New Roman"/>
              </a:rPr>
              <a:t> </a:t>
            </a:r>
            <a:endParaRPr lang="ru-RU" b="1" dirty="0" smtClean="0">
              <a:solidFill>
                <a:srgbClr val="002060"/>
              </a:solidFill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  <a:cs typeface="Times New Roman"/>
              </a:rPr>
              <a:t>С этим  чувством человек рождается,</a:t>
            </a:r>
            <a:endParaRPr lang="ru-RU" b="1" dirty="0" smtClean="0">
              <a:solidFill>
                <a:srgbClr val="002060"/>
              </a:solidFill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  <a:cs typeface="Times New Roman"/>
              </a:rPr>
              <a:t>С ним живет и умирает с ним.</a:t>
            </a:r>
            <a:endParaRPr lang="ru-RU" b="1" dirty="0" smtClean="0">
              <a:solidFill>
                <a:srgbClr val="002060"/>
              </a:solidFill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  <a:cs typeface="Times New Roman"/>
              </a:rPr>
              <a:t>Все пройдет, а Родина останется</a:t>
            </a:r>
            <a:endParaRPr lang="ru-RU" b="1" dirty="0" smtClean="0">
              <a:solidFill>
                <a:srgbClr val="002060"/>
              </a:solidFill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2060"/>
                </a:solidFill>
                <a:effectLst/>
                <a:latin typeface="Times New Roman"/>
                <a:ea typeface="Times New Roman"/>
                <a:cs typeface="Times New Roman"/>
              </a:rPr>
              <a:t>Если мы это чувство сохраним.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84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ru-RU" b="1" dirty="0" smtClean="0">
                <a:latin typeface="Times New Roman"/>
                <a:ea typeface="Times New Roman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Times New Roman"/>
                <a:ea typeface="Times New Roman"/>
              </a:rPr>
              <a:t>Выполнение долга в истории России</a:t>
            </a:r>
            <a:r>
              <a:rPr lang="ru-RU" dirty="0">
                <a:latin typeface="Times New Roman"/>
                <a:ea typeface="Times New Roman"/>
              </a:rPr>
              <a:t/>
            </a:r>
            <a:br>
              <a:rPr lang="ru-RU" dirty="0">
                <a:latin typeface="Times New Roman"/>
                <a:ea typeface="Times New Roman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В памяти народной навсегда останутся подвиги тех, кто в годы Великой Отечественной войны 1941—1945гг., не щадя своей крови и самой жизни, приближал час Победы. Святая любовь к Отечеству, пламенный патриотизм, справедливые цели войны, смертельная угроза, исходившая от германского фашизма, мобилизовали народы многонационального Советского Союза на отпор врагу. Вспомним страшную войну, в которой погибли многие наши соотечественники.        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90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7350"/>
            <a:ext cx="8856984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Chelikov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96752"/>
            <a:ext cx="2901950" cy="35382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4230320" y="190502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kern="1800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Челиков</a:t>
            </a:r>
            <a:r>
              <a:rPr lang="ru-RU" b="1" kern="18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Владимир Иванович </a:t>
            </a:r>
            <a:r>
              <a:rPr lang="ru-RU" b="1" kern="1800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(- 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полный Кавалер ордена Славы,   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награжден орденом  Отечественной войны I степени, медалями. 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20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55" y="-160653"/>
            <a:ext cx="9123893" cy="6597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36" y="1196752"/>
            <a:ext cx="2981325" cy="326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2925" y="1412775"/>
            <a:ext cx="44020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/>
                <a:ea typeface="Calibri"/>
              </a:rPr>
              <a:t>Николай Никифорович </a:t>
            </a:r>
            <a:r>
              <a:rPr lang="ru-RU" sz="2400" dirty="0" err="1" smtClean="0">
                <a:solidFill>
                  <a:srgbClr val="FF0000"/>
                </a:solidFill>
                <a:latin typeface="Times New Roman"/>
                <a:ea typeface="Calibri"/>
              </a:rPr>
              <a:t>Печенов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67944" y="198884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За совершенный подвиг и произведенные 104 боевых вылета мл. лейтенант </a:t>
            </a:r>
            <a:r>
              <a:rPr lang="ru-RU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Печенов</a:t>
            </a:r>
            <a:r>
              <a:rPr lang="ru-RU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командованием полка был представлен к званию Героя Советского Союза посмертно. Представление поддержали командир дивизии и командир корпуса. Но по этому представлению </a:t>
            </a:r>
            <a:r>
              <a:rPr lang="ru-RU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Н.Н.Печенов</a:t>
            </a:r>
            <a:r>
              <a:rPr lang="ru-RU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был награжден орденом Отечественной войны 1 степени</a:t>
            </a:r>
            <a:r>
              <a:rPr lang="ru-RU" dirty="0">
                <a:latin typeface="Times New Roman"/>
                <a:ea typeface="Calibri"/>
                <a:cs typeface="Times New Roman"/>
              </a:rPr>
              <a:t>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16682" y="4459065"/>
            <a:ext cx="62646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Н.Н. </a:t>
            </a:r>
            <a:r>
              <a:rPr lang="ru-RU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Печенов</a:t>
            </a:r>
            <a:r>
              <a:rPr lang="ru-RU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совершил двойной подвиг - совершил таран и направил горящий самолет на колонну немецких танков и погиб. А ведь он мог спокойно выпрыгнуть с самолета с парашютом и мог спастись. Но он этого не сделал. Почему?  Потому,  что он  был настоящим защитником своей Родины, </a:t>
            </a:r>
            <a:r>
              <a:rPr lang="ru-RU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был патриотом.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423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7416824" cy="4536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441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8272"/>
            <a:ext cx="9034463" cy="719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68760"/>
            <a:ext cx="2520280" cy="326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91880" y="980728"/>
            <a:ext cx="514806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Мой прадедушка Сердюков Филипп Григорьевич </a:t>
            </a:r>
            <a:r>
              <a:rPr lang="ru-RU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родился 1906 в станице Ахметовской </a:t>
            </a:r>
            <a:r>
              <a:rPr lang="ru-RU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Упорненского</a:t>
            </a:r>
            <a:r>
              <a:rPr lang="ru-RU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района Краснодарского края. Его родители были казаками. Они переехали на Кубань во время Кавказской войны из-под Полтавы. У них была большая семья: пять сыновей и одна дочь. Филипп Григорьевич был пятым ребенком в семье. Прадедушка закончил семь классов казачьей школы. Он был единственным ребенком в семье, который имел образование.  Это было решение отца из-за финансовых проблем и необходимости работать. Отец готовил его для службы в казачьей армии, но революция 1917 года изменила все планы родителей. Кубанское казачество стало врагом советской власти. </a:t>
            </a:r>
          </a:p>
        </p:txBody>
      </p:sp>
    </p:spTree>
    <p:extLst>
      <p:ext uri="{BB962C8B-B14F-4D97-AF65-F5344CB8AC3E}">
        <p14:creationId xmlns:p14="http://schemas.microsoft.com/office/powerpoint/2010/main" val="2835430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Углы">
  <a:themeElements>
    <a:clrScheme name="Углы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Угл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445</TotalTime>
  <Words>867</Words>
  <Application>Microsoft Office PowerPoint</Application>
  <PresentationFormat>Экран (4:3)</PresentationFormat>
  <Paragraphs>56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Углы</vt:lpstr>
      <vt:lpstr>Муниципальное бюджетное общеобразовательное учреждение средняя общеобразовательная           школа №14 ст. Ярославской муниципального образования Мостовского района   </vt:lpstr>
      <vt:lpstr>Презентация PowerPoint</vt:lpstr>
      <vt:lpstr>Презентация PowerPoint</vt:lpstr>
      <vt:lpstr>Презентация PowerPoint</vt:lpstr>
      <vt:lpstr> Выполнение долга в истории России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777</dc:creator>
  <cp:lastModifiedBy>777</cp:lastModifiedBy>
  <cp:revision>25</cp:revision>
  <dcterms:created xsi:type="dcterms:W3CDTF">2019-04-28T15:55:36Z</dcterms:created>
  <dcterms:modified xsi:type="dcterms:W3CDTF">2019-08-29T11:41:42Z</dcterms:modified>
</cp:coreProperties>
</file>