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7" r:id="rId2"/>
    <p:sldId id="258" r:id="rId3"/>
    <p:sldId id="259" r:id="rId4"/>
    <p:sldId id="265" r:id="rId5"/>
    <p:sldId id="267" r:id="rId6"/>
    <p:sldId id="269" r:id="rId7"/>
    <p:sldId id="271" r:id="rId8"/>
    <p:sldId id="272" r:id="rId9"/>
    <p:sldId id="274" r:id="rId10"/>
    <p:sldId id="275" r:id="rId11"/>
    <p:sldId id="277" r:id="rId12"/>
    <p:sldId id="279" r:id="rId13"/>
    <p:sldId id="281" r:id="rId14"/>
    <p:sldId id="304" r:id="rId15"/>
    <p:sldId id="305" r:id="rId16"/>
    <p:sldId id="285" r:id="rId17"/>
    <p:sldId id="303" r:id="rId18"/>
    <p:sldId id="292" r:id="rId19"/>
    <p:sldId id="294" r:id="rId20"/>
    <p:sldId id="290" r:id="rId21"/>
    <p:sldId id="302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AA259-2907-4398-B54C-5A637C55B056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1260C-D625-4C61-A3B3-B1C58401B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9790F3-8259-4B4E-990E-C68AF5021D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7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1260C-D625-4C61-A3B3-B1C58401B26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0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A05D10-B26C-45BB-99B5-038D3DFC6BC1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65F6B9-76D2-4347-B80C-225B9CF1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5D10-B26C-45BB-99B5-038D3DFC6BC1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F6B9-76D2-4347-B80C-225B9CF1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5D10-B26C-45BB-99B5-038D3DFC6BC1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F6B9-76D2-4347-B80C-225B9CF1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5D10-B26C-45BB-99B5-038D3DFC6BC1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F6B9-76D2-4347-B80C-225B9CF13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5D10-B26C-45BB-99B5-038D3DFC6BC1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F6B9-76D2-4347-B80C-225B9CF13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5D10-B26C-45BB-99B5-038D3DFC6BC1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F6B9-76D2-4347-B80C-225B9CF13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5D10-B26C-45BB-99B5-038D3DFC6BC1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F6B9-76D2-4347-B80C-225B9CF1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5D10-B26C-45BB-99B5-038D3DFC6BC1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F6B9-76D2-4347-B80C-225B9CF13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05D10-B26C-45BB-99B5-038D3DFC6BC1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F6B9-76D2-4347-B80C-225B9CF1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8A05D10-B26C-45BB-99B5-038D3DFC6BC1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5F6B9-76D2-4347-B80C-225B9CF1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A05D10-B26C-45BB-99B5-038D3DFC6BC1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65F6B9-76D2-4347-B80C-225B9CF13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A05D10-B26C-45BB-99B5-038D3DFC6BC1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65F6B9-76D2-4347-B80C-225B9CF1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25/28716/6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77867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://vamotkrytka.ru/_ph/23/1/568939268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285860"/>
            <a:ext cx="1701905" cy="857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5473005"/>
            <a:ext cx="43577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Внеурочное занятие</a:t>
            </a:r>
          </a:p>
          <a:p>
            <a:r>
              <a:rPr lang="ru-RU" sz="1400" dirty="0" smtClean="0"/>
              <a:t>по финансовой грамотности во 2 -3 классе</a:t>
            </a:r>
          </a:p>
          <a:p>
            <a:r>
              <a:rPr lang="ru-RU" sz="1400" dirty="0" smtClean="0"/>
              <a:t>Разработчики: </a:t>
            </a:r>
          </a:p>
          <a:p>
            <a:r>
              <a:rPr lang="ru-RU" sz="1400" dirty="0" smtClean="0"/>
              <a:t>Иванова Е.П</a:t>
            </a:r>
            <a:r>
              <a:rPr lang="ru-RU" sz="1400" dirty="0" smtClean="0"/>
              <a:t>.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500034" y="571480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экономической задачи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785786" y="1785926"/>
            <a:ext cx="70009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Светы  есть груша,  а она хочет морковку.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Вовы есть морковка, а хочет он банан.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Миши есть банан, а хочет он грушу.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82948" name="Picture 4" descr="http://img0.liveinternet.ru/images/attach/c/8/102/49/10204900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1075" y="357166"/>
            <a:ext cx="1969437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listreview.ru/wp-content/uploads/2016/04/%D0%A2%D0%BE%D0%B2%D0%B0%D1%80%D0%BD%D1%8B%D0%B9-%D1%80%D1%8B%D0%BD%D0%BE%D0%B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00438"/>
            <a:ext cx="3385060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71480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Palatino Linotype" pitchFamily="18" charset="0"/>
              </a:rPr>
              <a:t>Купля - продажа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428736"/>
            <a:ext cx="628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это такой обмен, в котором  участвуют деньги.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87044" name="Picture 4" descr="http://processs.ru/wp-content/uploads/%D0%9A%D1%83%D0%BF%D0%BB%D1%8F-%D0%BF%D1%80%D0%BE%D0%B4%D0%B0%D0%B6%D0%B0-%D0%BD%D0%B5%D0%B4%D0%B2%D0%B8%D0%B6%D0%B8%D0%BC%D0%BE%D1%81%D1%82%D0%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14619"/>
            <a:ext cx="3714776" cy="2375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642938"/>
            <a:ext cx="821531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Palatino Linotype" pitchFamily="18" charset="0"/>
              </a:rPr>
              <a:t>Деньги</a:t>
            </a:r>
            <a:r>
              <a:rPr lang="ru-RU" sz="4000" b="1">
                <a:solidFill>
                  <a:srgbClr val="C00000"/>
                </a:solidFill>
                <a:latin typeface="Palatino Linotype" pitchFamily="18" charset="0"/>
              </a:rPr>
              <a:t> </a:t>
            </a:r>
          </a:p>
          <a:p>
            <a:r>
              <a:rPr lang="ru-RU" sz="4000" b="1">
                <a:solidFill>
                  <a:srgbClr val="002060"/>
                </a:solidFill>
                <a:latin typeface="Palatino Linotype" pitchFamily="18" charset="0"/>
              </a:rPr>
              <a:t>особый товар, который можно обменять на любые другие товары и услуги.</a:t>
            </a:r>
          </a:p>
        </p:txBody>
      </p:sp>
      <p:pic>
        <p:nvPicPr>
          <p:cNvPr id="6" name="Рисунок 5" descr="picture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00504"/>
            <a:ext cx="3005014" cy="207170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</p:spPr>
      </p:pic>
      <p:sp>
        <p:nvSpPr>
          <p:cNvPr id="14338" name="AutoShape 2" descr="https://www.authenticimaging.com/wp-content/uploads/2014/10/Online-Marke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www.authenticimaging.com/wp-content/uploads/2014/10/Online-Marke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://destinations.com.ua/images/Articles17/17February/Cost_of_Livivng_Lviv/c7b24e744768b05c40a9f8f9925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CC"/>
                </a:solidFill>
              </a:rPr>
              <a:t>Физкультминутка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Буратино потянулся,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Раз нагнулся, два нагнулся.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Руки в стороны развел,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Монетки видно не нашел.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Чтоб монетки нам достать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Надо на носочки встать.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С кустика достать монетку,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Закопать их в поле редко,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Чтобы выросли они.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927350"/>
            <a:ext cx="3962400" cy="39306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071546"/>
            <a:ext cx="9001156" cy="488315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 Деньги </a:t>
            </a:r>
            <a:r>
              <a:rPr lang="ru-RU" dirty="0" smtClean="0"/>
              <a:t>- металлические и бумажные знаки 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(в докапиталистических формациях особые товары), являющиеся мерой стоимости при купле- продаже, средством платежей и предметом накопления.</a:t>
            </a:r>
            <a:endParaRPr lang="ru-RU" dirty="0"/>
          </a:p>
        </p:txBody>
      </p:sp>
      <p:pic>
        <p:nvPicPr>
          <p:cNvPr id="35844" name="Picture 4" descr="10руб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4244977" cy="1897338"/>
          </a:xfrm>
          <a:prstGeom prst="rect">
            <a:avLst/>
          </a:prstGeom>
          <a:noFill/>
        </p:spPr>
      </p:pic>
      <p:pic>
        <p:nvPicPr>
          <p:cNvPr id="35845" name="Picture 5" descr="Руб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716338"/>
            <a:ext cx="1165225" cy="1130300"/>
          </a:xfrm>
          <a:prstGeom prst="rect">
            <a:avLst/>
          </a:prstGeom>
          <a:noFill/>
        </p:spPr>
      </p:pic>
      <p:pic>
        <p:nvPicPr>
          <p:cNvPr id="35846" name="Picture 6" descr="Руб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508500"/>
            <a:ext cx="1165225" cy="1130300"/>
          </a:xfrm>
          <a:prstGeom prst="rect">
            <a:avLst/>
          </a:prstGeom>
          <a:noFill/>
        </p:spPr>
      </p:pic>
      <p:pic>
        <p:nvPicPr>
          <p:cNvPr id="35847" name="Picture 7" descr="Руб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797425"/>
            <a:ext cx="1165225" cy="1130300"/>
          </a:xfrm>
          <a:prstGeom prst="rect">
            <a:avLst/>
          </a:prstGeom>
          <a:noFill/>
        </p:spPr>
      </p:pic>
      <p:pic>
        <p:nvPicPr>
          <p:cNvPr id="35848" name="Picture 8" descr="10руб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572008"/>
            <a:ext cx="3676105" cy="1643074"/>
          </a:xfrm>
          <a:prstGeom prst="rect">
            <a:avLst/>
          </a:prstGeom>
          <a:noFill/>
        </p:spPr>
      </p:pic>
      <p:pic>
        <p:nvPicPr>
          <p:cNvPr id="9" name="Рисунок 8" descr="http://mybook.biz.ua/files/books/middle/image_133216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42852"/>
            <a:ext cx="109014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s://ds03.infourok.ru/uploads/ex/0d63/0002a572-196dacbb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786678" cy="5840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3.infourok.ru/uploads/ex/05a2/00019fc9-303088ae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83596" cy="63626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 С   УЧЕБНИКОМ  </a:t>
            </a:r>
            <a:endParaRPr lang="ru-RU" dirty="0"/>
          </a:p>
        </p:txBody>
      </p:sp>
      <p:pic>
        <p:nvPicPr>
          <p:cNvPr id="4" name="Содержимое 3" descr="http://xn-----clcobofakcfg0aeim6cpk4fn4eqf.xn--p1ai/wp-content/uploads/images/finansovaja_gramotnost_2_3_klassi_materiali_dlja_uchashihsja_v_2_chastjah_chast_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81138"/>
            <a:ext cx="3357586" cy="47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1.bp.blogspot.com/-F8KeaBvOtNQ/U4BatEbmIcI/AAAAAAAABU4/t9cQQfnQHJQ/s1600/repetitor-7b183rf97-ege-english-skype-math-russian-problem-tutor-teacher.jpg"/>
          <p:cNvPicPr/>
          <p:nvPr/>
        </p:nvPicPr>
        <p:blipFill>
          <a:blip r:embed="rId3"/>
          <a:srcRect t="1918" r="8170" b="14521"/>
          <a:stretch>
            <a:fillRect/>
          </a:stretch>
        </p:blipFill>
        <p:spPr bwMode="auto">
          <a:xfrm>
            <a:off x="5572132" y="1285860"/>
            <a:ext cx="228601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7440612" cy="1214438"/>
          </a:xfr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>
            <a:solidFill>
              <a:srgbClr val="996600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002060"/>
                </a:solidFill>
                <a:latin typeface="Bookman Old Style" pitchFamily="18" charset="0"/>
              </a:rPr>
              <a:t>Основные денежные единицы  мира</a:t>
            </a:r>
          </a:p>
        </p:txBody>
      </p:sp>
      <p:pic>
        <p:nvPicPr>
          <p:cNvPr id="6" name="Рисунок 5" descr="500euro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286125" y="5143500"/>
            <a:ext cx="2357438" cy="1208088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</p:spPr>
      </p:pic>
      <p:pic>
        <p:nvPicPr>
          <p:cNvPr id="7" name="Рисунок 6" descr="Английские банкноты Фунты стерлинги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143125"/>
            <a:ext cx="2509838" cy="1285875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</p:spPr>
      </p:pic>
      <p:pic>
        <p:nvPicPr>
          <p:cNvPr id="10" name="Рисунок 9" descr="us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2500313"/>
            <a:ext cx="2428875" cy="1016000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43313" y="1714500"/>
            <a:ext cx="285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Фунты стерлингов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00125" y="1643063"/>
            <a:ext cx="2214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Американские доллары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71750" y="4500563"/>
            <a:ext cx="3786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Единая европейская валюта (</a:t>
            </a:r>
            <a:r>
              <a:rPr lang="en-US" sz="2000" b="1">
                <a:solidFill>
                  <a:srgbClr val="C00000"/>
                </a:solidFill>
              </a:rPr>
              <a:t>EURO)</a:t>
            </a:r>
            <a:r>
              <a:rPr lang="ru-RU" sz="2000" b="1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6" name="Рисунок 15" descr="File097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3643313"/>
            <a:ext cx="2428875" cy="1065212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43688" y="3071813"/>
            <a:ext cx="1357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Рубли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282" y="4500570"/>
            <a:ext cx="2428860" cy="1857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57250" y="571500"/>
            <a:ext cx="7369175" cy="914400"/>
          </a:xfr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6600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i="1" smtClean="0">
                <a:solidFill>
                  <a:srgbClr val="002060"/>
                </a:solidFill>
              </a:rPr>
              <a:t>Копилка интересных фактов.</a:t>
            </a:r>
            <a:br>
              <a:rPr lang="ru-RU" sz="2800" b="1" i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Из истории российских денег.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85750" y="2714625"/>
            <a:ext cx="7083425" cy="3214688"/>
          </a:xfrm>
        </p:spPr>
        <p:txBody>
          <a:bodyPr/>
          <a:lstStyle/>
          <a:p>
            <a:pPr eaLnBrk="1" hangingPunct="1"/>
            <a:r>
              <a:rPr lang="ru-RU" b="1" smtClean="0"/>
              <a:t>Старинная русская монета</a:t>
            </a:r>
          </a:p>
          <a:p>
            <a:pPr eaLnBrk="1" hangingPunct="1">
              <a:buFontTx/>
              <a:buNone/>
            </a:pPr>
            <a:r>
              <a:rPr lang="ru-RU" b="1" smtClean="0"/>
              <a:t>    достоинством в 1 рубль </a:t>
            </a:r>
          </a:p>
          <a:p>
            <a:pPr eaLnBrk="1" hangingPunct="1">
              <a:buFontTx/>
              <a:buNone/>
            </a:pPr>
            <a:r>
              <a:rPr lang="ru-RU" b="1" smtClean="0"/>
              <a:t>    образца 1723 г. </a:t>
            </a:r>
          </a:p>
          <a:p>
            <a:pPr eaLnBrk="1" hangingPunct="1">
              <a:buFontTx/>
              <a:buNone/>
            </a:pPr>
            <a:r>
              <a:rPr lang="ru-RU" b="1" smtClean="0"/>
              <a:t>    Старинная  копейка – монета, на которой был изображен </a:t>
            </a:r>
          </a:p>
          <a:p>
            <a:pPr eaLnBrk="1" hangingPunct="1">
              <a:buFontTx/>
              <a:buNone/>
            </a:pPr>
            <a:r>
              <a:rPr lang="ru-RU" b="1" smtClean="0"/>
              <a:t>    всадник с копьём.</a:t>
            </a:r>
          </a:p>
        </p:txBody>
      </p:sp>
      <p:pic>
        <p:nvPicPr>
          <p:cNvPr id="14340" name="Рисунок 5" descr="____________1_1704_2.jpg"/>
          <p:cNvPicPr>
            <a:picLocks noChangeAspect="1"/>
          </p:cNvPicPr>
          <p:nvPr/>
        </p:nvPicPr>
        <p:blipFill>
          <a:blip r:embed="rId2">
            <a:lum bright="18000" contrast="34000"/>
          </a:blip>
          <a:srcRect/>
          <a:stretch>
            <a:fillRect/>
          </a:stretch>
        </p:blipFill>
        <p:spPr bwMode="auto">
          <a:xfrm>
            <a:off x="5357813" y="5072063"/>
            <a:ext cx="1236662" cy="1254125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</p:spPr>
      </p:pic>
      <p:pic>
        <p:nvPicPr>
          <p:cNvPr id="14341" name="Рисунок 7" descr="Безымянный 1.bmp"/>
          <p:cNvPicPr>
            <a:picLocks noChangeAspect="1"/>
          </p:cNvPicPr>
          <p:nvPr/>
        </p:nvPicPr>
        <p:blipFill>
          <a:blip r:embed="rId3">
            <a:lum bright="20000" contrast="34000"/>
          </a:blip>
          <a:srcRect/>
          <a:stretch>
            <a:fillRect/>
          </a:stretch>
        </p:blipFill>
        <p:spPr bwMode="auto">
          <a:xfrm>
            <a:off x="6715125" y="4572000"/>
            <a:ext cx="1647825" cy="1776413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</p:spPr>
      </p:pic>
      <p:pic>
        <p:nvPicPr>
          <p:cNvPr id="17416" name="Picture 8" descr="C:\Documents and Settings\Администратор\Мои документы\Мои рисунки\52.jpg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/>
          <a:stretch>
            <a:fillRect/>
          </a:stretch>
        </p:blipFill>
        <p:spPr bwMode="auto">
          <a:xfrm>
            <a:off x="5786438" y="2928938"/>
            <a:ext cx="257175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1857375"/>
            <a:ext cx="4643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Palatino Linotype" pitchFamily="18" charset="0"/>
              </a:rPr>
              <a:t>Рубль ( от слова «рубить»)</a:t>
            </a:r>
          </a:p>
        </p:txBody>
      </p:sp>
      <p:pic>
        <p:nvPicPr>
          <p:cNvPr id="8" name="Рисунок 7" descr="5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1571625"/>
            <a:ext cx="2357437" cy="1139825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642918"/>
            <a:ext cx="750099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ознакомление учащихся со способами обмена товарами, функцией денег, денежными единицами России и других стран.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,Bold"/>
              </a:rPr>
              <a:t>Задачи  предметные 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Дать определение понятию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деньги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ознакомить с понятиями «обмен»,«бартер», «купля-продажа»,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с историей возникновения денег.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асширять кругозор учащихся, развивать речь и коммуникативные навыки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Определить функции денег.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Деньги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Купюры   </a:t>
            </a:r>
            <a:r>
              <a:rPr lang="ru-RU" dirty="0" smtClean="0"/>
              <a:t>                    </a:t>
            </a:r>
            <a:r>
              <a:rPr lang="ru-RU" dirty="0" smtClean="0">
                <a:solidFill>
                  <a:srgbClr val="7030A0"/>
                </a:solidFill>
              </a:rPr>
              <a:t> монеты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3609578" cy="270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35505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699792" y="1124744"/>
            <a:ext cx="864318" cy="7917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08104" y="1124744"/>
            <a:ext cx="792088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08266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 «Аверс» (орёл)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3" descr="56350C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571612"/>
            <a:ext cx="5325989" cy="2011094"/>
          </a:xfrm>
        </p:spPr>
      </p:pic>
      <p:sp>
        <p:nvSpPr>
          <p:cNvPr id="4" name="Прямоугольник 3"/>
          <p:cNvSpPr/>
          <p:nvPr/>
        </p:nvSpPr>
        <p:spPr>
          <a:xfrm>
            <a:off x="4071934" y="3714752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«РЕВЕРС» (РЕШКА)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" name="Picture 3" descr="B507EED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28926" y="4357694"/>
            <a:ext cx="5790337" cy="226355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1500" y="1571625"/>
            <a:ext cx="7929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Palatino Linotype" pitchFamily="18" charset="0"/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latin typeface="Palatino Linotype" pitchFamily="18" charset="0"/>
              </a:rPr>
              <a:t>собый </a:t>
            </a:r>
            <a:r>
              <a:rPr lang="ru-RU" sz="2000" b="1" dirty="0">
                <a:solidFill>
                  <a:srgbClr val="002060"/>
                </a:solidFill>
                <a:latin typeface="Palatino Linotype" pitchFamily="18" charset="0"/>
              </a:rPr>
              <a:t>товар, который можно обменять на другие товары и услуги . </a:t>
            </a:r>
            <a:r>
              <a:rPr lang="ru-RU" sz="2000" dirty="0" smtClean="0">
                <a:solidFill>
                  <a:srgbClr val="996600"/>
                </a:solidFill>
                <a:latin typeface="Palatino Linotype" pitchFamily="18" charset="0"/>
              </a:rPr>
              <a:t>_</a:t>
            </a:r>
            <a:r>
              <a:rPr lang="ru-RU" sz="2000" dirty="0" smtClean="0">
                <a:solidFill>
                  <a:srgbClr val="C00000"/>
                </a:solidFill>
                <a:latin typeface="Palatino Linotype" pitchFamily="18" charset="0"/>
              </a:rPr>
              <a:t>_ДЕНЬГИ</a:t>
            </a:r>
            <a:endParaRPr lang="ru-RU" sz="20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38" y="2428875"/>
            <a:ext cx="542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Palatino Linotype" pitchFamily="18" charset="0"/>
              </a:rPr>
              <a:t>Для этого происходит</a:t>
            </a:r>
            <a:r>
              <a:rPr lang="ru-RU" b="1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ru-RU" dirty="0">
                <a:solidFill>
                  <a:srgbClr val="996600"/>
                </a:solidFill>
                <a:latin typeface="Palatino Linotype" pitchFamily="18" charset="0"/>
              </a:rPr>
              <a:t>_________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3071813"/>
            <a:ext cx="714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96600"/>
                </a:solidFill>
                <a:latin typeface="Palatino Linotype" pitchFamily="18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Palatino Linotype" pitchFamily="18" charset="0"/>
              </a:rPr>
              <a:t>Есть два способа обмена</a:t>
            </a:r>
            <a:r>
              <a:rPr lang="ru-RU" sz="2000">
                <a:solidFill>
                  <a:srgbClr val="002060"/>
                </a:solidFill>
                <a:latin typeface="Palatino Linotype" pitchFamily="18" charset="0"/>
              </a:rPr>
              <a:t>: </a:t>
            </a:r>
            <a:r>
              <a:rPr lang="ru-RU" sz="2000">
                <a:solidFill>
                  <a:srgbClr val="996600"/>
                </a:solidFill>
                <a:latin typeface="Palatino Linotype" pitchFamily="18" charset="0"/>
              </a:rPr>
              <a:t>_______________</a:t>
            </a:r>
            <a:r>
              <a:rPr lang="ru-RU">
                <a:solidFill>
                  <a:srgbClr val="996600"/>
                </a:solidFill>
                <a:latin typeface="Palatino Linotype" pitchFamily="18" charset="0"/>
              </a:rPr>
              <a:t>________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2910" y="3786190"/>
            <a:ext cx="6286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Palatino Linotype" pitchFamily="18" charset="0"/>
              </a:rPr>
              <a:t>В качестве оплаты за работу получают </a:t>
            </a:r>
            <a:r>
              <a:rPr lang="ru-RU" dirty="0">
                <a:solidFill>
                  <a:srgbClr val="996600"/>
                </a:solidFill>
                <a:latin typeface="Palatino Linotype" pitchFamily="18" charset="0"/>
              </a:rPr>
              <a:t>_________ 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14375" y="5000625"/>
            <a:ext cx="742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Palatino Linotype" pitchFamily="18" charset="0"/>
              </a:rPr>
              <a:t>Часть денег откладывают на будущее – это </a:t>
            </a:r>
            <a:r>
              <a:rPr lang="ru-RU">
                <a:solidFill>
                  <a:srgbClr val="996600"/>
                </a:solidFill>
                <a:latin typeface="Palatino Linotype" pitchFamily="18" charset="0"/>
              </a:rPr>
              <a:t>______________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14500" y="500063"/>
            <a:ext cx="6215063" cy="58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Palatino Linotype" pitchFamily="18" charset="0"/>
              </a:rPr>
              <a:t>Что такое деньги?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00438" y="2428875"/>
            <a:ext cx="2428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Palatino Linotype" pitchFamily="18" charset="0"/>
              </a:rPr>
              <a:t> обмен </a:t>
            </a:r>
            <a:r>
              <a:rPr lang="ru-RU" sz="2000" b="1" dirty="0">
                <a:solidFill>
                  <a:srgbClr val="C00000"/>
                </a:solidFill>
                <a:latin typeface="Palatino Linotype" pitchFamily="18" charset="0"/>
              </a:rPr>
              <a:t>товарами.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71938" y="3071813"/>
            <a:ext cx="3786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alatino Linotype" pitchFamily="18" charset="0"/>
              </a:rPr>
              <a:t>бартер </a:t>
            </a:r>
            <a:r>
              <a:rPr lang="ru-RU" sz="2000" b="1" dirty="0" smtClean="0">
                <a:solidFill>
                  <a:srgbClr val="C00000"/>
                </a:solidFill>
                <a:latin typeface="Palatino Linotype" pitchFamily="18" charset="0"/>
              </a:rPr>
              <a:t> и   купля </a:t>
            </a:r>
            <a:r>
              <a:rPr lang="ru-RU" sz="2000" b="1" dirty="0">
                <a:solidFill>
                  <a:srgbClr val="C00000"/>
                </a:solidFill>
                <a:latin typeface="Palatino Linotype" pitchFamily="18" charset="0"/>
              </a:rPr>
              <a:t>– продажа.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86446" y="4071942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alatino Linotype" pitchFamily="18" charset="0"/>
              </a:rPr>
              <a:t>зарплату.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57938" y="5000625"/>
            <a:ext cx="1928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Palatino Linotype" pitchFamily="18" charset="0"/>
              </a:rPr>
              <a:t>сбережения.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500034" y="1928802"/>
            <a:ext cx="75724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77863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узнал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Я научился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Мне понравилось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Я бы хотел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Новые знания мне     пригодятся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…..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6500" name="Picture 4" descr="https://im0-tub-ru.yandex.net/i?id=4fb94161f981e22a7cdbf1f1d52642c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3571868" cy="3571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home\Мои документы\Мои рисунки\картинки и картины\предметы\ed65c298c09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642938"/>
            <a:ext cx="35067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8" descr="C:\Documents and Settings\home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73463"/>
            <a:ext cx="2214562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 rot="1742600">
            <a:off x="3384550" y="484188"/>
            <a:ext cx="1000125" cy="1843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2570320">
            <a:off x="3803650" y="1358900"/>
            <a:ext cx="1357313" cy="184308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rot="20851569">
            <a:off x="2041525" y="2609850"/>
            <a:ext cx="1214438" cy="184308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43125" y="1000125"/>
            <a:ext cx="1357313" cy="1843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rot="1026936">
            <a:off x="3071813" y="1857375"/>
            <a:ext cx="1000125" cy="1843088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 rot="1947928">
            <a:off x="3559175" y="2552700"/>
            <a:ext cx="1000125" cy="18430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428875" y="3714750"/>
            <a:ext cx="1049338" cy="1128713"/>
          </a:xfrm>
          <a:custGeom>
            <a:avLst/>
            <a:gdLst>
              <a:gd name="connsiteX0" fmla="*/ 855406 w 1049593"/>
              <a:gd name="connsiteY0" fmla="*/ 0 h 1128251"/>
              <a:gd name="connsiteX1" fmla="*/ 929148 w 1049593"/>
              <a:gd name="connsiteY1" fmla="*/ 958645 h 1128251"/>
              <a:gd name="connsiteX2" fmla="*/ 132735 w 1049593"/>
              <a:gd name="connsiteY2" fmla="*/ 1017639 h 1128251"/>
              <a:gd name="connsiteX3" fmla="*/ 132735 w 1049593"/>
              <a:gd name="connsiteY3" fmla="*/ 988142 h 1128251"/>
              <a:gd name="connsiteX4" fmla="*/ 58993 w 1049593"/>
              <a:gd name="connsiteY4" fmla="*/ 988142 h 1128251"/>
              <a:gd name="connsiteX5" fmla="*/ 73742 w 1049593"/>
              <a:gd name="connsiteY5" fmla="*/ 1002890 h 112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9593" h="1128251">
                <a:moveTo>
                  <a:pt x="855406" y="0"/>
                </a:moveTo>
                <a:cubicBezTo>
                  <a:pt x="952499" y="394519"/>
                  <a:pt x="1049593" y="789039"/>
                  <a:pt x="929148" y="958645"/>
                </a:cubicBezTo>
                <a:cubicBezTo>
                  <a:pt x="808703" y="1128251"/>
                  <a:pt x="265470" y="1012723"/>
                  <a:pt x="132735" y="1017639"/>
                </a:cubicBezTo>
                <a:cubicBezTo>
                  <a:pt x="0" y="1022555"/>
                  <a:pt x="145025" y="993058"/>
                  <a:pt x="132735" y="988142"/>
                </a:cubicBezTo>
                <a:cubicBezTo>
                  <a:pt x="120445" y="983226"/>
                  <a:pt x="68825" y="985684"/>
                  <a:pt x="58993" y="988142"/>
                </a:cubicBezTo>
                <a:cubicBezTo>
                  <a:pt x="49161" y="990600"/>
                  <a:pt x="61451" y="996745"/>
                  <a:pt x="73742" y="100289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143125" y="4500563"/>
            <a:ext cx="1268413" cy="1027112"/>
          </a:xfrm>
          <a:custGeom>
            <a:avLst/>
            <a:gdLst>
              <a:gd name="connsiteX0" fmla="*/ 1268361 w 1268361"/>
              <a:gd name="connsiteY0" fmla="*/ 0 h 1027471"/>
              <a:gd name="connsiteX1" fmla="*/ 604683 w 1268361"/>
              <a:gd name="connsiteY1" fmla="*/ 486697 h 1027471"/>
              <a:gd name="connsiteX2" fmla="*/ 604683 w 1268361"/>
              <a:gd name="connsiteY2" fmla="*/ 486697 h 1027471"/>
              <a:gd name="connsiteX3" fmla="*/ 294967 w 1268361"/>
              <a:gd name="connsiteY3" fmla="*/ 693174 h 1027471"/>
              <a:gd name="connsiteX4" fmla="*/ 501445 w 1268361"/>
              <a:gd name="connsiteY4" fmla="*/ 973393 h 1027471"/>
              <a:gd name="connsiteX5" fmla="*/ 73742 w 1268361"/>
              <a:gd name="connsiteY5" fmla="*/ 943897 h 1027471"/>
              <a:gd name="connsiteX6" fmla="*/ 58993 w 1268361"/>
              <a:gd name="connsiteY6" fmla="*/ 471948 h 102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361" h="1027471">
                <a:moveTo>
                  <a:pt x="1268361" y="0"/>
                </a:moveTo>
                <a:lnTo>
                  <a:pt x="604683" y="486697"/>
                </a:lnTo>
                <a:lnTo>
                  <a:pt x="604683" y="486697"/>
                </a:lnTo>
                <a:cubicBezTo>
                  <a:pt x="553064" y="521110"/>
                  <a:pt x="312173" y="612058"/>
                  <a:pt x="294967" y="693174"/>
                </a:cubicBezTo>
                <a:cubicBezTo>
                  <a:pt x="277761" y="774290"/>
                  <a:pt x="538316" y="931606"/>
                  <a:pt x="501445" y="973393"/>
                </a:cubicBezTo>
                <a:cubicBezTo>
                  <a:pt x="464574" y="1015180"/>
                  <a:pt x="147484" y="1027471"/>
                  <a:pt x="73742" y="943897"/>
                </a:cubicBezTo>
                <a:cubicBezTo>
                  <a:pt x="0" y="860323"/>
                  <a:pt x="29496" y="666135"/>
                  <a:pt x="58993" y="471948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928938" y="4500563"/>
            <a:ext cx="838200" cy="1339850"/>
          </a:xfrm>
          <a:custGeom>
            <a:avLst/>
            <a:gdLst>
              <a:gd name="connsiteX0" fmla="*/ 530942 w 838201"/>
              <a:gd name="connsiteY0" fmla="*/ 0 h 1339645"/>
              <a:gd name="connsiteX1" fmla="*/ 781665 w 838201"/>
              <a:gd name="connsiteY1" fmla="*/ 634180 h 1339645"/>
              <a:gd name="connsiteX2" fmla="*/ 191729 w 838201"/>
              <a:gd name="connsiteY2" fmla="*/ 1268361 h 1339645"/>
              <a:gd name="connsiteX3" fmla="*/ 0 w 838201"/>
              <a:gd name="connsiteY3" fmla="*/ 206477 h 133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201" h="1339645">
                <a:moveTo>
                  <a:pt x="530942" y="0"/>
                </a:moveTo>
                <a:cubicBezTo>
                  <a:pt x="684571" y="211393"/>
                  <a:pt x="838201" y="422786"/>
                  <a:pt x="781665" y="634180"/>
                </a:cubicBezTo>
                <a:cubicBezTo>
                  <a:pt x="725129" y="845574"/>
                  <a:pt x="322006" y="1339645"/>
                  <a:pt x="191729" y="1268361"/>
                </a:cubicBezTo>
                <a:cubicBezTo>
                  <a:pt x="61452" y="1197077"/>
                  <a:pt x="30726" y="701777"/>
                  <a:pt x="0" y="206477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622026">
            <a:off x="3286125" y="4214813"/>
            <a:ext cx="428625" cy="3429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714625" y="2857500"/>
            <a:ext cx="428625" cy="34290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78583">
            <a:off x="3071813" y="3643313"/>
            <a:ext cx="428625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20487571">
            <a:off x="2643188" y="4429125"/>
            <a:ext cx="428625" cy="3429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3643314"/>
            <a:ext cx="5144845" cy="20005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Молодцы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!</a:t>
            </a:r>
          </a:p>
          <a:p>
            <a:pPr algn="ctr"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Спасибо за урок.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71472" y="357166"/>
            <a:ext cx="7000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1.Организационный момент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5539" name="Picture 3" descr="solntse-animatsionnaya-kartinka-08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89339"/>
            <a:ext cx="3357586" cy="3777285"/>
          </a:xfrm>
          <a:prstGeom prst="rect">
            <a:avLst/>
          </a:prstGeom>
          <a:noFill/>
        </p:spPr>
      </p:pic>
      <p:pic>
        <p:nvPicPr>
          <p:cNvPr id="65543" name="Picture 7" descr="Солнечного дня смайлик гифка анимац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5201">
            <a:off x="3319243" y="2017842"/>
            <a:ext cx="4212110" cy="4418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8913" y="1428750"/>
            <a:ext cx="512762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81675" y="1428750"/>
            <a:ext cx="512763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94438" y="1428750"/>
            <a:ext cx="512762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07200" y="1428750"/>
            <a:ext cx="512763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94438" y="1987550"/>
            <a:ext cx="512762" cy="560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07200" y="1987550"/>
            <a:ext cx="512763" cy="560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19963" y="1987550"/>
            <a:ext cx="512762" cy="560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32725" y="1987550"/>
            <a:ext cx="512763" cy="560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45488" y="1987550"/>
            <a:ext cx="512762" cy="560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81675" y="2547938"/>
            <a:ext cx="512763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94438" y="2547938"/>
            <a:ext cx="512762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07200" y="2547938"/>
            <a:ext cx="512763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56150" y="3106738"/>
            <a:ext cx="512763" cy="560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68913" y="3106738"/>
            <a:ext cx="512762" cy="560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81675" y="3106738"/>
            <a:ext cx="512763" cy="560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94438" y="3106738"/>
            <a:ext cx="512762" cy="560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07200" y="3106738"/>
            <a:ext cx="512763" cy="560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93925" y="3106738"/>
            <a:ext cx="512763" cy="560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706688" y="3106738"/>
            <a:ext cx="512762" cy="560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19450" y="3106738"/>
            <a:ext cx="512763" cy="560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32213" y="3106738"/>
            <a:ext cx="512762" cy="560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44975" y="3106738"/>
            <a:ext cx="511175" cy="560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2875" y="3106738"/>
            <a:ext cx="512763" cy="560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55638" y="3106738"/>
            <a:ext cx="512762" cy="560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68400" y="3106738"/>
            <a:ext cx="512763" cy="560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681163" y="3106738"/>
            <a:ext cx="512762" cy="560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268913" y="3667125"/>
            <a:ext cx="512762" cy="560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81675" y="3667125"/>
            <a:ext cx="512763" cy="560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94438" y="3667125"/>
            <a:ext cx="512762" cy="560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07200" y="3667125"/>
            <a:ext cx="512763" cy="560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319963" y="3667125"/>
            <a:ext cx="512762" cy="560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56150" y="3667125"/>
            <a:ext cx="512763" cy="560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68913" y="4227513"/>
            <a:ext cx="512762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81675" y="4227513"/>
            <a:ext cx="512763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94438" y="4227513"/>
            <a:ext cx="512762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807200" y="4227513"/>
            <a:ext cx="512763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319963" y="4227513"/>
            <a:ext cx="512762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756150" y="4227513"/>
            <a:ext cx="512763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143316" y="1357298"/>
            <a:ext cx="50006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43448" y="1928802"/>
            <a:ext cx="50006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631507" y="2464493"/>
            <a:ext cx="50006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32" y="3024122"/>
            <a:ext cx="50006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619688" y="3607689"/>
            <a:ext cx="50006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619500" y="4143380"/>
            <a:ext cx="50006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357630" y="1285860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786258" y="1285860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</a:t>
            </a:r>
            <a:endParaRPr lang="ru-RU" sz="4000" b="1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86324" y="1285860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у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786390" y="1285860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</a:t>
            </a:r>
            <a:endParaRPr lang="ru-RU" sz="4000" b="1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357762" y="1857364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</a:t>
            </a:r>
            <a:endParaRPr lang="ru-RU" sz="4000" b="1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810140" y="1857364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310206" y="1857364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857960" y="1857364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8358026" y="1857364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833758" y="2476556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286324" y="2476556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ё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786390" y="2476556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</a:t>
            </a:r>
            <a:endParaRPr lang="ru-RU" sz="4000" b="1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25781" y="3012435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</a:t>
            </a:r>
            <a:endParaRPr lang="ru-RU" sz="4000" b="1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90222" y="2988497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</a:t>
            </a:r>
            <a:endParaRPr lang="ru-RU" sz="4000" b="1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214226" y="300037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702417" y="3012059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202483" y="3012247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ы</a:t>
            </a:r>
            <a:endParaRPr lang="ru-RU" sz="4000" b="1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714424" y="3012247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ш</a:t>
            </a:r>
            <a:endParaRPr lang="ru-RU" sz="4000" b="1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214490" y="300037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714556" y="3000560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214622" y="300037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</a:t>
            </a:r>
            <a:endParaRPr lang="ru-RU" sz="4000" b="1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786126" y="300037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</a:t>
            </a:r>
            <a:endParaRPr lang="ru-RU" sz="4000" b="1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86192" y="3000560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786258" y="300037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86324" y="300037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86390" y="300037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ь</a:t>
            </a:r>
            <a:endParaRPr lang="ru-RU" sz="4000" b="1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857376" y="3548314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у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310130" y="3548314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786258" y="3560001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310074" y="3536439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у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786390" y="3548126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г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7334144" y="3548126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845501" y="4095880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г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5309942" y="4072318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</a:t>
            </a:r>
            <a:endParaRPr lang="ru-RU" sz="4000" b="1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774383" y="4072130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6286324" y="4084193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</a:t>
            </a:r>
            <a:endParaRPr lang="ru-RU" sz="4000" b="1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786390" y="4084005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7322269" y="4072318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</a:t>
            </a:r>
          </a:p>
        </p:txBody>
      </p:sp>
      <p:sp>
        <p:nvSpPr>
          <p:cNvPr id="87" name="Стрелка вниз 86"/>
          <p:cNvSpPr/>
          <p:nvPr/>
        </p:nvSpPr>
        <p:spPr>
          <a:xfrm>
            <a:off x="6929438" y="571500"/>
            <a:ext cx="285750" cy="714375"/>
          </a:xfrm>
          <a:prstGeom prst="downArrow">
            <a:avLst/>
          </a:prstGeom>
          <a:solidFill>
            <a:srgbClr val="FF66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8072438" y="5643563"/>
            <a:ext cx="642937" cy="642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Заголовок 88"/>
          <p:cNvSpPr>
            <a:spLocks noGrp="1"/>
          </p:cNvSpPr>
          <p:nvPr>
            <p:ph type="title"/>
          </p:nvPr>
        </p:nvSpPr>
        <p:spPr>
          <a:xfrm>
            <a:off x="2143125" y="214313"/>
            <a:ext cx="4286250" cy="7254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76" name="Rectangle 88"/>
          <p:cNvSpPr>
            <a:spLocks noChangeArrowheads="1"/>
          </p:cNvSpPr>
          <p:nvPr/>
        </p:nvSpPr>
        <p:spPr bwMode="auto">
          <a:xfrm>
            <a:off x="6804025" y="1412875"/>
            <a:ext cx="504825" cy="3384550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23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714375"/>
            <a:ext cx="8072437" cy="20716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Тема урока: </a:t>
            </a:r>
          </a:p>
          <a:p>
            <a:pPr algn="ctr">
              <a:buFontTx/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«Что такое деньги?»</a:t>
            </a:r>
          </a:p>
          <a:p>
            <a:endParaRPr lang="ru-RU" dirty="0" smtClean="0"/>
          </a:p>
        </p:txBody>
      </p:sp>
      <p:pic>
        <p:nvPicPr>
          <p:cNvPr id="67586" name="Picture 2" descr="http://www.gifki.org/data/media/1168/smayl-dengi-animatsionnaya-kartinka-00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2185999" cy="1285884"/>
          </a:xfrm>
          <a:prstGeom prst="rect">
            <a:avLst/>
          </a:prstGeom>
          <a:noFill/>
        </p:spPr>
      </p:pic>
      <p:pic>
        <p:nvPicPr>
          <p:cNvPr id="6" name="Рисунок 5" descr="http://artoks.ru/assets/files/2013/06/14_42fgbf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00372"/>
            <a:ext cx="44291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71538" y="785794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</a:rPr>
              <a:t>Что такое деньги?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142976" y="1928802"/>
            <a:ext cx="650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</a:rPr>
              <a:t>Как появились деньги?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57224" y="307181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</a:rPr>
              <a:t>Какими были первые деньги?</a:t>
            </a:r>
          </a:p>
        </p:txBody>
      </p:sp>
      <p:pic>
        <p:nvPicPr>
          <p:cNvPr id="6154" name="Picture 10" descr="деньги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191000"/>
            <a:ext cx="2971800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http://mdoburomashka.ucoz.ru/0_871bd_1ff94faf_X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623317" cy="162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https://im0-tub-ru.yandex.net/i?id=4deeabc8030306a742d6ef4bee815805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71942"/>
            <a:ext cx="2966169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allAtOnce"/>
      <p:bldP spid="6150" grpId="0" build="allAtOnce"/>
      <p:bldP spid="615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57712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500034" y="428604"/>
            <a:ext cx="6858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История возникновения денег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s://im0-tub-ru.yandex.net/i?id=254de5757a3c6d64fa8bd039da078eb1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5549543" cy="277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714752"/>
            <a:ext cx="5416819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500" y="1214438"/>
            <a:ext cx="81438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Palatino Linotype" pitchFamily="18" charset="0"/>
              </a:rPr>
              <a:t>Бартер</a:t>
            </a:r>
            <a:r>
              <a:rPr lang="ru-RU" sz="4400" b="1" dirty="0">
                <a:solidFill>
                  <a:srgbClr val="C00000"/>
                </a:solidFill>
                <a:latin typeface="Palatino Linotype" pitchFamily="18" charset="0"/>
              </a:rPr>
              <a:t> - </a:t>
            </a:r>
          </a:p>
          <a:p>
            <a:r>
              <a:rPr lang="ru-RU" sz="4400" b="1" dirty="0">
                <a:solidFill>
                  <a:srgbClr val="002060"/>
                </a:solidFill>
                <a:latin typeface="Palatino Linotype" pitchFamily="18" charset="0"/>
              </a:rPr>
              <a:t>это прямой обмен одних товаров на другие.</a:t>
            </a:r>
          </a:p>
        </p:txBody>
      </p:sp>
      <p:pic>
        <p:nvPicPr>
          <p:cNvPr id="5" name="Рисунок 4" descr="pic1a.gif"/>
          <p:cNvPicPr>
            <a:picLocks noChangeAspect="1"/>
          </p:cNvPicPr>
          <p:nvPr/>
        </p:nvPicPr>
        <p:blipFill>
          <a:blip r:embed="rId2"/>
          <a:srcRect l="27274" b="4660"/>
          <a:stretch>
            <a:fillRect/>
          </a:stretch>
        </p:blipFill>
        <p:spPr bwMode="auto">
          <a:xfrm>
            <a:off x="1785938" y="3500438"/>
            <a:ext cx="762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шар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3214686"/>
            <a:ext cx="428625" cy="1652593"/>
          </a:xfrm>
          <a:prstGeom prst="flowChartMerge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6" name="Рисунок 5" descr="pic2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3571875"/>
            <a:ext cx="952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ороженое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3714750"/>
            <a:ext cx="5191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2963E-6 C -0.03542 -0.1287 -0.07083 -0.25717 0.00955 -0.24444 C 0.08993 -0.23171 0.28611 -0.07777 0.48229 0.07616 " pathEditMode="relative" ptsTypes="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59259E-6 C 0.04999 -0.14167 0.09999 -0.28334 0.00468 -0.33959 C -0.09063 -0.39584 -0.46112 -0.40486 -0.57153 -0.3382 C -0.68195 -0.27176 -0.64393 -0.00602 -0.65834 0.06041 " pathEditMode="relative" ptsTypes="aa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360</Words>
  <Application>Microsoft Office PowerPoint</Application>
  <PresentationFormat>Экран (4:3)</PresentationFormat>
  <Paragraphs>118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Arial</vt:lpstr>
      <vt:lpstr>Bookman Old Style</vt:lpstr>
      <vt:lpstr>Calibri</vt:lpstr>
      <vt:lpstr>Century Gothic</vt:lpstr>
      <vt:lpstr>Century Schoolbook</vt:lpstr>
      <vt:lpstr>Palatino Linotype</vt:lpstr>
      <vt:lpstr>Times New Roman</vt:lpstr>
      <vt:lpstr>Times New Roman,Bold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Кроссворд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Презентация PowerPoint</vt:lpstr>
      <vt:lpstr>РАБОТА  С   УЧЕБНИКОМ  </vt:lpstr>
      <vt:lpstr>Основные денежные единицы  мира</vt:lpstr>
      <vt:lpstr>Копилка интересных фактов. Из истории российских денег.</vt:lpstr>
      <vt:lpstr>Деньги   Купюры                        монеты</vt:lpstr>
      <vt:lpstr>        «Аверс» (орёл)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</cp:lastModifiedBy>
  <cp:revision>40</cp:revision>
  <dcterms:created xsi:type="dcterms:W3CDTF">2017-09-21T14:30:32Z</dcterms:created>
  <dcterms:modified xsi:type="dcterms:W3CDTF">2019-09-10T18:05:33Z</dcterms:modified>
</cp:coreProperties>
</file>