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7" r:id="rId3"/>
    <p:sldId id="281" r:id="rId4"/>
    <p:sldId id="261" r:id="rId5"/>
    <p:sldId id="264" r:id="rId6"/>
    <p:sldId id="262" r:id="rId7"/>
    <p:sldId id="265" r:id="rId8"/>
    <p:sldId id="280" r:id="rId9"/>
    <p:sldId id="272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5" r:id="rId18"/>
    <p:sldId id="274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71"/>
    <a:srgbClr val="157FFF"/>
    <a:srgbClr val="E20087"/>
    <a:srgbClr val="FFABCB"/>
    <a:srgbClr val="EF720B"/>
    <a:srgbClr val="F79B4F"/>
    <a:srgbClr val="6F4001"/>
    <a:srgbClr val="CC9900"/>
    <a:srgbClr val="F7E289"/>
    <a:srgbClr val="FF9E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2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70" y="680310"/>
            <a:ext cx="8246070" cy="763525"/>
          </a:xfrm>
          <a:effectLst>
            <a:outerShdw blurRad="50800" dist="25400" dir="2700000" algn="tl" rotWithShape="0">
              <a:srgbClr val="002060">
                <a:alpha val="56000"/>
              </a:srgb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1443835"/>
            <a:ext cx="6400800" cy="61082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B1507-2498-403C-8E37-36E05524E47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17FE2-15DB-460B-9DD0-CEA2F7B79D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877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31265-54AC-43B0-A230-5BE7357C638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8718A-5D68-437F-97F3-FD598285DD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0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58EBA-AB46-4D73-A2A7-54FB6931E5A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310AA-B6F5-4F7F-9B78-CEFBD69871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20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29AC3-F01E-419D-A5B4-CCC59B20E2E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A52FA-6CD9-457E-BAE8-104637D18F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71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1A0EB-0BBB-4455-A2F4-065A19D929A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A066B-3F9C-4B52-BD05-EB79068919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50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3113F-F2E9-4F4E-A257-5C3D210B0B2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B7529-2D53-41DB-8D72-5D59BA79CE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99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15AD3-FA8F-4F7C-B9E6-2443AD40FC2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CE8AF-B4F3-4E5F-9312-6F09D9D443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4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46070" cy="610820"/>
          </a:xfrm>
          <a:effectLst>
            <a:outerShdw blurRad="50800" dist="25400" dir="2700000" algn="ctr" rotWithShape="0">
              <a:srgbClr val="002060">
                <a:alpha val="82000"/>
              </a:srgb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46070" cy="412303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DCE37-1F24-408B-8AFF-BD4B2EBE2BF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CC515-85CD-43E0-A430-63BBF85B98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01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42731-3F30-439A-9B29-A5149A3F862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867B-AB0D-4CB8-85A3-48576A8B405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955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A2C8-13E6-4001-94D6-80C14715678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9CB41-0041-4C00-A236-4A7F64748DC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95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D1625-36BE-4935-AB55-07D33757509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07E70-C047-4B1D-9E98-5557E057C8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07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05" y="527605"/>
            <a:ext cx="7168900" cy="684885"/>
          </a:xfrm>
          <a:effectLst>
            <a:outerShdw blurRad="50800" dist="25400" dir="2700000" algn="ctr" rotWithShape="0">
              <a:srgbClr val="002060">
                <a:alpha val="60000"/>
              </a:srgb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605" y="1443835"/>
            <a:ext cx="7168900" cy="427574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369770"/>
            <a:ext cx="8076895" cy="532180"/>
          </a:xfrm>
          <a:effectLst>
            <a:outerShdw blurRad="50800" dist="25400" dir="2700000" algn="ctr" rotWithShape="0">
              <a:srgbClr val="002060">
                <a:alpha val="75000"/>
              </a:srgb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2054655"/>
            <a:ext cx="3817625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2818180"/>
            <a:ext cx="3817625" cy="303505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410" y="2054655"/>
            <a:ext cx="3817625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410" y="2818180"/>
            <a:ext cx="3817625" cy="303505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E10561-B6E7-4DC6-8496-C9E608FDAA1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A8028A-CF1E-4D50-B156-A77DF3C760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0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6260" y="374900"/>
            <a:ext cx="8551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sz="1600" kern="0" dirty="0">
                <a:solidFill>
                  <a:schemeClr val="bg1"/>
                </a:solidFill>
                <a:latin typeface="Arial" charset="0"/>
              </a:rPr>
              <a:t>Муниципальное казенное образовательное учреждение </a:t>
            </a:r>
            <a:r>
              <a:rPr lang="ru-RU" altLang="ru-RU" sz="1600" kern="0" dirty="0" err="1">
                <a:solidFill>
                  <a:schemeClr val="bg1"/>
                </a:solidFill>
                <a:latin typeface="Arial" charset="0"/>
              </a:rPr>
              <a:t>Скляевская</a:t>
            </a:r>
            <a:r>
              <a:rPr lang="ru-RU" altLang="ru-RU" sz="1600" kern="0" dirty="0">
                <a:solidFill>
                  <a:schemeClr val="bg1"/>
                </a:solidFill>
                <a:latin typeface="Arial" charset="0"/>
              </a:rPr>
              <a:t>  средняя</a:t>
            </a:r>
          </a:p>
          <a:p>
            <a:pPr lvl="0" algn="ctr">
              <a:defRPr/>
            </a:pPr>
            <a:r>
              <a:rPr lang="ru-RU" altLang="ru-RU" sz="1600" kern="0" dirty="0">
                <a:solidFill>
                  <a:schemeClr val="bg1"/>
                </a:solidFill>
                <a:latin typeface="Arial" charset="0"/>
              </a:rPr>
              <a:t>общеобразовательная школа </a:t>
            </a:r>
            <a:r>
              <a:rPr lang="ru-RU" altLang="ru-RU" sz="1600" kern="0" dirty="0" err="1">
                <a:solidFill>
                  <a:schemeClr val="bg1"/>
                </a:solidFill>
                <a:latin typeface="Arial" charset="0"/>
              </a:rPr>
              <a:t>Рамонского</a:t>
            </a:r>
            <a:r>
              <a:rPr lang="ru-RU" altLang="ru-RU" sz="1600" kern="0" dirty="0">
                <a:solidFill>
                  <a:schemeClr val="bg1"/>
                </a:solidFill>
                <a:latin typeface="Arial" charset="0"/>
              </a:rPr>
              <a:t>  района Воронежской области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6260" y="6055962"/>
            <a:ext cx="56500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kern="0" dirty="0">
                <a:solidFill>
                  <a:schemeClr val="bg1"/>
                </a:solidFill>
                <a:latin typeface="Arial" charset="0"/>
              </a:rPr>
              <a:t>Выполнила: учитель начальных классов Бурлака С. В.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1670" y="1951673"/>
            <a:ext cx="79406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kern="0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Тема урока: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kern="0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Водные богатства</a:t>
            </a:r>
          </a:p>
          <a:p>
            <a:pPr lvl="0" algn="ctr">
              <a:defRPr/>
            </a:pPr>
            <a:r>
              <a:rPr lang="ru-RU" sz="2400" kern="0" spc="50" dirty="0">
                <a:ln w="11430"/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(Окружающий мир. 2 класс)</a:t>
            </a:r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3958" y="215790"/>
            <a:ext cx="330090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4400" b="1" spc="50" dirty="0">
                <a:ln w="11430"/>
                <a:solidFill>
                  <a:srgbClr val="157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Части  реки</a:t>
            </a:r>
            <a:endParaRPr lang="ru-RU" b="1" spc="50" dirty="0">
              <a:ln w="11430"/>
              <a:solidFill>
                <a:srgbClr val="157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6260" y="983416"/>
            <a:ext cx="87041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Место, где река впадает в море,  озеро или другую реку называется 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устьем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7" y="2054655"/>
            <a:ext cx="8504237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91" y="1980590"/>
            <a:ext cx="8504237" cy="453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64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21548" y="222195"/>
            <a:ext cx="330090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4400" b="1" spc="50" dirty="0">
                <a:ln w="11430"/>
                <a:solidFill>
                  <a:srgbClr val="157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Части  реки</a:t>
            </a:r>
            <a:endParaRPr lang="ru-RU" b="1" spc="50" dirty="0">
              <a:ln w="11430"/>
              <a:solidFill>
                <a:srgbClr val="157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8965" y="985720"/>
            <a:ext cx="8246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Углубление, по которому течёт река, называется  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руслом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59" y="2152345"/>
            <a:ext cx="4097337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152345"/>
            <a:ext cx="4275740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4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2590" y="767866"/>
            <a:ext cx="8551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своём пути река встречает другие речки и ручейки, которые впадают в неё. Это 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притоки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реки. У реки могут быть </a:t>
            </a:r>
            <a:r>
              <a:rPr lang="ru-RU" sz="2800" b="1" u="sng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левые и правые притоки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92245" y="99609"/>
            <a:ext cx="330090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4400" b="1" spc="50" dirty="0">
                <a:ln w="11430"/>
                <a:solidFill>
                  <a:srgbClr val="157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Части  реки</a:t>
            </a:r>
            <a:endParaRPr lang="ru-RU" b="1" spc="50" dirty="0">
              <a:ln w="11430"/>
              <a:solidFill>
                <a:srgbClr val="157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35" y="2930275"/>
            <a:ext cx="4271165" cy="3438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skitalets.ru/books/verhniy_don/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244" y="2360066"/>
            <a:ext cx="3469845" cy="397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3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6259" y="416425"/>
            <a:ext cx="83987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 реки есть  левый и правый </a:t>
            </a:r>
            <a:r>
              <a:rPr lang="ru-RU" sz="2400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u="sng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берега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Чтобы определить, где находится левый берег, а где правый, где левый приток, где правый, нужно встать лицом по течению,  в сторону устья и справа будет правый берег, а слева -  левый.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13" y="2945665"/>
            <a:ext cx="4123034" cy="3035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70" y="2970885"/>
            <a:ext cx="4123035" cy="3035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38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1889" y="3123590"/>
            <a:ext cx="66602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Красота моря</a:t>
            </a:r>
            <a:endParaRPr lang="ru-RU" sz="8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4812" y="0"/>
            <a:ext cx="70991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solidFill>
                  <a:srgbClr val="FFFF00"/>
                </a:solidFill>
              </a:rPr>
              <a:t>Кто в первый раз увидит безбрежное море,</a:t>
            </a:r>
          </a:p>
          <a:p>
            <a:r>
              <a:rPr lang="ru-RU" sz="2800" i="1" dirty="0" smtClean="0">
                <a:solidFill>
                  <a:srgbClr val="FFFF00"/>
                </a:solidFill>
              </a:rPr>
              <a:t> тот, без сомнения, будет поражён.</a:t>
            </a:r>
          </a:p>
          <a:p>
            <a:r>
              <a:rPr lang="ru-RU" sz="2800" i="1" dirty="0">
                <a:solidFill>
                  <a:srgbClr val="FFFF00"/>
                </a:solidFill>
              </a:rPr>
              <a:t> </a:t>
            </a:r>
            <a:r>
              <a:rPr lang="ru-RU" sz="2800" i="1" dirty="0" smtClean="0">
                <a:solidFill>
                  <a:srgbClr val="FFFF00"/>
                </a:solidFill>
              </a:rPr>
              <a:t>                                              Ушинский К. Д.</a:t>
            </a:r>
          </a:p>
        </p:txBody>
      </p:sp>
    </p:spTree>
    <p:extLst>
      <p:ext uri="{BB962C8B-B14F-4D97-AF65-F5344CB8AC3E}">
        <p14:creationId xmlns:p14="http://schemas.microsoft.com/office/powerpoint/2010/main" val="354826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1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2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4"/>
          <p:cNvSpPr>
            <a:spLocks noGrp="1"/>
          </p:cNvSpPr>
          <p:nvPr>
            <p:ph idx="4294967295"/>
          </p:nvPr>
        </p:nvSpPr>
        <p:spPr>
          <a:xfrm>
            <a:off x="143555" y="222195"/>
            <a:ext cx="8581040" cy="137434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Океаны, моря, озёра, реки, каналы, пруды, водохранилища – всё это водные богатства нашей планеты.</a:t>
            </a:r>
          </a:p>
        </p:txBody>
      </p:sp>
      <p:pic>
        <p:nvPicPr>
          <p:cNvPr id="7" name="Picture 7" descr="http://www.travelliving.ru/upload/post/item/2011/60/1299071888_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1855559"/>
            <a:ext cx="3980841" cy="227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http://img-fotki.yandex.ru/get/4518/130795073.22/0_8472e_584c7437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35" y="4192525"/>
            <a:ext cx="4019550" cy="232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http://mycoweb.narod.ru/fungi/Makhra_2005/Images/Prud_JS_200506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10" y="1749245"/>
            <a:ext cx="3896335" cy="237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60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139950" y="2292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0600" y="527605"/>
            <a:ext cx="855148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Домашнее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задание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1. Рабочая тетрадь: № 4 (с. 35).</a:t>
            </a:r>
            <a:endParaRPr lang="ru-RU" sz="2800" dirty="0">
              <a:solidFill>
                <a:srgbClr val="000000"/>
              </a:solidFill>
              <a:latin typeface="Courier New"/>
              <a:ea typeface="Courier New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2. Вместе со взрослыми подготовить </a:t>
            </a:r>
            <a:r>
              <a:rPr lang="ru-RU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фоторассказ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2800" dirty="0">
              <a:solidFill>
                <a:srgbClr val="000000"/>
              </a:solidFill>
              <a:latin typeface="Courier New"/>
              <a:ea typeface="Courier New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 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«Красота моря» (по желанию).</a:t>
            </a:r>
            <a:endParaRPr lang="ru-RU" sz="2800" dirty="0">
              <a:solidFill>
                <a:srgbClr val="000000"/>
              </a:solidFill>
              <a:latin typeface="Courier New"/>
              <a:ea typeface="Courier New"/>
            </a:endParaRPr>
          </a:p>
          <a:p>
            <a:pPr lvl="0" fontAlgn="base">
              <a:lnSpc>
                <a:spcPct val="115000"/>
              </a:lnSpc>
              <a:spcBef>
                <a:spcPct val="0"/>
              </a:spcBef>
            </a:pPr>
            <a:endParaRPr lang="ru-RU" sz="3200" dirty="0">
              <a:solidFill>
                <a:srgbClr val="000000"/>
              </a:solidFill>
              <a:latin typeface="Times New Roman" pitchFamily="18" charset="0"/>
              <a:ea typeface="Courier New"/>
              <a:cs typeface="Times New Roman" pitchFamily="18" charset="0"/>
            </a:endParaRPr>
          </a:p>
          <a:p>
            <a:pPr lvl="0" fontAlgn="base">
              <a:lnSpc>
                <a:spcPct val="115000"/>
              </a:lnSpc>
              <a:spcBef>
                <a:spcPct val="0"/>
              </a:spcBef>
            </a:pPr>
            <a:r>
              <a:rPr lang="ru-RU" sz="3600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1519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6260" y="527605"/>
            <a:ext cx="8704185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Цели урока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: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Образовательные:</a:t>
            </a:r>
            <a:r>
              <a:rPr lang="ru-RU" dirty="0">
                <a:latin typeface="Times New Roman"/>
                <a:ea typeface="Times New Roman"/>
              </a:rPr>
              <a:t> познакомить учащихся с новыми понятиями, терминами и определениями, начать формирование у учащихся представление о реках – её частях;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- воспитывать бережное отношение к природным объектам – рекам, учить, беречь природные богатства;</a:t>
            </a: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Times New Roman"/>
                <a:ea typeface="Times New Roman"/>
              </a:rPr>
              <a:t>развитие </a:t>
            </a:r>
            <a:r>
              <a:rPr lang="ru-RU" dirty="0">
                <a:latin typeface="Times New Roman"/>
                <a:ea typeface="Times New Roman"/>
              </a:rPr>
              <a:t>мышления учащихся, способность сопоставлять, анализировать, делать выводы</a:t>
            </a:r>
            <a:r>
              <a:rPr lang="ru-RU" dirty="0" smtClean="0">
                <a:latin typeface="Times New Roman"/>
                <a:ea typeface="Times New Roman"/>
              </a:rPr>
              <a:t>.</a:t>
            </a: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     </a:t>
            </a:r>
            <a:r>
              <a:rPr lang="ru-RU" dirty="0">
                <a:latin typeface="Times New Roman"/>
                <a:ea typeface="Times New Roman"/>
              </a:rPr>
              <a:t>Планируемые результаты:</a:t>
            </a:r>
          </a:p>
          <a:p>
            <a:pPr indent="450215" algn="just">
              <a:spcAft>
                <a:spcPts val="0"/>
              </a:spcAft>
            </a:pPr>
            <a:r>
              <a:rPr lang="ru-RU" u="sng" dirty="0">
                <a:latin typeface="Times New Roman"/>
                <a:ea typeface="Times New Roman"/>
              </a:rPr>
              <a:t>Предметные:</a:t>
            </a:r>
            <a:endParaRPr lang="ru-RU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1. Формировать понятие река и её части.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2. Формировать понятия значимости рек в жизни.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3. Формирование умение работать с толковым словарем</a:t>
            </a:r>
            <a:r>
              <a:rPr lang="ru-RU" dirty="0" smtClean="0">
                <a:latin typeface="Times New Roman"/>
                <a:ea typeface="Times New Roman"/>
              </a:rPr>
              <a:t>.</a:t>
            </a:r>
          </a:p>
          <a:p>
            <a:pPr indent="450215" algn="just">
              <a:spcAft>
                <a:spcPts val="0"/>
              </a:spcAft>
            </a:pPr>
            <a:r>
              <a:rPr lang="ru-RU" u="sng" dirty="0" err="1" smtClean="0">
                <a:latin typeface="Times New Roman"/>
                <a:ea typeface="Times New Roman"/>
              </a:rPr>
              <a:t>Метапредметные</a:t>
            </a:r>
            <a:r>
              <a:rPr lang="ru-RU" u="sng" dirty="0" smtClean="0">
                <a:latin typeface="Times New Roman"/>
                <a:ea typeface="Times New Roman"/>
              </a:rPr>
              <a:t>:</a:t>
            </a:r>
            <a:endParaRPr lang="ru-RU" dirty="0" smtClean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u="sng" dirty="0" smtClean="0">
                <a:latin typeface="Times New Roman"/>
                <a:ea typeface="Times New Roman"/>
              </a:rPr>
              <a:t>Регулятивные.</a:t>
            </a:r>
            <a:endParaRPr lang="ru-RU" dirty="0" smtClean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1. Осознавать задачу, принимать её; стремление к успешному её решению.</a:t>
            </a: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2. Планировать свои действия.</a:t>
            </a: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3. Контролировать и оценивать свою работу.</a:t>
            </a:r>
          </a:p>
          <a:p>
            <a:pPr indent="450215" algn="just">
              <a:spcAft>
                <a:spcPts val="0"/>
              </a:spcAft>
            </a:pPr>
            <a:endParaRPr lang="ru-RU" sz="1400" dirty="0" smtClean="0"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AutoNum type="arabicPeriod"/>
            </a:pPr>
            <a:endParaRPr lang="ru-RU" sz="16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886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18610" y="222195"/>
            <a:ext cx="488656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spc="50" normalizeH="0" baseline="0" noProof="0" dirty="0">
                <a:ln w="11430"/>
                <a:solidFill>
                  <a:srgbClr val="157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Вода в природе.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66590" y="1138425"/>
            <a:ext cx="433723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« Вода! У тебя нет ни вкуса, ни цвета, ни запаха. Тебя невозможно описать, тобой наслаждаются, не ведая, что ты такое! Нельзя сказать, что ты необходима для жизни: ты- сама жизнь. Ты наполняешь нас радостью, которую не объяснишь нашими чувствами… Ты самое большое богатство на свете…» </a:t>
            </a:r>
            <a:endParaRPr lang="ru-RU" sz="2400" dirty="0" smtClean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pPr lvl="0" algn="r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Антуан </a:t>
            </a:r>
            <a:r>
              <a:rPr lang="ru-RU" sz="2400" b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де </a:t>
            </a:r>
            <a:r>
              <a:rPr lang="ru-RU" sz="24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Сент-Экзюпери</a:t>
            </a:r>
            <a:r>
              <a:rPr lang="ru-RU" sz="24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   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1138425"/>
            <a:ext cx="3181350" cy="5023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315" y="5626986"/>
            <a:ext cx="1237570" cy="106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25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64990" y="1749245"/>
            <a:ext cx="7940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>
                <a:solidFill>
                  <a:prstClr val="black"/>
                </a:solidFill>
                <a:latin typeface="+mj-lt"/>
                <a:ea typeface="Arial Unicode MS" pitchFamily="34" charset="-128"/>
                <a:cs typeface="Arial" pitchFamily="34" charset="0"/>
              </a:rPr>
              <a:t>Вспомни, что ты знаешь о реке и море.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2184" y="3489529"/>
            <a:ext cx="81025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Что </a:t>
            </a:r>
            <a:r>
              <a:rPr lang="ru-RU" sz="3600" dirty="0">
                <a:solidFill>
                  <a:prstClr val="black"/>
                </a:solidFill>
                <a:latin typeface="+mj-lt"/>
                <a:cs typeface="Arial" pitchFamily="34" charset="0"/>
              </a:rPr>
              <a:t>означают слова «естественный» </a:t>
            </a:r>
          </a:p>
          <a:p>
            <a:pPr lvl="0" algn="ctr"/>
            <a:r>
              <a:rPr lang="ru-RU" sz="3600" dirty="0">
                <a:solidFill>
                  <a:prstClr val="black"/>
                </a:solidFill>
                <a:latin typeface="+mj-lt"/>
                <a:cs typeface="Arial" pitchFamily="34" charset="0"/>
              </a:rPr>
              <a:t>      и «искусственный» ?</a:t>
            </a:r>
          </a:p>
        </p:txBody>
      </p:sp>
    </p:spTree>
    <p:extLst>
      <p:ext uri="{BB962C8B-B14F-4D97-AF65-F5344CB8AC3E}">
        <p14:creationId xmlns:p14="http://schemas.microsoft.com/office/powerpoint/2010/main" val="115504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5660" y="222195"/>
            <a:ext cx="897332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sz="3200" b="1" spc="50" dirty="0">
                <a:ln w="11430"/>
                <a:solidFill>
                  <a:srgbClr val="157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Водные богатства нашей планеты: </a:t>
            </a:r>
            <a:endParaRPr lang="ru-RU" sz="3200" b="1" spc="50" dirty="0" smtClean="0">
              <a:ln w="11430"/>
              <a:solidFill>
                <a:srgbClr val="157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Aft>
                <a:spcPct val="0"/>
              </a:spcAft>
            </a:pPr>
            <a:r>
              <a:rPr lang="ru-RU" sz="3200" b="1" spc="50" dirty="0" smtClean="0">
                <a:ln w="11430"/>
                <a:solidFill>
                  <a:srgbClr val="157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океаны, моря</a:t>
            </a:r>
            <a:r>
              <a:rPr lang="ru-RU" sz="3200" b="1" spc="50" dirty="0">
                <a:ln w="11430"/>
                <a:solidFill>
                  <a:srgbClr val="157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озёра, реки, каналы, пруды, водохранилища.</a:t>
            </a:r>
          </a:p>
        </p:txBody>
      </p:sp>
      <p:pic>
        <p:nvPicPr>
          <p:cNvPr id="2052" name="Picture 4" descr="http://i046.radikal.ru/1012/90/8ad5e7c562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1901950"/>
            <a:ext cx="2595985" cy="2137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93" y="1901950"/>
            <a:ext cx="2595985" cy="2137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50" y="1901951"/>
            <a:ext cx="2595985" cy="2137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5" y="4229334"/>
            <a:ext cx="3912109" cy="2128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10" y="4229334"/>
            <a:ext cx="3664920" cy="2100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21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50360" y="222194"/>
            <a:ext cx="251517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4400" b="1" spc="50" dirty="0">
                <a:ln w="11430"/>
                <a:solidFill>
                  <a:srgbClr val="157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Водоёмы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21207" y="1749245"/>
            <a:ext cx="3512215" cy="91623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33400" lvl="0" indent="-5334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Естественные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24705" y="1749245"/>
            <a:ext cx="3512215" cy="91623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Искусственные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21208" y="2970885"/>
            <a:ext cx="3128164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lvl="0" indent="-533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b="1" dirty="0">
                <a:solidFill>
                  <a:srgbClr val="002060"/>
                </a:solidFill>
                <a:latin typeface="Georgia" pitchFamily="18" charset="0"/>
              </a:rPr>
              <a:t>Река</a:t>
            </a:r>
          </a:p>
          <a:p>
            <a:pPr marL="533400" lvl="0" indent="-533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b="1" dirty="0">
                <a:solidFill>
                  <a:srgbClr val="002060"/>
                </a:solidFill>
                <a:latin typeface="Georgia" pitchFamily="18" charset="0"/>
              </a:rPr>
              <a:t>Озеро</a:t>
            </a:r>
          </a:p>
          <a:p>
            <a:pPr marL="533400" lvl="0" indent="-533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b="1" dirty="0">
                <a:solidFill>
                  <a:srgbClr val="002060"/>
                </a:solidFill>
                <a:latin typeface="Georgia" pitchFamily="18" charset="0"/>
              </a:rPr>
              <a:t>Ручей</a:t>
            </a:r>
          </a:p>
          <a:p>
            <a:pPr marL="533400" lvl="0" indent="-533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b="1" dirty="0">
                <a:solidFill>
                  <a:srgbClr val="002060"/>
                </a:solidFill>
                <a:latin typeface="Georgia" pitchFamily="18" charset="0"/>
              </a:rPr>
              <a:t>Море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24706" y="2973522"/>
            <a:ext cx="427574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b="1" dirty="0">
                <a:solidFill>
                  <a:srgbClr val="002060"/>
                </a:solidFill>
                <a:latin typeface="Georgia" pitchFamily="18" charset="0"/>
              </a:rPr>
              <a:t>Пруд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b="1" dirty="0">
                <a:solidFill>
                  <a:srgbClr val="002060"/>
                </a:solidFill>
                <a:latin typeface="Georgia" pitchFamily="18" charset="0"/>
              </a:rPr>
              <a:t>Канал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Водохранилище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2490" y="317156"/>
            <a:ext cx="653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Догадайся, что пропущено в описании.</a:t>
            </a:r>
            <a:endParaRPr lang="ru-RU" sz="2800" b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760" y="985720"/>
            <a:ext cx="80729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a typeface="Tahoma" pitchFamily="34" charset="0"/>
                <a:cs typeface="Tahoma" pitchFamily="34" charset="0"/>
              </a:rPr>
              <a:t>Когда – то здесь был овраг, по дну которого протекал ручей.</a:t>
            </a:r>
          </a:p>
          <a:p>
            <a:r>
              <a:rPr lang="ru-RU" sz="2400" dirty="0" smtClean="0">
                <a:ea typeface="Tahoma" pitchFamily="34" charset="0"/>
                <a:cs typeface="Tahoma" pitchFamily="34" charset="0"/>
              </a:rPr>
              <a:t>Люди устроили запруду, и на этом месте появился   ____ . </a:t>
            </a:r>
          </a:p>
          <a:p>
            <a:r>
              <a:rPr lang="ru-RU" sz="2400" dirty="0" smtClean="0">
                <a:ea typeface="Tahoma" pitchFamily="34" charset="0"/>
                <a:cs typeface="Tahoma" pitchFamily="34" charset="0"/>
              </a:rPr>
              <a:t>Теперь в нём разводят рыбу.              </a:t>
            </a:r>
            <a:endParaRPr lang="ru-RU" sz="24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7985" y="1355051"/>
            <a:ext cx="80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п</a:t>
            </a:r>
            <a:r>
              <a:rPr lang="ru-RU" sz="2400" dirty="0" smtClean="0">
                <a:solidFill>
                  <a:srgbClr val="FF0000"/>
                </a:solidFill>
              </a:rPr>
              <a:t>руд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490" y="2665474"/>
            <a:ext cx="7753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Люди перегородили реку большой плотиной. Вода выше </a:t>
            </a:r>
          </a:p>
          <a:p>
            <a:r>
              <a:rPr lang="ru-RU" sz="2400" dirty="0" smtClean="0"/>
              <a:t>плотины разлилась, и образовалось  _______________ .</a:t>
            </a:r>
          </a:p>
          <a:p>
            <a:r>
              <a:rPr lang="ru-RU" sz="2400" dirty="0" smtClean="0"/>
              <a:t>Сейчас из него берут воду для города.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385859" y="3034805"/>
            <a:ext cx="2291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в</a:t>
            </a:r>
            <a:r>
              <a:rPr lang="ru-RU" sz="2400" dirty="0" smtClean="0">
                <a:solidFill>
                  <a:srgbClr val="FF0000"/>
                </a:solidFill>
              </a:rPr>
              <a:t>одохранилище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2760" y="4156277"/>
            <a:ext cx="84008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Между двумя реками люди прорыли углубление и пустили</a:t>
            </a:r>
          </a:p>
          <a:p>
            <a:r>
              <a:rPr lang="ru-RU" sz="2400" dirty="0"/>
              <a:t>в</a:t>
            </a:r>
            <a:r>
              <a:rPr lang="ru-RU" sz="2400" dirty="0" smtClean="0"/>
              <a:t>оду. Так появился  _____ . Теперь из одной реки на теплоходе</a:t>
            </a:r>
          </a:p>
          <a:p>
            <a:r>
              <a:rPr lang="ru-RU" sz="2400" dirty="0" smtClean="0"/>
              <a:t>Можно проплыть в другую.</a:t>
            </a:r>
          </a:p>
          <a:p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044950" y="4508857"/>
            <a:ext cx="940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канал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5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39540" y="222194"/>
            <a:ext cx="330090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4400" b="1" spc="50" dirty="0">
                <a:ln w="11430"/>
                <a:solidFill>
                  <a:srgbClr val="157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Части  реки</a:t>
            </a:r>
            <a:endParaRPr lang="ru-RU" b="1" spc="50" dirty="0">
              <a:ln w="11430"/>
              <a:solidFill>
                <a:srgbClr val="157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Untitled-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965" y="1138425"/>
            <a:ext cx="8246071" cy="4870450"/>
          </a:xfrm>
          <a:noFill/>
        </p:spPr>
      </p:pic>
    </p:spTree>
    <p:extLst>
      <p:ext uri="{BB962C8B-B14F-4D97-AF65-F5344CB8AC3E}">
        <p14:creationId xmlns:p14="http://schemas.microsoft.com/office/powerpoint/2010/main" val="417846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21547" y="72305"/>
            <a:ext cx="330090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solidFill>
                  <a:srgbClr val="157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Части  реки</a:t>
            </a:r>
            <a:endParaRPr lang="ru-RU" b="1" spc="50" dirty="0">
              <a:ln w="11430"/>
              <a:solidFill>
                <a:srgbClr val="157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6259" y="841746"/>
            <a:ext cx="8551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Каждая река начинается с родничка, ручейка, озера,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болота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ледника. Начало реки называется ее 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истоком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4" name="Picture 2" descr="http://allphoto.in.ua/photo/43/es24449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05" y="2360065"/>
            <a:ext cx="4038295" cy="318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24767" y="5719573"/>
            <a:ext cx="50969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Arial"/>
              </a:rPr>
              <a:t>Исток</a:t>
            </a:r>
            <a:r>
              <a:rPr lang="ru-RU" sz="2400" dirty="0">
                <a:latin typeface="Arial"/>
              </a:rPr>
              <a:t> </a:t>
            </a:r>
            <a:r>
              <a:rPr lang="ru-RU" sz="2400" dirty="0" smtClean="0">
                <a:latin typeface="Arial"/>
              </a:rPr>
              <a:t>Дона</a:t>
            </a:r>
          </a:p>
          <a:p>
            <a:pPr algn="ctr"/>
            <a:r>
              <a:rPr lang="ru-RU" sz="2400" dirty="0" smtClean="0">
                <a:latin typeface="Arial"/>
              </a:rPr>
              <a:t>Новомосковск </a:t>
            </a:r>
            <a:r>
              <a:rPr lang="ru-RU" sz="2400" dirty="0">
                <a:latin typeface="Arial"/>
              </a:rPr>
              <a:t>(Тульская область</a:t>
            </a:r>
            <a:r>
              <a:rPr lang="ru-RU" sz="2400" dirty="0" smtClean="0">
                <a:latin typeface="Arial"/>
              </a:rPr>
              <a:t>).</a:t>
            </a:r>
            <a:endParaRPr lang="ru-RU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2360065"/>
            <a:ext cx="4048971" cy="31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кология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2965</TotalTime>
  <Words>547</Words>
  <Application>Microsoft Office PowerPoint</Application>
  <PresentationFormat>Экран (4:3)</PresentationFormat>
  <Paragraphs>74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Office Theme</vt:lpstr>
      <vt:lpstr>Экология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Дмитрий Бурлака</cp:lastModifiedBy>
  <cp:revision>98</cp:revision>
  <dcterms:created xsi:type="dcterms:W3CDTF">2013-08-21T19:17:07Z</dcterms:created>
  <dcterms:modified xsi:type="dcterms:W3CDTF">2019-09-21T19:53:08Z</dcterms:modified>
</cp:coreProperties>
</file>