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73" r:id="rId7"/>
    <p:sldId id="272" r:id="rId8"/>
    <p:sldId id="275" r:id="rId9"/>
    <p:sldId id="265" r:id="rId10"/>
    <p:sldId id="269" r:id="rId11"/>
    <p:sldId id="271" r:id="rId12"/>
    <p:sldId id="263" r:id="rId13"/>
    <p:sldId id="274" r:id="rId14"/>
    <p:sldId id="267" r:id="rId15"/>
    <p:sldId id="268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960000"/>
    <a:srgbClr val="4D1C1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944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83E4-081E-4E5B-A52C-7279FC8CDBF9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AA4D-F37E-4C46-B6B2-2A933CF95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83E4-081E-4E5B-A52C-7279FC8CDBF9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AA4D-F37E-4C46-B6B2-2A933CF95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83E4-081E-4E5B-A52C-7279FC8CDBF9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AA4D-F37E-4C46-B6B2-2A933CF95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83E4-081E-4E5B-A52C-7279FC8CDBF9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AA4D-F37E-4C46-B6B2-2A933CF95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83E4-081E-4E5B-A52C-7279FC8CDBF9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AA4D-F37E-4C46-B6B2-2A933CF954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 w="127000" cmpd="thickThin">
            <a:solidFill>
              <a:schemeClr val="accent6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98182979_0_a27c1_a0a9b92c_XL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7504" y="4725144"/>
            <a:ext cx="1979712" cy="19797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83E4-081E-4E5B-A52C-7279FC8CDBF9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AA4D-F37E-4C46-B6B2-2A933CF95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83E4-081E-4E5B-A52C-7279FC8CDBF9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AA4D-F37E-4C46-B6B2-2A933CF95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83E4-081E-4E5B-A52C-7279FC8CDBF9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AA4D-F37E-4C46-B6B2-2A933CF95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83E4-081E-4E5B-A52C-7279FC8CDBF9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AA4D-F37E-4C46-B6B2-2A933CF95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83E4-081E-4E5B-A52C-7279FC8CDBF9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AA4D-F37E-4C46-B6B2-2A933CF95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83E4-081E-4E5B-A52C-7279FC8CDBF9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AA4D-F37E-4C46-B6B2-2A933CF95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D83E4-081E-4E5B-A52C-7279FC8CDBF9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8AA4D-F37E-4C46-B6B2-2A933CF954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 w="127000" cmpd="thickThin">
            <a:solidFill>
              <a:schemeClr val="accent6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98182979_0_a27c1_a0a9b92c_XL.png"/>
          <p:cNvPicPr>
            <a:picLocks noChangeAspect="1"/>
          </p:cNvPicPr>
          <p:nvPr userDrawn="1"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1412776"/>
            <a:ext cx="5301208" cy="53012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8001056" cy="3000396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</a:rPr>
              <a:t>«Коробочка </a:t>
            </a:r>
            <a:b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с сюрпризом»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192" y="3357562"/>
            <a:ext cx="7543808" cy="253841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Внеурочная деятельность 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3 класс</a:t>
            </a:r>
          </a:p>
          <a:p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</a:rPr>
              <a:t>                  </a:t>
            </a:r>
            <a:r>
              <a:rPr lang="ru-RU" sz="2200" b="1" i="1" dirty="0" smtClean="0">
                <a:solidFill>
                  <a:schemeClr val="bg2">
                    <a:lumMod val="25000"/>
                  </a:schemeClr>
                </a:solidFill>
              </a:rPr>
              <a:t>Учитель начальных классов: Манжурина А.П.</a:t>
            </a:r>
            <a:endParaRPr lang="ru-RU" sz="22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C:\Users\ret\Desktop\1\IMG_20160308_1339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4470" y="2428868"/>
            <a:ext cx="1928827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Цветок розы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D:\РАБОТА\мои разработки\мое изделие\IMG_20160307_2050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2428892" cy="2071702"/>
          </a:xfrm>
          <a:prstGeom prst="rect">
            <a:avLst/>
          </a:prstGeom>
          <a:noFill/>
        </p:spPr>
      </p:pic>
      <p:pic>
        <p:nvPicPr>
          <p:cNvPr id="5123" name="Picture 3" descr="D:\РАБОТА\мои разработки\мое изделие\IMG_20160307_205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142984"/>
            <a:ext cx="2428892" cy="2071702"/>
          </a:xfrm>
          <a:prstGeom prst="rect">
            <a:avLst/>
          </a:prstGeom>
          <a:noFill/>
        </p:spPr>
      </p:pic>
      <p:pic>
        <p:nvPicPr>
          <p:cNvPr id="5124" name="Picture 4" descr="D:\РАБОТА\мои разработки\мое изделие\IMG_20160307_2052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142984"/>
            <a:ext cx="2762269" cy="2071702"/>
          </a:xfrm>
          <a:prstGeom prst="rect">
            <a:avLst/>
          </a:prstGeom>
          <a:noFill/>
        </p:spPr>
      </p:pic>
      <p:pic>
        <p:nvPicPr>
          <p:cNvPr id="5125" name="Picture 5" descr="D:\РАБОТА\мои разработки\мое изделие\IMG_20160307_2053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7" y="3357562"/>
            <a:ext cx="2518190" cy="3357586"/>
          </a:xfrm>
          <a:prstGeom prst="rect">
            <a:avLst/>
          </a:prstGeom>
          <a:noFill/>
        </p:spPr>
      </p:pic>
      <p:pic>
        <p:nvPicPr>
          <p:cNvPr id="5126" name="Picture 6" descr="D:\РАБОТА\мои разработки\мое изделие\IMG_20160307_2054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3357562"/>
            <a:ext cx="2571768" cy="3286149"/>
          </a:xfrm>
          <a:prstGeom prst="rect">
            <a:avLst/>
          </a:prstGeom>
          <a:noFill/>
        </p:spPr>
      </p:pic>
      <p:pic>
        <p:nvPicPr>
          <p:cNvPr id="5127" name="Picture 7" descr="D:\РАБОТА\мои разработки\мое изделие\IMG_20160307_2104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3357562"/>
            <a:ext cx="2518190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РАБОТА\мои разработки\розочки\IMG_20160303_13085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7158" y="1500174"/>
            <a:ext cx="4857784" cy="510312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Эти цветы вылепила  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ученица 3 класса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9720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                                                   </a:t>
            </a:r>
            <a:r>
              <a:rPr lang="ru-RU" sz="3600" b="1" i="1" dirty="0" smtClean="0">
                <a:solidFill>
                  <a:srgbClr val="0070C0"/>
                </a:solidFill>
              </a:rPr>
              <a:t>Никитюк Дарья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9900"/>
                </a:solidFill>
              </a:rPr>
              <a:t>Украшаем изделие!</a:t>
            </a:r>
            <a:endParaRPr lang="ru-RU" b="1" i="1" dirty="0">
              <a:solidFill>
                <a:srgbClr val="0099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 украшении изделия можешь использовать все, что считаешь нужным. </a:t>
            </a:r>
            <a:r>
              <a:rPr lang="ru-RU" b="1" i="1" u="sng" dirty="0" smtClean="0">
                <a:solidFill>
                  <a:schemeClr val="tx2">
                    <a:lumMod val="75000"/>
                  </a:schemeClr>
                </a:solidFill>
              </a:rPr>
              <a:t>Например:</a:t>
            </a:r>
            <a:r>
              <a:rPr lang="ru-RU" u="sng" dirty="0" smtClean="0"/>
              <a:t>  </a:t>
            </a:r>
          </a:p>
          <a:p>
            <a:pPr>
              <a:buNone/>
            </a:pPr>
            <a:r>
              <a:rPr lang="ru-RU" dirty="0" smtClean="0"/>
              <a:t>                                      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-  Бисер;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       -  Фольгу;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      -  Ленты;  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- Гофрированную бумагу;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        - Блёстки.</a:t>
            </a:r>
          </a:p>
          <a:p>
            <a:pPr>
              <a:buFontTx/>
              <a:buChar char="-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9900"/>
                </a:solidFill>
              </a:rPr>
              <a:t>Украшаем изделие!</a:t>
            </a:r>
            <a:endParaRPr lang="ru-RU" b="1" i="1" dirty="0">
              <a:solidFill>
                <a:srgbClr val="009900"/>
              </a:solidFill>
            </a:endParaRPr>
          </a:p>
        </p:txBody>
      </p:sp>
      <p:pic>
        <p:nvPicPr>
          <p:cNvPr id="2050" name="Picture 2" descr="C:\Users\ret\Desktop\1\IMG_20160308_1305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714752"/>
            <a:ext cx="3105154" cy="2328866"/>
          </a:xfrm>
          <a:prstGeom prst="rect">
            <a:avLst/>
          </a:prstGeom>
          <a:noFill/>
        </p:spPr>
      </p:pic>
      <p:pic>
        <p:nvPicPr>
          <p:cNvPr id="2051" name="Picture 3" descr="C:\Users\ret\Desktop\1\IMG_20160308_125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357298"/>
            <a:ext cx="2857520" cy="2143140"/>
          </a:xfrm>
          <a:prstGeom prst="rect">
            <a:avLst/>
          </a:prstGeom>
          <a:noFill/>
        </p:spPr>
      </p:pic>
      <p:pic>
        <p:nvPicPr>
          <p:cNvPr id="2052" name="Picture 4" descr="C:\Users\ret\Desktop\1\IMG_20160308_140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214554"/>
            <a:ext cx="2143140" cy="2857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ret\Desktop\1\IMG_20160308_1359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03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Работы учеников 3 класса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D:\РАБОТА\мои разработки\розочки\для презентации\IMG_20160303_1312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285860"/>
            <a:ext cx="2663849" cy="2717523"/>
          </a:xfrm>
          <a:prstGeom prst="rect">
            <a:avLst/>
          </a:prstGeom>
          <a:noFill/>
        </p:spPr>
      </p:pic>
      <p:pic>
        <p:nvPicPr>
          <p:cNvPr id="5123" name="Picture 3" descr="D:\РАБОТА\мои разработки\розочки\для презентации\IMG_20160303_1306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929066"/>
            <a:ext cx="2500330" cy="2747166"/>
          </a:xfrm>
          <a:prstGeom prst="rect">
            <a:avLst/>
          </a:prstGeom>
          <a:noFill/>
        </p:spPr>
      </p:pic>
      <p:pic>
        <p:nvPicPr>
          <p:cNvPr id="5125" name="Picture 5" descr="D:\РАБОТА\мои разработки\розочки\для презентации\IMG_20160303_1313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5214950"/>
            <a:ext cx="1428760" cy="1424450"/>
          </a:xfrm>
          <a:prstGeom prst="rect">
            <a:avLst/>
          </a:prstGeom>
          <a:noFill/>
        </p:spPr>
      </p:pic>
      <p:pic>
        <p:nvPicPr>
          <p:cNvPr id="5126" name="Picture 6" descr="D:\РАБОТА\мои разработки\розочки\для презентации\IMG_20160303_1312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2790" y="4071942"/>
            <a:ext cx="1305490" cy="1500198"/>
          </a:xfrm>
          <a:prstGeom prst="rect">
            <a:avLst/>
          </a:prstGeom>
          <a:noFill/>
        </p:spPr>
      </p:pic>
      <p:pic>
        <p:nvPicPr>
          <p:cNvPr id="5127" name="Picture 7" descr="D:\РАБОТА\мои разработки\розочки\для презентации\IMG_20160303_1305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5214950"/>
            <a:ext cx="1428760" cy="1428760"/>
          </a:xfrm>
          <a:prstGeom prst="rect">
            <a:avLst/>
          </a:prstGeom>
          <a:noFill/>
        </p:spPr>
      </p:pic>
      <p:pic>
        <p:nvPicPr>
          <p:cNvPr id="5128" name="Picture 8" descr="D:\РАБОТА\мои разработки\розочки\для презентации\IMG_20160303_1304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5214950"/>
            <a:ext cx="1430960" cy="1476434"/>
          </a:xfrm>
          <a:prstGeom prst="rect">
            <a:avLst/>
          </a:prstGeom>
          <a:noFill/>
        </p:spPr>
      </p:pic>
      <p:pic>
        <p:nvPicPr>
          <p:cNvPr id="5129" name="Picture 9" descr="D:\РАБОТА\мои разработки\розочки\для презентации\IMG_20160303_13124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1285860"/>
            <a:ext cx="2893239" cy="3857652"/>
          </a:xfrm>
          <a:prstGeom prst="rect">
            <a:avLst/>
          </a:prstGeom>
          <a:noFill/>
        </p:spPr>
      </p:pic>
      <p:pic>
        <p:nvPicPr>
          <p:cNvPr id="5130" name="Picture 10" descr="D:\РАБОТА\мои разработки\розочки\для презентации\IMG_20160303_13085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1285859"/>
            <a:ext cx="2591568" cy="2571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ret\Documents\botanik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571480"/>
            <a:ext cx="2219332" cy="22193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chemeClr val="accent2"/>
                </a:solidFill>
                <a:latin typeface="Batang" pitchFamily="18" charset="-127"/>
                <a:ea typeface="Batang" pitchFamily="18" charset="-127"/>
              </a:rPr>
              <a:t>Спасибо за внимание! </a:t>
            </a:r>
            <a:endParaRPr lang="ru-RU" sz="3600" i="1" dirty="0">
              <a:solidFill>
                <a:schemeClr val="accent2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7" name="Picture 2" descr="D:\РАБОТА\мои разработки\к 8 марта\dd6f0ace2aa6ab39910ab97544ba4e4d_3f3a99b7c9759b5322a81afa1bdf83cb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4929198"/>
            <a:ext cx="1571636" cy="15716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85852" y="2071678"/>
            <a:ext cx="6183424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</a:t>
            </a:r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Молодцы!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C:\Users\ret\Documents\31381303_1d2fcb7c527f(2)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71480"/>
            <a:ext cx="762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et\Documents\7996ed86e80fb0de26f426f34f29019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286256"/>
            <a:ext cx="4357718" cy="24288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chemeClr val="accent2"/>
                </a:solidFill>
                <a:latin typeface="Batang" pitchFamily="18" charset="-127"/>
                <a:ea typeface="Batang" pitchFamily="18" charset="-127"/>
              </a:rPr>
              <a:t>Для работы Понадобится:</a:t>
            </a:r>
            <a:endParaRPr lang="ru-RU" sz="3600" i="1" dirty="0">
              <a:solidFill>
                <a:schemeClr val="accent2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643050"/>
            <a:ext cx="7772400" cy="307183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Пластилин</a:t>
            </a:r>
          </a:p>
          <a:p>
            <a:pPr marL="457200" indent="-457200">
              <a:buAutoNum type="arabicPeriod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Стеки</a:t>
            </a:r>
          </a:p>
          <a:p>
            <a:pPr marL="457200" indent="-457200">
              <a:buAutoNum type="arabicPeriod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Картон</a:t>
            </a:r>
          </a:p>
          <a:p>
            <a:pPr marL="457200" indent="-457200">
              <a:buAutoNum type="arabicPeriod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Ножницы</a:t>
            </a:r>
          </a:p>
          <a:p>
            <a:pPr marL="457200" indent="-457200">
              <a:buAutoNum type="arabicPeriod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Простой карандаш</a:t>
            </a:r>
          </a:p>
          <a:p>
            <a:pPr marL="457200" indent="-457200">
              <a:buAutoNum type="arabicPeriod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Хорошее настроение! 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D:\РАБОТА\мои разработки\к 8 марта\dd6f0ace2aa6ab39910ab97544ba4e4d_3f3a99b7c9759b5322a81afa1bdf83cb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785926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ret\Documents\551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714883"/>
            <a:ext cx="2714644" cy="20377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14290"/>
            <a:ext cx="5786478" cy="28575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600" i="1" dirty="0" smtClean="0">
                <a:solidFill>
                  <a:schemeClr val="tx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Легенда о розе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  <a:t/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</a:br>
            <a:r>
              <a:rPr lang="ru-RU" sz="2000" b="0" dirty="0" smtClean="0"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  <a:t>За красоту мы любим розы,</a:t>
            </a:r>
            <a:br>
              <a:rPr lang="ru-RU" sz="2000" b="0" dirty="0" smtClean="0"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</a:br>
            <a:r>
              <a:rPr lang="ru-RU" sz="2000" b="0" dirty="0" smtClean="0"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  <a:t>Их дивный запах, аромат</a:t>
            </a:r>
            <a:br>
              <a:rPr lang="ru-RU" sz="2000" b="0" dirty="0" smtClean="0"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</a:br>
            <a:r>
              <a:rPr lang="ru-RU" sz="2000" b="0" dirty="0" smtClean="0"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  <a:t>За радость, что приносят людям,</a:t>
            </a:r>
            <a:br>
              <a:rPr lang="ru-RU" sz="2000" b="0" dirty="0" smtClean="0"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</a:br>
            <a:r>
              <a:rPr lang="ru-RU" sz="2000" b="0" dirty="0" smtClean="0"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  <a:t>Им дарят, мимолетный взгляд!</a:t>
            </a:r>
            <a:endParaRPr lang="ru-RU" sz="2000" b="0" dirty="0">
              <a:solidFill>
                <a:schemeClr val="accent2">
                  <a:lumMod val="50000"/>
                </a:schemeClr>
              </a:solidFill>
              <a:latin typeface="Consolas" pitchFamily="49" charset="0"/>
              <a:ea typeface="Batang" pitchFamily="18" charset="-127"/>
              <a:cs typeface="Consolas" pitchFamily="49" charset="0"/>
            </a:endParaRPr>
          </a:p>
        </p:txBody>
      </p:sp>
      <p:pic>
        <p:nvPicPr>
          <p:cNvPr id="2050" name="Picture 2" descr="C:\Users\ret\Documents\01edd1a26fd0b18eece9107d06f5c0e6_i-124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071810"/>
            <a:ext cx="4786346" cy="2991466"/>
          </a:xfrm>
          <a:prstGeom prst="rect">
            <a:avLst/>
          </a:prstGeom>
          <a:noFill/>
        </p:spPr>
      </p:pic>
      <p:pic>
        <p:nvPicPr>
          <p:cNvPr id="2051" name="Picture 3" descr="C:\Users\ret\Documents\58544413_roza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1" y="142852"/>
            <a:ext cx="2192275" cy="1928826"/>
          </a:xfrm>
          <a:prstGeom prst="rect">
            <a:avLst/>
          </a:prstGeom>
          <a:noFill/>
        </p:spPr>
      </p:pic>
      <p:pic>
        <p:nvPicPr>
          <p:cNvPr id="2052" name="Picture 4" descr="C:\Users\ret\Documents\58545793_33333333333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4930" y="142852"/>
            <a:ext cx="1999684" cy="1643074"/>
          </a:xfrm>
          <a:prstGeom prst="rect">
            <a:avLst/>
          </a:prstGeom>
          <a:noFill/>
        </p:spPr>
      </p:pic>
      <p:pic>
        <p:nvPicPr>
          <p:cNvPr id="2054" name="Picture 6" descr="C:\Users\ret\Documents\962892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6" y="4357694"/>
            <a:ext cx="1330472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ret\Documents\Fb4BmQ9tN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14290"/>
            <a:ext cx="2095515" cy="1571636"/>
          </a:xfrm>
          <a:prstGeom prst="rect">
            <a:avLst/>
          </a:prstGeom>
          <a:noFill/>
        </p:spPr>
      </p:pic>
      <p:pic>
        <p:nvPicPr>
          <p:cNvPr id="3074" name="Picture 2" descr="C:\Users\ret\Documents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572008"/>
            <a:ext cx="2805098" cy="210382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960000"/>
                </a:solidFill>
                <a:latin typeface="Consolas" pitchFamily="49" charset="0"/>
                <a:cs typeface="Consolas" pitchFamily="49" charset="0"/>
              </a:rPr>
              <a:t>Подарок маме</a:t>
            </a:r>
            <a:endParaRPr lang="ru-RU" b="1" i="1" dirty="0">
              <a:solidFill>
                <a:srgbClr val="96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4337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              </a:t>
            </a:r>
            <a:r>
              <a:rPr lang="ru-RU" sz="2200" dirty="0" smtClean="0">
                <a:solidFill>
                  <a:srgbClr val="4D1C1B"/>
                </a:solidFill>
              </a:rPr>
              <a:t>Моя мама как роза красивая,</a:t>
            </a:r>
            <a:br>
              <a:rPr lang="ru-RU" sz="2200" dirty="0" smtClean="0">
                <a:solidFill>
                  <a:srgbClr val="4D1C1B"/>
                </a:solidFill>
              </a:rPr>
            </a:br>
            <a:r>
              <a:rPr lang="ru-RU" sz="2200" dirty="0" smtClean="0">
                <a:solidFill>
                  <a:srgbClr val="4D1C1B"/>
                </a:solidFill>
              </a:rPr>
              <a:t>                   Она нежная, всеми любимая.</a:t>
            </a:r>
            <a:br>
              <a:rPr lang="ru-RU" sz="2200" dirty="0" smtClean="0">
                <a:solidFill>
                  <a:srgbClr val="4D1C1B"/>
                </a:solidFill>
              </a:rPr>
            </a:br>
            <a:r>
              <a:rPr lang="ru-RU" sz="2200" dirty="0" smtClean="0">
                <a:solidFill>
                  <a:srgbClr val="4D1C1B"/>
                </a:solidFill>
              </a:rPr>
              <a:t>              Мама о нас всех заботится,</a:t>
            </a:r>
            <a:br>
              <a:rPr lang="ru-RU" sz="2200" dirty="0" smtClean="0">
                <a:solidFill>
                  <a:srgbClr val="4D1C1B"/>
                </a:solidFill>
              </a:rPr>
            </a:br>
            <a:r>
              <a:rPr lang="ru-RU" sz="2200" dirty="0" smtClean="0">
                <a:solidFill>
                  <a:srgbClr val="4D1C1B"/>
                </a:solidFill>
              </a:rPr>
              <a:t>                Счастья для всех ей хочется.</a:t>
            </a:r>
            <a:br>
              <a:rPr lang="ru-RU" sz="2200" dirty="0" smtClean="0">
                <a:solidFill>
                  <a:srgbClr val="4D1C1B"/>
                </a:solidFill>
              </a:rPr>
            </a:br>
            <a:r>
              <a:rPr lang="ru-RU" sz="2200" dirty="0" smtClean="0">
                <a:solidFill>
                  <a:srgbClr val="4D1C1B"/>
                </a:solidFill>
              </a:rPr>
              <a:t>                  Когда я волнуюсь ты знаешь,</a:t>
            </a:r>
            <a:br>
              <a:rPr lang="ru-RU" sz="2200" dirty="0" smtClean="0">
                <a:solidFill>
                  <a:srgbClr val="4D1C1B"/>
                </a:solidFill>
              </a:rPr>
            </a:br>
            <a:r>
              <a:rPr lang="ru-RU" sz="2200" dirty="0" smtClean="0">
                <a:solidFill>
                  <a:srgbClr val="4D1C1B"/>
                </a:solidFill>
              </a:rPr>
              <a:t>             Ты грусть мою замечаешь.</a:t>
            </a:r>
            <a:br>
              <a:rPr lang="ru-RU" sz="2200" dirty="0" smtClean="0">
                <a:solidFill>
                  <a:srgbClr val="4D1C1B"/>
                </a:solidFill>
              </a:rPr>
            </a:br>
            <a:r>
              <a:rPr lang="ru-RU" sz="2200" dirty="0" smtClean="0">
                <a:solidFill>
                  <a:srgbClr val="4D1C1B"/>
                </a:solidFill>
              </a:rPr>
              <a:t>      Я прошу у тебя совета,</a:t>
            </a:r>
            <a:br>
              <a:rPr lang="ru-RU" sz="2200" dirty="0" smtClean="0">
                <a:solidFill>
                  <a:srgbClr val="4D1C1B"/>
                </a:solidFill>
              </a:rPr>
            </a:br>
            <a:r>
              <a:rPr lang="ru-RU" sz="2200" dirty="0" smtClean="0">
                <a:solidFill>
                  <a:srgbClr val="4D1C1B"/>
                </a:solidFill>
              </a:rPr>
              <a:t>         На вопросы свои ответа.</a:t>
            </a:r>
            <a:br>
              <a:rPr lang="ru-RU" sz="2200" dirty="0" smtClean="0">
                <a:solidFill>
                  <a:srgbClr val="4D1C1B"/>
                </a:solidFill>
              </a:rPr>
            </a:br>
            <a:r>
              <a:rPr lang="ru-RU" sz="2200" dirty="0" smtClean="0">
                <a:solidFill>
                  <a:srgbClr val="4D1C1B"/>
                </a:solidFill>
              </a:rPr>
              <a:t>               Если мама устав от работы,</a:t>
            </a:r>
            <a:br>
              <a:rPr lang="ru-RU" sz="2200" dirty="0" smtClean="0">
                <a:solidFill>
                  <a:srgbClr val="4D1C1B"/>
                </a:solidFill>
              </a:rPr>
            </a:br>
            <a:r>
              <a:rPr lang="ru-RU" sz="2200" dirty="0" smtClean="0">
                <a:solidFill>
                  <a:srgbClr val="4D1C1B"/>
                </a:solidFill>
              </a:rPr>
              <a:t>                   На часок отдохнуть прилегла,</a:t>
            </a:r>
            <a:br>
              <a:rPr lang="ru-RU" sz="2200" dirty="0" smtClean="0">
                <a:solidFill>
                  <a:srgbClr val="4D1C1B"/>
                </a:solidFill>
              </a:rPr>
            </a:br>
            <a:r>
              <a:rPr lang="ru-RU" sz="2200" dirty="0" smtClean="0">
                <a:solidFill>
                  <a:srgbClr val="4D1C1B"/>
                </a:solidFill>
              </a:rPr>
              <a:t>    Я её окружу заботой.</a:t>
            </a:r>
            <a:br>
              <a:rPr lang="ru-RU" sz="2200" dirty="0" smtClean="0">
                <a:solidFill>
                  <a:srgbClr val="4D1C1B"/>
                </a:solidFill>
              </a:rPr>
            </a:br>
            <a:r>
              <a:rPr lang="ru-RU" sz="2200" dirty="0" smtClean="0">
                <a:solidFill>
                  <a:srgbClr val="4D1C1B"/>
                </a:solidFill>
              </a:rPr>
              <a:t>               Мама! Лучшая в мире она!</a:t>
            </a:r>
            <a:endParaRPr lang="ru-RU" sz="2200" dirty="0">
              <a:solidFill>
                <a:srgbClr val="4D1C1B"/>
              </a:solidFill>
            </a:endParaRPr>
          </a:p>
        </p:txBody>
      </p:sp>
      <p:pic>
        <p:nvPicPr>
          <p:cNvPr id="3076" name="Picture 4" descr="C:\Users\ret\Documents\0_d6e26_4a58e19a_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012088">
            <a:off x="602553" y="73827"/>
            <a:ext cx="1643042" cy="1487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accent2"/>
                </a:solidFill>
                <a:latin typeface="Batang" pitchFamily="18" charset="-127"/>
                <a:ea typeface="Batang" pitchFamily="18" charset="-127"/>
              </a:rPr>
              <a:t>Этапы работы:</a:t>
            </a:r>
            <a:endParaRPr lang="ru-RU" b="1" i="1" dirty="0">
              <a:solidFill>
                <a:schemeClr val="accent2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</a:t>
            </a:r>
            <a:r>
              <a:rPr lang="ru-RU" dirty="0" smtClean="0">
                <a:solidFill>
                  <a:srgbClr val="4D1C1B"/>
                </a:solidFill>
              </a:rPr>
              <a:t>1. </a:t>
            </a:r>
            <a:r>
              <a:rPr lang="ru-RU" b="1" i="1" dirty="0" smtClean="0">
                <a:solidFill>
                  <a:srgbClr val="4D1C1B"/>
                </a:solidFill>
              </a:rPr>
              <a:t>Делаем коробочку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2. </a:t>
            </a:r>
            <a:r>
              <a:rPr lang="ru-RU" b="1" i="1" dirty="0" smtClean="0">
                <a:solidFill>
                  <a:srgbClr val="C00000"/>
                </a:solidFill>
              </a:rPr>
              <a:t>Делаем розочку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   </a:t>
            </a:r>
            <a:r>
              <a:rPr lang="ru-RU" dirty="0" smtClean="0">
                <a:solidFill>
                  <a:srgbClr val="009900"/>
                </a:solidFill>
              </a:rPr>
              <a:t>3. </a:t>
            </a:r>
            <a:r>
              <a:rPr lang="ru-RU" b="1" i="1" dirty="0" smtClean="0">
                <a:solidFill>
                  <a:srgbClr val="009900"/>
                </a:solidFill>
              </a:rPr>
              <a:t>Украшаем изделие</a:t>
            </a:r>
            <a:endParaRPr lang="ru-RU" b="1" i="1" dirty="0">
              <a:solidFill>
                <a:srgbClr val="009900"/>
              </a:solidFill>
            </a:endParaRPr>
          </a:p>
        </p:txBody>
      </p:sp>
      <p:pic>
        <p:nvPicPr>
          <p:cNvPr id="6146" name="Picture 2" descr="D:\РАБОТА\мои разработки\73372105_Krasnuye_Rozuy_Perevyazanuy_Lento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929066"/>
            <a:ext cx="2131882" cy="2638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335758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4D1C1B"/>
                </a:solidFill>
              </a:rPr>
              <a:t>                  </a:t>
            </a:r>
            <a:r>
              <a:rPr lang="ru-RU" b="1" dirty="0" smtClean="0">
                <a:solidFill>
                  <a:srgbClr val="960000"/>
                </a:solidFill>
              </a:rPr>
              <a:t>Делаем коробочку</a:t>
            </a:r>
            <a:r>
              <a:rPr lang="ru-RU" b="1" dirty="0" smtClean="0">
                <a:solidFill>
                  <a:srgbClr val="4D1C1B"/>
                </a:solidFill>
              </a:rPr>
              <a:t/>
            </a:r>
            <a:br>
              <a:rPr lang="ru-RU" b="1" dirty="0" smtClean="0">
                <a:solidFill>
                  <a:srgbClr val="4D1C1B"/>
                </a:solidFill>
              </a:rPr>
            </a:br>
            <a:r>
              <a:rPr lang="ru-RU" sz="2400" b="1" dirty="0" smtClean="0"/>
              <a:t>Используем </a:t>
            </a:r>
            <a:r>
              <a:rPr lang="ru-RU" sz="2400" b="1" u="sng" dirty="0" smtClean="0"/>
              <a:t>шаблон №1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b="1" dirty="0" smtClean="0">
                <a:solidFill>
                  <a:srgbClr val="4D1C1B"/>
                </a:solidFill>
              </a:rPr>
              <a:t/>
            </a:r>
            <a:br>
              <a:rPr lang="ru-RU" b="1" dirty="0" smtClean="0">
                <a:solidFill>
                  <a:srgbClr val="4D1C1B"/>
                </a:solidFill>
              </a:rPr>
            </a:br>
            <a:r>
              <a:rPr lang="ru-RU" b="1" dirty="0" smtClean="0">
                <a:solidFill>
                  <a:srgbClr val="4D1C1B"/>
                </a:solidFill>
              </a:rPr>
              <a:t/>
            </a:r>
            <a:br>
              <a:rPr lang="ru-RU" b="1" dirty="0" smtClean="0">
                <a:solidFill>
                  <a:srgbClr val="4D1C1B"/>
                </a:solidFill>
              </a:rPr>
            </a:br>
            <a:endParaRPr lang="ru-RU" b="1" dirty="0">
              <a:solidFill>
                <a:srgbClr val="4D1C1B"/>
              </a:solidFill>
            </a:endParaRPr>
          </a:p>
        </p:txBody>
      </p:sp>
      <p:pic>
        <p:nvPicPr>
          <p:cNvPr id="1033" name="Picture 9" descr="D:\РАБОТА\мои разработки\мое изделие\IMG_20160307_1901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00174"/>
            <a:ext cx="1982405" cy="2428892"/>
          </a:xfrm>
          <a:prstGeom prst="rect">
            <a:avLst/>
          </a:prstGeom>
          <a:noFill/>
        </p:spPr>
      </p:pic>
      <p:pic>
        <p:nvPicPr>
          <p:cNvPr id="1034" name="Picture 10" descr="D:\РАБОТА\мои разработки\мое изделие\IMG_20160307_1903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500174"/>
            <a:ext cx="2000264" cy="2452705"/>
          </a:xfrm>
          <a:prstGeom prst="rect">
            <a:avLst/>
          </a:prstGeom>
          <a:noFill/>
        </p:spPr>
      </p:pic>
      <p:pic>
        <p:nvPicPr>
          <p:cNvPr id="1035" name="Picture 11" descr="D:\РАБОТА\мои разработки\мое изделие\IMG_20160307_1906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500174"/>
            <a:ext cx="1982405" cy="2428892"/>
          </a:xfrm>
          <a:prstGeom prst="rect">
            <a:avLst/>
          </a:prstGeom>
          <a:noFill/>
        </p:spPr>
      </p:pic>
      <p:pic>
        <p:nvPicPr>
          <p:cNvPr id="1036" name="Picture 12" descr="D:\РАБОТА\мои разработки\мое изделие\IMG_20160307_1912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1500174"/>
            <a:ext cx="1964545" cy="2405079"/>
          </a:xfrm>
          <a:prstGeom prst="rect">
            <a:avLst/>
          </a:prstGeom>
          <a:noFill/>
        </p:spPr>
      </p:pic>
      <p:pic>
        <p:nvPicPr>
          <p:cNvPr id="1037" name="Picture 13" descr="D:\РАБОТА\мои разработки\мое изделие\IMG_20160307_1914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143380"/>
            <a:ext cx="1928826" cy="2571768"/>
          </a:xfrm>
          <a:prstGeom prst="rect">
            <a:avLst/>
          </a:prstGeom>
          <a:noFill/>
        </p:spPr>
      </p:pic>
      <p:pic>
        <p:nvPicPr>
          <p:cNvPr id="1038" name="Picture 14" descr="D:\РАБОТА\мои разработки\мое изделие\IMG_20160307_1929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546" y="4143380"/>
            <a:ext cx="1928826" cy="2571768"/>
          </a:xfrm>
          <a:prstGeom prst="rect">
            <a:avLst/>
          </a:prstGeom>
          <a:noFill/>
        </p:spPr>
      </p:pic>
      <p:pic>
        <p:nvPicPr>
          <p:cNvPr id="2050" name="Picture 2" descr="D:\РАБОТА\мои разработки\мое изделие\IMG_20160307_1953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4143380"/>
            <a:ext cx="2028756" cy="2562156"/>
          </a:xfrm>
          <a:prstGeom prst="rect">
            <a:avLst/>
          </a:prstGeom>
          <a:noFill/>
        </p:spPr>
      </p:pic>
      <p:sp>
        <p:nvSpPr>
          <p:cNvPr id="11" name="Содержимое 3"/>
          <p:cNvSpPr txBox="1">
            <a:spLocks/>
          </p:cNvSpPr>
          <p:nvPr/>
        </p:nvSpPr>
        <p:spPr>
          <a:xfrm>
            <a:off x="6357950" y="4143380"/>
            <a:ext cx="2328850" cy="25717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1C1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Вырезаем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из цветной бумаги по шаблону и </a:t>
            </a:r>
            <a:r>
              <a:rPr lang="ru-RU" sz="2400" dirty="0" smtClean="0"/>
              <a:t>размещаем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на дно коробочки.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960000"/>
                </a:solidFill>
              </a:rPr>
              <a:t>Крышка для коробочки:</a:t>
            </a:r>
            <a:endParaRPr lang="ru-RU" b="1" i="1" dirty="0">
              <a:solidFill>
                <a:srgbClr val="960000"/>
              </a:solidFill>
            </a:endParaRPr>
          </a:p>
        </p:txBody>
      </p:sp>
      <p:pic>
        <p:nvPicPr>
          <p:cNvPr id="6" name="Picture 15" descr="D:\РАБОТА\мои разработки\мое изделие\IMG_20160307_212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357818" y="2857496"/>
            <a:ext cx="3500462" cy="2625347"/>
          </a:xfrm>
          <a:prstGeom prst="rect">
            <a:avLst/>
          </a:prstGeom>
          <a:noFill/>
        </p:spPr>
      </p:pic>
      <p:pic>
        <p:nvPicPr>
          <p:cNvPr id="3074" name="Picture 2" descr="D:\РАБОТА\мои разработки\мое изделие\IMG_20160307_19375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357430"/>
            <a:ext cx="2286016" cy="3048022"/>
          </a:xfrm>
          <a:prstGeom prst="rect">
            <a:avLst/>
          </a:prstGeom>
          <a:noFill/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2571736" y="1214422"/>
            <a:ext cx="6357982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1C1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Выполняется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4D1C1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 той же схеме, что и сама коробочка. Используем </a:t>
            </a:r>
            <a:r>
              <a:rPr kumimoji="0" lang="ru-RU" sz="2400" b="0" i="0" u="sng" strike="noStrike" kern="1200" cap="none" spc="0" normalizeH="0" noProof="0" dirty="0" smtClean="0">
                <a:ln>
                  <a:noFill/>
                </a:ln>
                <a:solidFill>
                  <a:srgbClr val="4D1C1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шаблон № 2</a:t>
            </a:r>
            <a:endParaRPr kumimoji="0" lang="ru-RU" sz="3200" b="1" i="1" u="sng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err="1" smtClean="0">
                <a:solidFill>
                  <a:schemeClr val="accent2"/>
                </a:solidFill>
                <a:latin typeface="Batang" pitchFamily="18" charset="-127"/>
                <a:ea typeface="Batang" pitchFamily="18" charset="-127"/>
              </a:rPr>
              <a:t>Физминутка</a:t>
            </a:r>
            <a:endParaRPr lang="ru-RU" sz="3600" i="1" dirty="0">
              <a:solidFill>
                <a:schemeClr val="accent2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643050"/>
            <a:ext cx="7772400" cy="4572032"/>
          </a:xfrm>
        </p:spPr>
        <p:txBody>
          <a:bodyPr>
            <a:normAutofit fontScale="32500" lnSpcReduction="20000"/>
          </a:bodyPr>
          <a:lstStyle/>
          <a:p>
            <a:pPr marL="457200" indent="-457200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</a:t>
            </a:r>
            <a:r>
              <a:rPr lang="ru-RU" sz="6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Руки подняли и покачали.</a:t>
            </a:r>
            <a:br>
              <a:rPr lang="ru-RU" sz="6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6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6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6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Это деревья в лесу.</a:t>
            </a:r>
            <a:br>
              <a:rPr lang="ru-RU" sz="6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6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6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6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Руки нагнули, кисти встряхнули.</a:t>
            </a:r>
            <a:br>
              <a:rPr lang="ru-RU" sz="6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6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6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6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Ветер сбивает росу.</a:t>
            </a:r>
            <a:br>
              <a:rPr lang="ru-RU" sz="6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6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6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6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стороны руки, плавно помашем.</a:t>
            </a:r>
            <a:br>
              <a:rPr lang="ru-RU" sz="6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6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6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6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Это к нам птицы летят.</a:t>
            </a:r>
            <a:br>
              <a:rPr lang="ru-RU" sz="6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6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6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6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 они сядут, тоже покажем.</a:t>
            </a:r>
            <a:br>
              <a:rPr lang="ru-RU" sz="6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6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6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6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Крылья сложили назад.                            </a:t>
            </a:r>
            <a:r>
              <a:rPr lang="ru-RU" sz="9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Молодцы!</a:t>
            </a:r>
          </a:p>
          <a:p>
            <a:pPr marL="457200" indent="-457200">
              <a:buAutoNum type="arabicPeriod"/>
            </a:pP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D:\РАБОТА\мои разработки\282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500174"/>
            <a:ext cx="3893755" cy="2643206"/>
          </a:xfrm>
          <a:prstGeom prst="rect">
            <a:avLst/>
          </a:prstGeom>
          <a:noFill/>
        </p:spPr>
      </p:pic>
      <p:pic>
        <p:nvPicPr>
          <p:cNvPr id="7" name="Picture 2" descr="D:\РАБОТА\мои разработки\к 8 марта\dd6f0ace2aa6ab39910ab97544ba4e4d_3f3a99b7c9759b5322a81afa1bdf83cb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4929198"/>
            <a:ext cx="1571636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Делаем розу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009900"/>
                </a:solidFill>
              </a:rPr>
              <a:t>Листочки.</a:t>
            </a:r>
            <a:endParaRPr lang="ru-RU" b="1" i="1" dirty="0">
              <a:solidFill>
                <a:srgbClr val="009900"/>
              </a:solidFill>
            </a:endParaRPr>
          </a:p>
        </p:txBody>
      </p:sp>
      <p:pic>
        <p:nvPicPr>
          <p:cNvPr id="4099" name="Picture 3" descr="D:\РАБОТА\мои разработки\мое изделие\Новая папка\IMG_20160307_2035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571612"/>
            <a:ext cx="1857388" cy="2021626"/>
          </a:xfrm>
          <a:prstGeom prst="rect">
            <a:avLst/>
          </a:prstGeom>
          <a:noFill/>
        </p:spPr>
      </p:pic>
      <p:pic>
        <p:nvPicPr>
          <p:cNvPr id="4101" name="Picture 5" descr="D:\РАБОТА\мои разработки\мое изделие\Новая папка\IMG_20160307_2048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214818"/>
            <a:ext cx="2357422" cy="2502314"/>
          </a:xfrm>
          <a:prstGeom prst="rect">
            <a:avLst/>
          </a:prstGeom>
          <a:noFill/>
        </p:spPr>
      </p:pic>
      <p:pic>
        <p:nvPicPr>
          <p:cNvPr id="4102" name="Picture 6" descr="D:\РАБОТА\мои разработки\мое изделие\IMG_20160307_2032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571612"/>
            <a:ext cx="1500198" cy="2000264"/>
          </a:xfrm>
          <a:prstGeom prst="rect">
            <a:avLst/>
          </a:prstGeom>
          <a:noFill/>
        </p:spPr>
      </p:pic>
      <p:pic>
        <p:nvPicPr>
          <p:cNvPr id="4103" name="Picture 7" descr="D:\РАБОТА\мои разработки\мое изделие\IMG_20160307_2033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1571612"/>
            <a:ext cx="1428760" cy="2024077"/>
          </a:xfrm>
          <a:prstGeom prst="rect">
            <a:avLst/>
          </a:prstGeom>
          <a:noFill/>
        </p:spPr>
      </p:pic>
      <p:pic>
        <p:nvPicPr>
          <p:cNvPr id="4104" name="Picture 8" descr="D:\РАБОТА\мои разработки\мое изделие\IMG_20160307_2034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3714752"/>
            <a:ext cx="187524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158</Words>
  <Application>Microsoft Office PowerPoint</Application>
  <PresentationFormat>Экран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«Коробочка                             с сюрпризом» </vt:lpstr>
      <vt:lpstr>Для работы Понадобится:</vt:lpstr>
      <vt:lpstr>  Легенда о розе   За красоту мы любим розы, Их дивный запах, аромат За радость, что приносят людям, Им дарят, мимолетный взгляд!</vt:lpstr>
      <vt:lpstr>Подарок маме</vt:lpstr>
      <vt:lpstr>Этапы работы:</vt:lpstr>
      <vt:lpstr>                  Делаем коробочку Используем шаблон №1   </vt:lpstr>
      <vt:lpstr>Крышка для коробочки:</vt:lpstr>
      <vt:lpstr>Физминутка</vt:lpstr>
      <vt:lpstr>Делаем розу Листочки.</vt:lpstr>
      <vt:lpstr>Цветок розы</vt:lpstr>
      <vt:lpstr>Эти цветы вылепила   ученица 3 класса</vt:lpstr>
      <vt:lpstr>Украшаем изделие!</vt:lpstr>
      <vt:lpstr>Украшаем изделие!</vt:lpstr>
      <vt:lpstr>Слайд 14</vt:lpstr>
      <vt:lpstr>Работы учеников 3 класса</vt:lpstr>
      <vt:lpstr>Спасибо за внимание!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ret</cp:lastModifiedBy>
  <cp:revision>63</cp:revision>
  <dcterms:created xsi:type="dcterms:W3CDTF">2014-02-09T15:12:15Z</dcterms:created>
  <dcterms:modified xsi:type="dcterms:W3CDTF">2016-03-30T16:23:51Z</dcterms:modified>
</cp:coreProperties>
</file>