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3"/>
  </p:handoutMasterIdLst>
  <p:sldIdLst>
    <p:sldId id="257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6" r:id="rId20"/>
    <p:sldId id="278" r:id="rId21"/>
    <p:sldId id="26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660"/>
  </p:normalViewPr>
  <p:slideViewPr>
    <p:cSldViewPr snapToGrid="0">
      <p:cViewPr>
        <p:scale>
          <a:sx n="75" d="100"/>
          <a:sy n="75" d="100"/>
        </p:scale>
        <p:origin x="222" y="-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1898977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01" y="505796"/>
            <a:ext cx="6388621" cy="44836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49" y="1482683"/>
            <a:ext cx="6614173" cy="2529845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676968" y="2569705"/>
            <a:ext cx="6614173" cy="69958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 </a:t>
            </a:r>
            <a:r>
              <a:rPr lang="ru-RU" dirty="0"/>
              <a:t>р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ru-RU" dirty="0"/>
              <a:t>ц</a:t>
            </a:r>
            <a:r>
              <a:rPr lang="en-US" dirty="0"/>
              <a:t> 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г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л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 </a:t>
            </a:r>
            <a:r>
              <a:rPr lang="ru-RU" dirty="0"/>
              <a:t>к</a:t>
            </a:r>
            <a:r>
              <a:rPr lang="en-US" dirty="0"/>
              <a:t> </a:t>
            </a:r>
            <a:r>
              <a:rPr lang="ru-RU" dirty="0"/>
              <a:t>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6" y="2569705"/>
            <a:ext cx="1690142" cy="36839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98" y="4089357"/>
            <a:ext cx="1563627" cy="19537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02" y="1959719"/>
            <a:ext cx="2320644" cy="40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00078 -0.134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4.44444E-6 L 0.00065 -0.1685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4.44444E-6 L -0.0004 -0.17407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7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2.96296E-6 L 0.1987 -0.00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2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3.33333E-6 L -0.21927 0.001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9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98" y="3292383"/>
            <a:ext cx="2115316" cy="314554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23183" y="4321487"/>
            <a:ext cx="9144000" cy="17271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contourClr>
              <a:schemeClr val="tx1"/>
            </a:contourClr>
          </a:sp3d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 за  БЕЗОПАСНОСТЬ!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7900" y="4416550"/>
            <a:ext cx="573534" cy="505026"/>
          </a:xfrm>
          <a:prstGeom prst="rect">
            <a:avLst/>
          </a:prstGeom>
        </p:spPr>
      </p:pic>
      <p:grpSp>
        <p:nvGrpSpPr>
          <p:cNvPr id="11" name="Group 2"/>
          <p:cNvGrpSpPr/>
          <p:nvPr/>
        </p:nvGrpSpPr>
        <p:grpSpPr>
          <a:xfrm>
            <a:off x="117598" y="3292383"/>
            <a:ext cx="2417069" cy="3456439"/>
            <a:chOff x="3344569" y="426786"/>
            <a:chExt cx="2417069" cy="3456439"/>
          </a:xfrm>
        </p:grpSpPr>
        <p:pic>
          <p:nvPicPr>
            <p:cNvPr id="12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4569" y="426786"/>
              <a:ext cx="1863051" cy="3456439"/>
            </a:xfrm>
            <a:prstGeom prst="rect">
              <a:avLst/>
            </a:prstGeom>
          </p:spPr>
        </p:pic>
        <p:pic>
          <p:nvPicPr>
            <p:cNvPr id="13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6898" y="2129883"/>
              <a:ext cx="754740" cy="379141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2247900" y="6236628"/>
            <a:ext cx="10607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Автор:</a:t>
            </a:r>
            <a:r>
              <a:rPr lang="ru-RU" i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     Шевченко </a:t>
            </a:r>
            <a:r>
              <a:rPr lang="ru-RU" i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Елена </a:t>
            </a:r>
            <a:r>
              <a:rPr lang="ru-RU" i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Владимировна,     воспитатель МДОУ «Детский </a:t>
            </a:r>
            <a:r>
              <a:rPr lang="ru-RU" i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сад №330</a:t>
            </a:r>
          </a:p>
          <a:p>
            <a:pPr lvl="0"/>
            <a:r>
              <a:rPr lang="ru-RU" i="1" dirty="0">
                <a:solidFill>
                  <a:srgbClr val="333333"/>
                </a:solidFill>
                <a:latin typeface="Tahoma" panose="020B0604030504040204" pitchFamily="34" charset="0"/>
              </a:rPr>
              <a:t> </a:t>
            </a:r>
            <a:r>
              <a:rPr lang="ru-RU" i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                                                                    Красноармейского района </a:t>
            </a:r>
            <a:r>
              <a:rPr lang="ru-RU" i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Волгограда»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1.48148E-6 L 2.08333E-7 -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7.40741E-7 L -0.19362 0.0064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4.81481E-6 C 0.00443 -0.00741 0.01992 -0.01413 0.02565 -0.01413 C 0.06016 -0.01413 0.09584 0.09884 0.09584 0.21203 C 0.09584 0.15486 0.1138 0.09884 0.13047 0.09884 C 0.14831 0.09884 0.16498 0.15555 0.16498 0.21203 C 0.16498 0.18379 0.17383 0.15486 0.18282 0.15486 C 0.19167 0.15486 0.20065 0.18287 0.20065 0.21203 C 0.20065 0.19722 0.20521 0.18379 0.20951 0.18379 C 0.21407 0.18379 0.21836 0.19814 0.21836 0.21203 C 0.21836 0.20439 0.22058 0.19722 0.22292 0.19722 C 0.22409 0.19722 0.22735 0.20486 0.22735 0.21203 C 0.22735 0.2081 0.22852 0.20439 0.22956 0.20439 C 0.22956 0.20532 0.23177 0.20787 0.23177 0.21203 C 0.23177 0.20995 0.23177 0.2081 0.23295 0.2081 C 0.23295 0.20902 0.23412 0.21018 0.23412 0.21203 C 0.23412 0.21111 0.23412 0.20995 0.23412 0.20902 C 0.23529 0.20902 0.23529 0.20995 0.23529 0.21111 C 0.23646 0.21111 0.23646 0.21018 0.23646 0.20902 C 0.23763 0.20902 0.23763 0.20995 0.23763 0.21111 " pathEditMode="relative" rAng="0" ptsTypes="AAAAAAAAAAAAAAAAAAA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646867" y="453282"/>
            <a:ext cx="48016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Для формирования навыков ориентировки в большом и малом пространстве в группах имеются макеты детского сада, административных и жилых зданий, транспорта, улиц города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 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8" y="3248717"/>
            <a:ext cx="3473003" cy="260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70" y="3248717"/>
            <a:ext cx="3473003" cy="260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93" y="3992712"/>
            <a:ext cx="3482234" cy="261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0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7577" y="321972"/>
            <a:ext cx="1169401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ВОСПИТАНИЕ У ДОШКОЛЬНИКОВ БЕЗОПАСНОГО ПОВЕДЕНИЯ НА ДОРОГАХ ОСУЩЕСТВЛЯЕТСЯ 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ПЕДАГОГАМИ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НЕСКОЛЬКИМИ ПУТЯМИ: </a:t>
            </a:r>
            <a:endParaRPr lang="ru-RU" sz="2800" dirty="0" smtClean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через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непосредственное восприятие окружающего мира, в 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процессе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которого дети активно знакомятся с различными 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дорожными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ситуациями, воспринимая и называя предметы, 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явления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, действия людей, их взаимоотношения между собой, 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анализируя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эти отношения и делая выводы; </a:t>
            </a:r>
            <a:endParaRPr lang="ru-RU" sz="2800" dirty="0" smtClean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через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познание действительности посредством бесед, чтения художественной литературы, просмотров видеофильмов, подвижных игр, с помощью различных иллюстраций, атрибутов и личного примера взрослых; </a:t>
            </a:r>
            <a:endParaRPr lang="ru-RU" sz="2800" dirty="0" smtClean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через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специально организованную образовательную деятельность по формированию у детей значимых для безопасного поведения двигательных навыков и установок восприятия.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125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57093" y="1057888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ВО ВРЕМЯ ПРОГУЛОК ДЕТИ ИМЕЮТ ВОЗМОЖНОСТЬ ОРГАНИЗОВЫВАТЬ ИГРЫ ПО ПРАВИЛАМ ДОРОЖНОГО ДВИЖЕНИЯ Практические навыки безопасного поведения на улице в роли пешехода закрепляются с детьми и во время экскурсий по ближайшим улицам, походов в цирк и на спектакли.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295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13709" y="367427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Для детей старшего дошкольного возраста проводится  традиционный детско-родительский спортивно-познавательный досуг «Правила дорожные всем знать положено»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460189"/>
            <a:ext cx="3425780" cy="202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448" y="3361384"/>
            <a:ext cx="2743011" cy="3303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71" y="571210"/>
            <a:ext cx="3636605" cy="219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87453" y="1054149"/>
            <a:ext cx="3804107" cy="2139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0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38647" y="1028961"/>
            <a:ext cx="87447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Закрепить у детей знание правил дорожного движения помогает совместная работа педагогов детского сада с семьями воспитанников, которая включает оформление информационных стендов, памяток, ширм для родителей 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34" y="3783450"/>
            <a:ext cx="4209382" cy="253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55" y="3783450"/>
            <a:ext cx="2950943" cy="2359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38" y="3783450"/>
            <a:ext cx="2950943" cy="225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5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49250" y="346380"/>
            <a:ext cx="100326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Эффективными формами сотрудничества детского сада и семьи по предупреждению детского дорожно-транспортного травматизма являются совместные творческие проекты и конкурсы, проводимые как в масштабах города так и внутри МДОУ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12" y="2867141"/>
            <a:ext cx="7405353" cy="293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862886" y="6080855"/>
            <a:ext cx="10419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ВЫСТАВКА КОНКУРСНЫХ РАБОТ В 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ГРУППЕ  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«Лучший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безопасный 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маршрут»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38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4" y="1145413"/>
            <a:ext cx="1788549" cy="238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75" y="1868769"/>
            <a:ext cx="2215166" cy="166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209" y="1145413"/>
            <a:ext cx="1788548" cy="238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30" y="1868770"/>
            <a:ext cx="2265512" cy="166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57" y="1145413"/>
            <a:ext cx="2491477" cy="186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34107" y="203594"/>
            <a:ext cx="7366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Выставка работ</a:t>
            </a:r>
            <a:r>
              <a:rPr lang="ru-RU" dirty="0" smtClean="0">
                <a:solidFill>
                  <a:srgbClr val="333333"/>
                </a:solidFill>
                <a:latin typeface="Tahoma" panose="020B0604030504040204" pitchFamily="34" charset="0"/>
              </a:rPr>
              <a:t>  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«Внимание - дорога!!!»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3588" y="3839930"/>
            <a:ext cx="112690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Для будущих первоклассников группой родителей был разработан макет значка содержащий светоотражающие элементы  </a:t>
            </a:r>
          </a:p>
          <a:p>
            <a:pPr algn="ctr"/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«Я – заметный первоклассник» </a:t>
            </a:r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16" y="5292230"/>
            <a:ext cx="1137902" cy="15172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72" y="5292230"/>
            <a:ext cx="1052858" cy="15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9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00010" y="5473005"/>
            <a:ext cx="90152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Родители группы соблюдают безопасность на дорогах и являются примером безопасного  поведения для своих детей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0" y="741410"/>
            <a:ext cx="1695182" cy="226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70" y="2664791"/>
            <a:ext cx="1955979" cy="260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25" y="741410"/>
            <a:ext cx="1695182" cy="226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96" y="2618941"/>
            <a:ext cx="1987908" cy="265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54" y="741410"/>
            <a:ext cx="1694973" cy="2259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941" y="2618941"/>
            <a:ext cx="1936261" cy="258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18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6929" y="1664299"/>
            <a:ext cx="6614173" cy="69958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800" b="0" dirty="0" smtClean="0">
                <a:solidFill>
                  <a:srgbClr val="333333"/>
                </a:solidFill>
                <a:latin typeface="Tahoma" panose="020B0604030504040204" pitchFamily="34" charset="0"/>
              </a:rPr>
              <a:t>Коллектив </a:t>
            </a:r>
            <a:r>
              <a:rPr lang="ru-RU" sz="2800" b="0" dirty="0">
                <a:solidFill>
                  <a:srgbClr val="333333"/>
                </a:solidFill>
                <a:latin typeface="Tahoma" panose="020B0604030504040204" pitchFamily="34" charset="0"/>
              </a:rPr>
              <a:t>детского сада уверен: только в тесном содружестве ДОУ, семьи и социума у детей можно выработать навыки </a:t>
            </a:r>
            <a:r>
              <a:rPr lang="ru-RU" sz="2800" b="0" dirty="0" smtClean="0">
                <a:solidFill>
                  <a:srgbClr val="333333"/>
                </a:solidFill>
                <a:latin typeface="Tahoma" panose="020B0604030504040204" pitchFamily="34" charset="0"/>
              </a:rPr>
              <a:t>безопасного </a:t>
            </a:r>
            <a:r>
              <a:rPr lang="ru-RU" sz="2800" b="0" dirty="0">
                <a:solidFill>
                  <a:srgbClr val="333333"/>
                </a:solidFill>
                <a:latin typeface="Tahoma" panose="020B0604030504040204" pitchFamily="34" charset="0"/>
              </a:rPr>
              <a:t>поведения на улице и ту дисциплинированность, которая побуждает их подчиняться порядку. Тогда и привычка правильно ходить по улице станет у детей нормой поведения!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252202" y="6359261"/>
            <a:ext cx="48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333333"/>
                </a:solidFill>
                <a:latin typeface="Tahoma" panose="020B060403050404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9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48000" y="2459504"/>
            <a:ext cx="57885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Необходимость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в соблюдении элементарного порядка движения возникла после того, как человек перестал довольствоваться пешим способом перемещения и пересел на лошадь, а потом - с изобретением колеса - в повозку.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708" y="4414344"/>
            <a:ext cx="3069510" cy="228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513490" y="889843"/>
            <a:ext cx="94356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Безопасность дорожного движения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— комплекс мероприятий, направленных на обеспечение безопасности всех участников дорожного движения.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209"/>
            <a:ext cx="2417836" cy="30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1919" y="951656"/>
            <a:ext cx="108624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За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много тысячелетий существования человеческая жизнь изменилась. Но вместе с течением эволюции и расцветом цивилизации жизнь не стала безопаснее.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39" y="3531636"/>
            <a:ext cx="4826000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25972" y="3198425"/>
            <a:ext cx="52131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За годы прогресса количество машин выросло в несколько раз. Человек, часто, двигаясь по улице, пользуясь транспортом, подвергает себя опасности, рискуя жизнью и здоровьем.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5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12357" y="2337286"/>
            <a:ext cx="410058" cy="3715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2813" y="613302"/>
            <a:ext cx="7472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Дорожные происшествия являются самой опасной угрозой здоровью людей во всём мире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. Ущерб от дорожно-транспортных происшествий превышает ущерб от всех иных транспортных происшествий (самолетов, кораблей, поездов, и т. п.) вместе взятых. </a:t>
            </a:r>
            <a:endParaRPr lang="ru-RU" sz="2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8622" y="3943483"/>
            <a:ext cx="91333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</a:rPr>
              <a:t>В дорожно-транспортные происшествия дети попадают по-разному. Но даже в том случае, когда ребенок вылетает на проезжую часть, не глядя по сторонам, виноваты взрослые. Не научили, не подсказали, не предостерегли. В любом случае это трагедия.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3" y="4461642"/>
            <a:ext cx="2255793" cy="178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720" y="836062"/>
            <a:ext cx="3900652" cy="2664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5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-4.07407E-6 C -0.06419 -0.00926 -0.12356 -0.03263 -0.19192 -0.02708 C -0.24049 -0.0206 -0.2862 -0.01666 -0.33294 0.02848 C -0.38672 0.08033 -0.42734 0.13403 -0.44922 0.19561 L -0.55403 0.48033 " pathEditMode="relative" rAng="20040000" ptsTypes="AAA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86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88732" y="4099237"/>
            <a:ext cx="113669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Помочь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ребенку войти в этот мир с максимальными приобретениями и минимальным риском – обязанность взрослых. Именно на этапе дошкольного детства важно сформировать у детей модель безопасного поведения на дорогах, улице и в транспорте, позволяющую действовать адекватно конкретной реальной дорожной ситуации.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7787" y="250880"/>
            <a:ext cx="1150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НА ЭТАПЕ ДОШКОЛЬНОГО ДЕТСТВА ОДНА ИЗ НАИБОЛЕЕ  ВАЖНЫХ ЗАДАЧ ДЛЯ РЕБЕНКА – НАУЧИТЬСЯ ПРАВИЛАМ ЖИЗНИ ВО ВЗРОСЛОМ МИРЕ – МИРЕ СПЕШАЩИХ ЛЮДЕЙ И МАШИН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85" y="1635875"/>
            <a:ext cx="4784178" cy="246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34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87765" y="3318570"/>
            <a:ext cx="695259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Формирование у детей навыков безопасного поведения на дорогах в нашем ДОУ осуществляется в соответствии с реализуемой образовательной программой развития и воспитания </a:t>
            </a:r>
            <a:r>
              <a:rPr lang="ru-RU" sz="2800" dirty="0"/>
              <a:t>д</a:t>
            </a:r>
            <a:r>
              <a:rPr lang="ru-RU" sz="2800" dirty="0" smtClean="0"/>
              <a:t>етей в детском саду «Детство» </a:t>
            </a:r>
            <a:r>
              <a:rPr lang="ru-RU" sz="2800" dirty="0"/>
              <a:t>под </a:t>
            </a:r>
            <a:r>
              <a:rPr lang="ru-RU" sz="2800" dirty="0" smtClean="0"/>
              <a:t>редакцией</a:t>
            </a:r>
            <a:r>
              <a:rPr lang="ru-RU" sz="2800" dirty="0"/>
              <a:t>: Т.Н. Бабаевой, З.А. Михайловой, Л.И. </a:t>
            </a:r>
            <a:r>
              <a:rPr lang="ru-RU" sz="2800" dirty="0" smtClean="0"/>
              <a:t>Гурович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56" y="3610966"/>
            <a:ext cx="2051296" cy="263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17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85091" y="1253470"/>
            <a:ext cx="6810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Для реализации содержания данного раздела работы в детском саду созданы все необходимые условия: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4" y="3523243"/>
            <a:ext cx="10058400" cy="295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7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62141" y="277822"/>
            <a:ext cx="60242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С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обран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разнообразный методический и дидактический материал, детская художественная литература, плакаты, сюжетные картины, наборы дорожных знаков, рамки-вкладыши «Транспорт на улицах города», атрибуты для сюжетно-ролевых игр «Путешествие по 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городу», </a:t>
            </a:r>
            <a:r>
              <a:rPr lang="ru-RU" sz="2800" dirty="0">
                <a:solidFill>
                  <a:srgbClr val="333333"/>
                </a:solidFill>
                <a:latin typeface="Tahoma" panose="020B0604030504040204" pitchFamily="34" charset="0"/>
              </a:rPr>
              <a:t>«Улица» и др.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017431"/>
            <a:ext cx="2763481" cy="2072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4162096"/>
            <a:ext cx="3005959" cy="2254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10" y="4071444"/>
            <a:ext cx="3126828" cy="2345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485" y="1017431"/>
            <a:ext cx="2836753" cy="212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01" y="4587764"/>
            <a:ext cx="2438402" cy="182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23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578" y="345335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  <a:t> </a:t>
            </a:r>
            <a:r>
              <a:rPr lang="ru-RU" sz="2800" dirty="0" smtClean="0">
                <a:solidFill>
                  <a:srgbClr val="333333"/>
                </a:solidFill>
                <a:latin typeface="Tahoma" panose="020B0604030504040204" pitchFamily="34" charset="0"/>
              </a:rPr>
              <a:t>Педагогами детского сада разработаны авторские пособия для обучения детей правилам дорожного движения, сюжетные игрушки, помогающие детям запомнить правила безопасного и культурного поведения на улице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0" y="5007630"/>
            <a:ext cx="2172236" cy="1629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460" y="4959332"/>
            <a:ext cx="2172236" cy="1629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578" y="221352"/>
            <a:ext cx="2552163" cy="191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71" y="221352"/>
            <a:ext cx="2541430" cy="190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0" y="2419785"/>
            <a:ext cx="1721612" cy="2295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95" y="2399662"/>
            <a:ext cx="1721611" cy="2295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08" y="221352"/>
            <a:ext cx="4124463" cy="309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9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2FF6AE2C-0855-4436-BAB0-964168DB80F7}" vid="{82FFDBF2-270A-4196-BBA2-1947BAF14E3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2C15FF-1675-4B64-8D0C-D78E36D0F68C}">
  <ds:schemaRefs>
    <ds:schemaRef ds:uri="http://purl.org/dc/elements/1.1/"/>
    <ds:schemaRef ds:uri="2547570a-e5f4-4946-a4c3-82580e42479e"/>
    <ds:schemaRef ds:uri="6ee78bd2-4339-4042-adc0-bcc646419980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8F9056-19CC-403D-A4E3-D0BFC3D9E6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67FFB0-F441-4120-8FA0-C46780EE3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с играющими детьми</Template>
  <TotalTime>0</TotalTime>
  <Words>681</Words>
  <Application>Microsoft Office PowerPoint</Application>
  <PresentationFormat>Широкоэкранный</PresentationFormat>
  <Paragraphs>34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Segoe UI</vt:lpstr>
      <vt:lpstr>Tahoma</vt:lpstr>
      <vt:lpstr>Wingdings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Коллектив детского сада уверен: только в тесном содружестве ДОУ, семьи и социума у детей можно выработать навыки безопасного поведения на улице и ту дисциплинированность, которая побуждает их подчиняться порядку. Тогда и привычка правильно ходить по улице станет у детей нормой поведения!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2017-04-20T07:10:59Z</dcterms:created>
  <dcterms:modified xsi:type="dcterms:W3CDTF">2019-10-06T17:25:21Z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