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70" r:id="rId3"/>
    <p:sldId id="296" r:id="rId4"/>
    <p:sldId id="295" r:id="rId5"/>
    <p:sldId id="271" r:id="rId6"/>
    <p:sldId id="272" r:id="rId7"/>
    <p:sldId id="297" r:id="rId8"/>
    <p:sldId id="298" r:id="rId9"/>
    <p:sldId id="274" r:id="rId10"/>
    <p:sldId id="275" r:id="rId11"/>
    <p:sldId id="277" r:id="rId12"/>
    <p:sldId id="278" r:id="rId13"/>
    <p:sldId id="280" r:id="rId14"/>
    <p:sldId id="293" r:id="rId15"/>
    <p:sldId id="284" r:id="rId16"/>
    <p:sldId id="286" r:id="rId17"/>
  </p:sldIdLst>
  <p:sldSz cx="9144000" cy="6858000" type="screen4x3"/>
  <p:notesSz cx="6858000" cy="9144000"/>
  <p:custShowLst>
    <p:custShow name="фэмп" id="0">
      <p:sldLst>
        <p:sld r:id="rId7"/>
      </p:sldLst>
    </p:custShow>
    <p:custShow name="окр мир" id="1">
      <p:sldLst>
        <p:sld r:id="rId10"/>
        <p:sld r:id="rId11"/>
      </p:sldLst>
    </p:custShow>
    <p:custShow name="звуко букв ан" id="2">
      <p:sldLst>
        <p:sld r:id="rId12"/>
      </p:sldLst>
    </p:custShow>
    <p:custShow name="найцди лист" id="3">
      <p:sldLst>
        <p:sld r:id="rId14"/>
      </p:sldLst>
    </p:custShow>
    <p:custShow name="пазл" id="4">
      <p:sldLst>
        <p:sld r:id="rId15"/>
      </p:sldLst>
    </p:custShow>
    <p:custShow name="книга" id="5">
      <p:sldLst>
        <p:sld r:id="rId16"/>
      </p:sldLst>
    </p:custShow>
    <p:custShow name="составь предлож" id="6">
      <p:sldLst>
        <p:sld r:id="rId17"/>
      </p:sldLst>
    </p:custShow>
    <p:custShow name="СЛОГ АН" id="7">
      <p:sldLst>
        <p:sld r:id="rId13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0" autoAdjust="0"/>
    <p:restoredTop sz="94660"/>
  </p:normalViewPr>
  <p:slideViewPr>
    <p:cSldViewPr>
      <p:cViewPr varScale="1">
        <p:scale>
          <a:sx n="69" d="100"/>
          <a:sy n="69" d="100"/>
        </p:scale>
        <p:origin x="-14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779C8-A266-4C49-B76D-C2DBF412E401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97FAA-A7BD-467B-9013-141ACFD063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772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F8648-E2AC-4136-ABCA-C97CE468A6E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114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  <p:extLst>
      <p:ext uri="{BB962C8B-B14F-4D97-AF65-F5344CB8AC3E}">
        <p14:creationId xmlns="" xmlns:p14="http://schemas.microsoft.com/office/powerpoint/2010/main" val="273496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6812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719001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1919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2685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9337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68943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76498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878179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7117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7970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208102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microsoft.com/office/2007/relationships/media" Target="../media/media6.wav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media6.wav"/><Relationship Id="rId6" Type="http://schemas.microsoft.com/office/2007/relationships/hdphoto" Target="../media/hdphoto7.wdp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media7.wav"/><Relationship Id="rId5" Type="http://schemas.openxmlformats.org/officeDocument/2006/relationships/image" Target="../media/image21.png"/><Relationship Id="rId4" Type="http://schemas.microsoft.com/office/2007/relationships/media" Target="../media/media7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1.jpe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media8.wav"/><Relationship Id="rId6" Type="http://schemas.openxmlformats.org/officeDocument/2006/relationships/image" Target="../media/image33.jpeg"/><Relationship Id="rId11" Type="http://schemas.openxmlformats.org/officeDocument/2006/relationships/image" Target="../media/image21.png"/><Relationship Id="rId5" Type="http://schemas.openxmlformats.org/officeDocument/2006/relationships/image" Target="../media/image32.jpeg"/><Relationship Id="rId10" Type="http://schemas.microsoft.com/office/2007/relationships/media" Target="../media/media8.wav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microsoft.com/office/2007/relationships/media" Target="../media/media9.wav"/><Relationship Id="rId3" Type="http://schemas.openxmlformats.org/officeDocument/2006/relationships/image" Target="../media/image11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media9.wav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8.wdp"/><Relationship Id="rId3" Type="http://schemas.openxmlformats.org/officeDocument/2006/relationships/notesSlide" Target="../notesSlides/notesSlide1.xml"/><Relationship Id="rId12" Type="http://schemas.openxmlformats.org/officeDocument/2006/relationships/image" Target="../media/image49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media10.wav"/><Relationship Id="rId6" Type="http://schemas.openxmlformats.org/officeDocument/2006/relationships/image" Target="../media/image23.png"/><Relationship Id="rId11" Type="http://schemas.microsoft.com/office/2007/relationships/hdphoto" Target="../media/hdphoto4.wdp"/><Relationship Id="rId5" Type="http://schemas.openxmlformats.org/officeDocument/2006/relationships/image" Target="../media/image47.png"/><Relationship Id="rId1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11.jpeg"/><Relationship Id="rId9" Type="http://schemas.openxmlformats.org/officeDocument/2006/relationships/image" Target="../media/image48.png"/><Relationship Id="rId14" Type="http://schemas.microsoft.com/office/2007/relationships/media" Target="../media/media10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media" Target="../media/media2.wav"/><Relationship Id="rId13" Type="http://schemas.openxmlformats.org/officeDocument/2006/relationships/image" Target="../media/image23.png"/><Relationship Id="rId18" Type="http://schemas.openxmlformats.org/officeDocument/2006/relationships/image" Target="../media/image26.png"/><Relationship Id="rId3" Type="http://schemas.openxmlformats.org/officeDocument/2006/relationships/audio" Target="../media/media3.wav"/><Relationship Id="rId21" Type="http://schemas.microsoft.com/office/2007/relationships/media" Target="../media/media3.wav"/><Relationship Id="rId7" Type="http://schemas.openxmlformats.org/officeDocument/2006/relationships/image" Target="../media/image21.png"/><Relationship Id="rId12" Type="http://schemas.microsoft.com/office/2007/relationships/hdphoto" Target="../media/hdphoto2.wdp"/><Relationship Id="rId17" Type="http://schemas.openxmlformats.org/officeDocument/2006/relationships/image" Target="../media/image25.png"/><Relationship Id="rId2" Type="http://schemas.openxmlformats.org/officeDocument/2006/relationships/audio" Target="../media/media2.wav"/><Relationship Id="rId16" Type="http://schemas.microsoft.com/office/2007/relationships/hdphoto" Target="../media/hdphoto4.wdp"/><Relationship Id="rId20" Type="http://schemas.microsoft.com/office/2007/relationships/hdphoto" Target="../media/hdphoto5.wdp"/><Relationship Id="rId1" Type="http://schemas.openxmlformats.org/officeDocument/2006/relationships/audio" Target="../media/media1.wav"/><Relationship Id="rId6" Type="http://schemas.microsoft.com/office/2007/relationships/media" Target="../media/media1.wav"/><Relationship Id="rId5" Type="http://schemas.openxmlformats.org/officeDocument/2006/relationships/image" Target="../media/image11.jpeg"/><Relationship Id="rId15" Type="http://schemas.openxmlformats.org/officeDocument/2006/relationships/image" Target="../media/image24.png"/><Relationship Id="rId19" Type="http://schemas.openxmlformats.org/officeDocument/2006/relationships/image" Target="../media/image27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22.png"/><Relationship Id="rId1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microsoft.com/office/2007/relationships/media" Target="../media/media4.wav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media4.wav"/><Relationship Id="rId6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media" Target="../media/media5.wav"/><Relationship Id="rId3" Type="http://schemas.openxmlformats.org/officeDocument/2006/relationships/image" Target="../media/image11.jpeg"/><Relationship Id="rId7" Type="http://schemas.microsoft.com/office/2007/relationships/hdphoto" Target="../media/hdphoto6.wdp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media5.wav"/><Relationship Id="rId5" Type="http://schemas.openxmlformats.org/officeDocument/2006/relationships/image" Target="../media/image29.png"/><Relationship Id="rId4" Type="http://schemas.openxmlformats.org/officeDocument/2006/relationships/image" Target="../media/image28.jpe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8506" y="3429000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нтерактивное пособие для детей старшего дошкольного возраста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45149" y="2044005"/>
            <a:ext cx="426751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МОРОШКА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33265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автономное дошкольное образовательное учреждение Центр развития ребенка – «Детский сад № </a:t>
            </a:r>
            <a:r>
              <a:rPr lang="ru-RU" dirty="0" smtClean="0"/>
              <a:t>44 «</a:t>
            </a:r>
            <a:r>
              <a:rPr lang="ru-RU" smtClean="0"/>
              <a:t>Весёлые нотки»»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81712" y="5886564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Разработала: Синицына </a:t>
            </a:r>
            <a:r>
              <a:rPr lang="ru-RU" dirty="0" smtClean="0"/>
              <a:t>Оксана Геннадьевна,</a:t>
            </a:r>
            <a:r>
              <a:rPr lang="ru-RU" dirty="0" smtClean="0"/>
              <a:t> </a:t>
            </a:r>
            <a:r>
              <a:rPr lang="ru-RU" dirty="0" smtClean="0"/>
              <a:t>воспитатель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1442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331" y="188640"/>
            <a:ext cx="880343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rgbClr val="F96F1C">
                        <a:satMod val="155000"/>
                      </a:srgbClr>
                    </a:gs>
                    <a:gs pos="100000">
                      <a:srgbClr val="F96F1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Выполни 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rgbClr val="F96F1C">
                        <a:satMod val="155000"/>
                      </a:srgbClr>
                    </a:gs>
                    <a:gs pos="100000">
                      <a:srgbClr val="F96F1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звуко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rgbClr val="F96F1C">
                        <a:satMod val="155000"/>
                      </a:srgbClr>
                    </a:gs>
                    <a:gs pos="100000">
                      <a:srgbClr val="F96F1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-буквенный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rgbClr val="F96F1C">
                        <a:satMod val="155000"/>
                      </a:srgbClr>
                    </a:gs>
                    <a:gs pos="100000">
                      <a:srgbClr val="F96F1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анализ слова «морошка»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5400" b="1" spc="50" dirty="0">
              <a:ln w="11430"/>
              <a:gradFill>
                <a:gsLst>
                  <a:gs pos="25000">
                    <a:srgbClr val="F96F1C">
                      <a:satMod val="155000"/>
                    </a:srgbClr>
                  </a:gs>
                  <a:gs pos="100000">
                    <a:srgbClr val="F96F1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479804"/>
            <a:ext cx="3888432" cy="3888432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79512" y="2708920"/>
            <a:ext cx="1220288" cy="116582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FFFFFF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399800" y="2708920"/>
            <a:ext cx="1220288" cy="116582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FFFFFF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76853" y="2708920"/>
            <a:ext cx="1220288" cy="116582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517429" y="2773963"/>
            <a:ext cx="1220288" cy="116582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FFFFFF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297141" y="2738493"/>
            <a:ext cx="1220288" cy="116582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FFFFFF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856565" y="2708920"/>
            <a:ext cx="1220288" cy="116582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FFFFFF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636277" y="2708920"/>
            <a:ext cx="1220288" cy="116582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FFFFFF"/>
              </a:solidFill>
            </a:endParaRPr>
          </a:p>
        </p:txBody>
      </p:sp>
      <p:pic>
        <p:nvPicPr>
          <p:cNvPr id="3" name="звуко букв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244408" y="18448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88930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0964" y="188640"/>
            <a:ext cx="801616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rgbClr val="F96F1C">
                        <a:satMod val="155000"/>
                      </a:srgbClr>
                    </a:gs>
                    <a:gs pos="100000">
                      <a:srgbClr val="F96F1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Выполни слоговой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rgbClr val="F96F1C">
                        <a:satMod val="155000"/>
                      </a:srgbClr>
                    </a:gs>
                    <a:gs pos="100000">
                      <a:srgbClr val="F96F1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анализ слова «морошка»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5400" b="1" spc="50" dirty="0">
              <a:ln w="11430"/>
              <a:gradFill>
                <a:gsLst>
                  <a:gs pos="25000">
                    <a:srgbClr val="F96F1C">
                      <a:satMod val="155000"/>
                    </a:srgbClr>
                  </a:gs>
                  <a:gs pos="100000">
                    <a:srgbClr val="F96F1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79512" y="2708920"/>
            <a:ext cx="1220288" cy="116582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FFFFFF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399800" y="2708920"/>
            <a:ext cx="1220288" cy="116582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FFFFFF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76853" y="2708920"/>
            <a:ext cx="1220288" cy="116582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517429" y="2773963"/>
            <a:ext cx="1220288" cy="116582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FFFFFF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297141" y="2738493"/>
            <a:ext cx="1220288" cy="116582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FFFFFF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856565" y="2708920"/>
            <a:ext cx="1220288" cy="116582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FFFFFF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636277" y="2708920"/>
            <a:ext cx="1220288" cy="116582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30621" y="4509120"/>
            <a:ext cx="5872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3 гласных = 3 слога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4788024" y="2060848"/>
            <a:ext cx="288829" cy="432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620088" y="2348880"/>
            <a:ext cx="16189" cy="18722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297141" y="2492896"/>
            <a:ext cx="16189" cy="18722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слог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432917" y="19720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5097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6542" y="0"/>
            <a:ext cx="8360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rgbClr val="F96F1C">
                        <a:satMod val="155000"/>
                      </a:srgbClr>
                    </a:gs>
                    <a:gs pos="100000">
                      <a:srgbClr val="F96F1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Найди листик морошки</a:t>
            </a:r>
            <a:endParaRPr lang="ru-RU" sz="5400" b="1" spc="50" dirty="0">
              <a:ln w="11430"/>
              <a:gradFill>
                <a:gsLst>
                  <a:gs pos="25000">
                    <a:srgbClr val="F96F1C">
                      <a:satMod val="155000"/>
                    </a:srgbClr>
                  </a:gs>
                  <a:gs pos="100000">
                    <a:srgbClr val="F96F1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6" y="1628800"/>
            <a:ext cx="2714226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960" y="1626298"/>
            <a:ext cx="3049441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56" y="1626298"/>
            <a:ext cx="3611893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37" y="4149080"/>
            <a:ext cx="2492896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131" y="4404968"/>
            <a:ext cx="3121541" cy="1854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56" y="4404968"/>
            <a:ext cx="2747850" cy="171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лист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8316416" y="9233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24574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844" y="1711700"/>
            <a:ext cx="2160240" cy="21602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24301" y="3892409"/>
            <a:ext cx="2133983" cy="20573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80808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01" y="1684574"/>
            <a:ext cx="2175428" cy="21792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55" y="3840625"/>
            <a:ext cx="2160240" cy="21560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31011" y="21586"/>
            <a:ext cx="61194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rgbClr val="F96F1C">
                        <a:satMod val="155000"/>
                      </a:srgbClr>
                    </a:gs>
                    <a:gs pos="100000">
                      <a:srgbClr val="F96F1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Собери картинку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rgbClr val="F96F1C">
                        <a:satMod val="155000"/>
                      </a:srgbClr>
                    </a:gs>
                    <a:gs pos="100000">
                      <a:srgbClr val="F96F1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«Морошка»</a:t>
            </a:r>
            <a:endParaRPr lang="ru-RU" sz="5400" b="1" spc="50" dirty="0">
              <a:ln w="11430"/>
              <a:gradFill>
                <a:gsLst>
                  <a:gs pos="25000">
                    <a:srgbClr val="F96F1C">
                      <a:satMod val="155000"/>
                    </a:srgbClr>
                  </a:gs>
                  <a:gs pos="100000">
                    <a:srgbClr val="F96F1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033" y="1702086"/>
            <a:ext cx="2156051" cy="21560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84" y="1720078"/>
            <a:ext cx="2151862" cy="21518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480" y="1676866"/>
            <a:ext cx="2177011" cy="21812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58" y="3858137"/>
            <a:ext cx="2152848" cy="21528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01" y="3863798"/>
            <a:ext cx="2162190" cy="216219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907" y="3794893"/>
            <a:ext cx="2172822" cy="2172822"/>
          </a:xfrm>
          <a:prstGeom prst="rect">
            <a:avLst/>
          </a:prstGeom>
        </p:spPr>
      </p:pic>
      <p:pic>
        <p:nvPicPr>
          <p:cNvPr id="2" name="собери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13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8028384" y="692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70859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064555" y="188640"/>
            <a:ext cx="5052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rgbClr val="F96F1C">
                        <a:satMod val="155000"/>
                      </a:srgbClr>
                    </a:gs>
                    <a:gs pos="100000">
                      <a:srgbClr val="F96F1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Читаем детям</a:t>
            </a:r>
            <a:endParaRPr lang="ru-RU" sz="5400" b="1" spc="50" dirty="0">
              <a:ln w="11430"/>
              <a:gradFill>
                <a:gsLst>
                  <a:gs pos="25000">
                    <a:srgbClr val="F96F1C">
                      <a:satMod val="155000"/>
                    </a:srgbClr>
                  </a:gs>
                  <a:gs pos="100000">
                    <a:srgbClr val="F96F1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11970"/>
            <a:ext cx="7855040" cy="51686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15616" y="1340768"/>
            <a:ext cx="2880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Юрий Коваль «Морошка»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808080">
                  <a:lumMod val="50000"/>
                </a:srgbClr>
              </a:solidFill>
              <a:latin typeface="Arial" charset="0"/>
            </a:endParaRP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Под ногами мох — мягкий мохнатый мех</a:t>
            </a:r>
            <a:r>
              <a:rPr lang="ru-RU" sz="1400" dirty="0" smtClean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.</a:t>
            </a:r>
            <a:endParaRPr lang="ru-RU" sz="1400" dirty="0">
              <a:solidFill>
                <a:srgbClr val="808080">
                  <a:lumMod val="50000"/>
                </a:srgbClr>
              </a:solidFill>
              <a:latin typeface="Arial" charset="0"/>
            </a:endParaRP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Солнечные ягоды, оранжевые и жёлтые, рассыпались по </a:t>
            </a:r>
            <a:r>
              <a:rPr lang="ru-RU" sz="1400" dirty="0" smtClean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моховой </a:t>
            </a:r>
            <a:r>
              <a:rPr lang="ru-RU" sz="1400" dirty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поляне. Морошка.</a:t>
            </a: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Жёлтые </a:t>
            </a:r>
            <a:r>
              <a:rPr lang="ru-RU" sz="1400" dirty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— спелые, оранжевые — вот-вот созреют</a:t>
            </a:r>
            <a:r>
              <a:rPr lang="ru-RU" sz="1400" dirty="0" smtClean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.</a:t>
            </a:r>
            <a:endParaRPr lang="ru-RU" sz="1400" dirty="0">
              <a:solidFill>
                <a:srgbClr val="808080">
                  <a:lumMod val="50000"/>
                </a:srgbClr>
              </a:solidFill>
              <a:latin typeface="Arial" charset="0"/>
            </a:endParaRP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Ягода морошки немного похожа на белую малину. </a:t>
            </a:r>
            <a:r>
              <a:rPr lang="ru-RU" sz="1400" dirty="0" smtClean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Кажется, это </a:t>
            </a:r>
            <a:r>
              <a:rPr lang="ru-RU" sz="1400" dirty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маленькие малинки растут среди мха</a:t>
            </a:r>
            <a:r>
              <a:rPr lang="ru-RU" sz="1400" dirty="0" smtClean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.</a:t>
            </a:r>
            <a:endParaRPr lang="ru-RU" sz="1400" dirty="0">
              <a:solidFill>
                <a:srgbClr val="808080">
                  <a:lumMod val="50000"/>
                </a:srgbClr>
              </a:solidFill>
              <a:latin typeface="Arial" charset="0"/>
            </a:endParaRP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Но морошка не такая сладкая и душистая, как малина</a:t>
            </a:r>
            <a:r>
              <a:rPr lang="ru-RU" sz="1400" dirty="0" smtClean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.</a:t>
            </a:r>
            <a:endParaRPr lang="ru-RU" sz="1400" dirty="0">
              <a:solidFill>
                <a:srgbClr val="808080">
                  <a:lumMod val="50000"/>
                </a:srgbClr>
              </a:solidFill>
              <a:latin typeface="Arial" charset="0"/>
            </a:endParaRP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А всё-таки морошку на малину я не променяю. Северный, </a:t>
            </a:r>
            <a:r>
              <a:rPr lang="ru-RU" sz="1400" dirty="0" smtClean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таёжный </a:t>
            </a:r>
            <a:r>
              <a:rPr lang="ru-RU" sz="1400" dirty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у неё вкус, и сравнить его не с чем — разве со </a:t>
            </a:r>
            <a:r>
              <a:rPr lang="ru-RU" sz="1400" dirty="0" smtClean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вкусом росы</a:t>
            </a:r>
            <a:r>
              <a:rPr lang="ru-RU" sz="1400" dirty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32040" y="1340768"/>
            <a:ext cx="28803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Морошка вобрала в себя всю свежесть сырого леса, всю </a:t>
            </a:r>
            <a:r>
              <a:rPr lang="ru-RU" sz="1400" dirty="0" smtClean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сладость </a:t>
            </a:r>
            <a:r>
              <a:rPr lang="ru-RU" sz="1400" dirty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мохового болота — и свежести оказалось много, а </a:t>
            </a:r>
            <a:r>
              <a:rPr lang="ru-RU" sz="1400" dirty="0" smtClean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сладости чуть-чуть</a:t>
            </a:r>
            <a:r>
              <a:rPr lang="ru-RU" sz="1400" dirty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.</a:t>
            </a: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Но кому сколько надо — одни пьют чай вприкуску, </a:t>
            </a:r>
            <a:r>
              <a:rPr lang="ru-RU" sz="1400" dirty="0" smtClean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другие внакладку</a:t>
            </a:r>
            <a:r>
              <a:rPr lang="ru-RU" sz="1400" dirty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.</a:t>
            </a: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Когда устанешь под мешком после долгого пути, когда в </a:t>
            </a:r>
            <a:r>
              <a:rPr lang="ru-RU" sz="1400" dirty="0" smtClean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горле у </a:t>
            </a:r>
            <a:r>
              <a:rPr lang="ru-RU" sz="1400" dirty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тебя пересохло — морошка кажется мёдом. Моховым и </a:t>
            </a:r>
            <a:r>
              <a:rPr lang="ru-RU" sz="1400" dirty="0" smtClean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прохладным </a:t>
            </a:r>
            <a:r>
              <a:rPr lang="ru-RU" sz="1400" dirty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болотным мёдом.</a:t>
            </a:r>
          </a:p>
        </p:txBody>
      </p:sp>
    </p:spTree>
    <p:extLst>
      <p:ext uri="{BB962C8B-B14F-4D97-AF65-F5344CB8AC3E}">
        <p14:creationId xmlns="" xmlns:p14="http://schemas.microsoft.com/office/powerpoint/2010/main" val="38467481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3748" y="188640"/>
            <a:ext cx="74855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rgbClr val="F96F1C">
                        <a:satMod val="155000"/>
                      </a:srgbClr>
                    </a:gs>
                    <a:gs pos="100000">
                      <a:srgbClr val="F96F1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Дополни предложение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rgbClr val="F96F1C">
                        <a:satMod val="155000"/>
                      </a:srgbClr>
                    </a:gs>
                    <a:gs pos="100000">
                      <a:srgbClr val="F96F1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по схеме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11560" y="2492896"/>
            <a:ext cx="0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611560" y="3140968"/>
            <a:ext cx="9361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1700064" y="3140968"/>
            <a:ext cx="93610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2771800" y="3140968"/>
            <a:ext cx="9361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3897292" y="3118108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FFFFFF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5" y="1819230"/>
            <a:ext cx="1371603" cy="13716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472" y="1922073"/>
            <a:ext cx="1268760" cy="1268760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611560" y="3717032"/>
            <a:ext cx="0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600698" y="4361898"/>
            <a:ext cx="9361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231" y="4303985"/>
            <a:ext cx="1023937" cy="1222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 flipH="1">
            <a:off x="2699792" y="4352773"/>
            <a:ext cx="93610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089" y="3141447"/>
            <a:ext cx="1268760" cy="12687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80" y="3020156"/>
            <a:ext cx="1371603" cy="137160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943011" y="3919364"/>
            <a:ext cx="663523" cy="4334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80808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130756" y="3919364"/>
            <a:ext cx="288032" cy="3017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808080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00779"/>
            <a:ext cx="102393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Овал 23"/>
          <p:cNvSpPr/>
          <p:nvPr/>
        </p:nvSpPr>
        <p:spPr>
          <a:xfrm>
            <a:off x="5940152" y="431082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FFFFFF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4000" b="90000" l="5000" r="9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723" y="3280523"/>
            <a:ext cx="1081375" cy="1081375"/>
          </a:xfrm>
          <a:prstGeom prst="rect">
            <a:avLst/>
          </a:prstGeom>
        </p:spPr>
      </p:pic>
      <p:pic>
        <p:nvPicPr>
          <p:cNvPr id="3" name="схема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14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7884368" y="1412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8910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Аннотация к интерактивному пособию «Морошка»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 smtClean="0"/>
              <a:t>Цель: уточнение понимания слова «морошка» посредством выполнения заданий из различных образовательных областей, построенных с использованием данного слова</a:t>
            </a:r>
          </a:p>
          <a:p>
            <a:pPr marL="0" indent="0">
              <a:buNone/>
            </a:pPr>
            <a:r>
              <a:rPr lang="ru-RU" dirty="0" smtClean="0"/>
              <a:t>Задачи:</a:t>
            </a:r>
          </a:p>
          <a:p>
            <a:pPr marL="0" indent="0">
              <a:buNone/>
            </a:pPr>
            <a:r>
              <a:rPr lang="ru-RU" dirty="0" smtClean="0"/>
              <a:t>Обучающие:</a:t>
            </a:r>
          </a:p>
          <a:p>
            <a:pPr>
              <a:buFontTx/>
              <a:buChar char="-"/>
            </a:pPr>
            <a:r>
              <a:rPr lang="ru-RU" dirty="0"/>
              <a:t>с</a:t>
            </a:r>
            <a:r>
              <a:rPr lang="ru-RU" dirty="0" smtClean="0"/>
              <a:t>овершенствовать навыки </a:t>
            </a:r>
            <a:r>
              <a:rPr lang="ru-RU" dirty="0"/>
              <a:t>счёта в пределах </a:t>
            </a:r>
            <a:r>
              <a:rPr lang="ru-RU" dirty="0" smtClean="0"/>
              <a:t>десяти, сравнения </a:t>
            </a:r>
            <a:r>
              <a:rPr lang="ru-RU" dirty="0"/>
              <a:t>и уравнивания множеств </a:t>
            </a:r>
            <a:r>
              <a:rPr lang="ru-RU" dirty="0" smtClean="0"/>
              <a:t> через подсчитывание ягод морошки в лукошках;</a:t>
            </a:r>
            <a:endParaRPr lang="ru-RU" dirty="0"/>
          </a:p>
          <a:p>
            <a:pPr>
              <a:buFontTx/>
              <a:buChar char="-"/>
            </a:pPr>
            <a:r>
              <a:rPr lang="ru-RU" dirty="0"/>
              <a:t>р</a:t>
            </a:r>
            <a:r>
              <a:rPr lang="ru-RU" dirty="0" smtClean="0"/>
              <a:t>асширять знания о ягоде морошке через разные литературные жанры (загадки, стихотворения, рассказ);</a:t>
            </a:r>
          </a:p>
          <a:p>
            <a:pPr>
              <a:buFontTx/>
              <a:buChar char="-"/>
            </a:pPr>
            <a:r>
              <a:rPr lang="ru-RU" dirty="0"/>
              <a:t>у</a:t>
            </a:r>
            <a:r>
              <a:rPr lang="ru-RU" dirty="0" smtClean="0"/>
              <a:t>чить составлять рассказ о ягоде морошке с помощью схемы;</a:t>
            </a:r>
          </a:p>
          <a:p>
            <a:pPr>
              <a:buFontTx/>
              <a:buChar char="-"/>
            </a:pPr>
            <a:r>
              <a:rPr lang="ru-RU" dirty="0"/>
              <a:t>у</a:t>
            </a:r>
            <a:r>
              <a:rPr lang="ru-RU" dirty="0" smtClean="0"/>
              <a:t>чить выполнять </a:t>
            </a:r>
            <a:r>
              <a:rPr lang="ru-RU" dirty="0" err="1" smtClean="0"/>
              <a:t>звуко</a:t>
            </a:r>
            <a:r>
              <a:rPr lang="ru-RU" dirty="0" smtClean="0"/>
              <a:t>-буквенный и слоговой анализ слова «морошка»;</a:t>
            </a:r>
          </a:p>
          <a:p>
            <a:pPr>
              <a:buFontTx/>
              <a:buChar char="-"/>
            </a:pPr>
            <a:r>
              <a:rPr lang="ru-RU" dirty="0"/>
              <a:t>у</a:t>
            </a:r>
            <a:r>
              <a:rPr lang="ru-RU" dirty="0" smtClean="0"/>
              <a:t>чить составлять дополнять предложение недостающими членами в соответствии со схемой.</a:t>
            </a:r>
          </a:p>
          <a:p>
            <a:pPr marL="0" indent="0">
              <a:buNone/>
            </a:pPr>
            <a:r>
              <a:rPr lang="ru-RU" dirty="0" smtClean="0"/>
              <a:t>Развивающие:</a:t>
            </a:r>
          </a:p>
          <a:p>
            <a:pPr>
              <a:buFontTx/>
              <a:buChar char="-"/>
            </a:pPr>
            <a:r>
              <a:rPr lang="ru-RU" dirty="0" smtClean="0"/>
              <a:t>развивать внимание, память, мышление в ходе выполнения различных заданий со словом «морошка».</a:t>
            </a:r>
          </a:p>
          <a:p>
            <a:pPr marL="0" indent="0">
              <a:buNone/>
            </a:pPr>
            <a:r>
              <a:rPr lang="ru-RU" dirty="0" smtClean="0"/>
              <a:t>Воспитательные:</a:t>
            </a:r>
          </a:p>
          <a:p>
            <a:pPr>
              <a:buFontTx/>
              <a:buChar char="-"/>
            </a:pPr>
            <a:r>
              <a:rPr lang="ru-RU" dirty="0" smtClean="0"/>
              <a:t>воспитывать интерес к познанию мира природы, через игру со словом «морошка».  </a:t>
            </a:r>
          </a:p>
          <a:p>
            <a:pPr>
              <a:buFontTx/>
              <a:buChar char="-"/>
            </a:pPr>
            <a:endParaRPr lang="ru-RU" dirty="0" smtClean="0"/>
          </a:p>
          <a:p>
            <a:pPr marL="0" indent="457200">
              <a:buNone/>
            </a:pPr>
            <a:r>
              <a:rPr lang="ru-RU" dirty="0" smtClean="0"/>
              <a:t>Интересным </a:t>
            </a:r>
            <a:r>
              <a:rPr lang="ru-RU" dirty="0"/>
              <a:t>решением для создания мультимедийных презентаций для индивидуальной работы является пособие, построенное на работе с </a:t>
            </a:r>
            <a:r>
              <a:rPr lang="ru-RU" dirty="0" smtClean="0"/>
              <a:t>одним </a:t>
            </a:r>
            <a:r>
              <a:rPr lang="ru-RU" dirty="0"/>
              <a:t>сложным к пониманию для ребенка словом. Такое пособие </a:t>
            </a:r>
            <a:r>
              <a:rPr lang="ru-RU" dirty="0" smtClean="0"/>
              <a:t>реализует </a:t>
            </a:r>
            <a:r>
              <a:rPr lang="ru-RU" dirty="0"/>
              <a:t>основные принципы ФГОС: индивидуализации, вариативности и инициативности ребенка.</a:t>
            </a:r>
          </a:p>
          <a:p>
            <a:pPr marL="0" indent="457200">
              <a:buNone/>
            </a:pPr>
            <a:r>
              <a:rPr lang="ru-RU" dirty="0" smtClean="0"/>
              <a:t>В </a:t>
            </a:r>
            <a:r>
              <a:rPr lang="ru-RU" dirty="0"/>
              <a:t>словарной работе по лексической теме «Лес. Ягоды» понимание слова «морошка», вызвало наибольшие трудности у детей. В связи с этим, данное слово легло в основу пособия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6123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работы с пособием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371" y="1052736"/>
            <a:ext cx="8229600" cy="5400600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ИНТЕРАКТИВНЫЕ КНОПКИ-ПЕРЕКЛЮЧАТЕЛИ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«Посчитай и уровняй»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«Царица болот - Морошка»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«Выполни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звуко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-буквенный анализ слова»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«Выполни слоговой анализ слова»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«Собери картинку»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«Подбери лист»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«Читаем детям»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«Дополни предложение»</a:t>
            </a:r>
          </a:p>
          <a:p>
            <a:pPr marL="0" indent="0">
              <a:buNone/>
            </a:pP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59" y="1772816"/>
            <a:ext cx="1081273" cy="48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02" y="2391424"/>
            <a:ext cx="1017465" cy="48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67" y="2996952"/>
            <a:ext cx="1017465" cy="48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41" y="3607554"/>
            <a:ext cx="1017465" cy="48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66" y="4108310"/>
            <a:ext cx="1017465" cy="519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3432" y="4725144"/>
            <a:ext cx="1008274" cy="47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8835" y="5301208"/>
            <a:ext cx="982396" cy="46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5433" y="5944854"/>
            <a:ext cx="949201" cy="45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0588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78129"/>
            <a:ext cx="5720089" cy="5720089"/>
          </a:xfrm>
          <a:prstGeom prst="rect">
            <a:avLst/>
          </a:prstGeom>
        </p:spPr>
      </p:pic>
      <p:pic>
        <p:nvPicPr>
          <p:cNvPr id="2050" name="Picture 2">
            <a:hlinkClick r:id="" action="ppaction://customshow?id=0&amp;return=tru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79" y="836712"/>
            <a:ext cx="211318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" action="ppaction://customshow?id=1&amp;return=tru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060848"/>
            <a:ext cx="198033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" action="ppaction://customshow?id=2&amp;return=tru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212976"/>
            <a:ext cx="198033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" action="ppaction://customshow?id=7&amp;return=true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581128"/>
            <a:ext cx="2023733" cy="95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>
            <a:hlinkClick r:id="" action="ppaction://customshow?id=4&amp;return=true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55511" y="788631"/>
            <a:ext cx="1935161" cy="98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>
            <a:hlinkClick r:id="" action="ppaction://customshow?id=3&amp;return=true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95763" y="1988840"/>
            <a:ext cx="198766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>
            <a:hlinkClick r:id="" action="ppaction://customshow?id=5&amp;return=tru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25908" y="3238661"/>
            <a:ext cx="1927371" cy="91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>
            <a:hlinkClick r:id="" action="ppaction://customshow?id=6&amp;return=tru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55511" y="4506795"/>
            <a:ext cx="1979294" cy="93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3747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5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колько ягод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61040" y="782828"/>
            <a:ext cx="609600" cy="609600"/>
          </a:xfrm>
          <a:prstGeom prst="rect">
            <a:avLst/>
          </a:prstGeom>
        </p:spPr>
      </p:pic>
      <p:pic>
        <p:nvPicPr>
          <p:cNvPr id="2" name="сколько ягод морошки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="" xmlns:p14="http://schemas.microsoft.com/office/powerpoint/2010/main" r:embed="rId8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87673" y="123668"/>
            <a:ext cx="609600" cy="60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0" b="100000" l="0" r="99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4417534" cy="46531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0" b="100000" l="0" r="99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741" y="2114853"/>
            <a:ext cx="4417534" cy="4653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20888"/>
            <a:ext cx="1268760" cy="12687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87" y="2276872"/>
            <a:ext cx="1268760" cy="12687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376" y="2428026"/>
            <a:ext cx="1268760" cy="12687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27" y="3274367"/>
            <a:ext cx="1268760" cy="12687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70" y="3935872"/>
            <a:ext cx="1268760" cy="12687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913" y="3967805"/>
            <a:ext cx="1268760" cy="12687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359" y="3240337"/>
            <a:ext cx="1268760" cy="12687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50604"/>
            <a:ext cx="1268760" cy="12687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128" y="2320637"/>
            <a:ext cx="1268760" cy="12687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624217"/>
            <a:ext cx="1268760" cy="126876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617" y="3284984"/>
            <a:ext cx="1268760" cy="126876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274367"/>
            <a:ext cx="1268760" cy="12687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441" y="3239594"/>
            <a:ext cx="1268760" cy="126876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258597"/>
            <a:ext cx="1268760" cy="126876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35872"/>
            <a:ext cx="1268760" cy="126876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128" y="4005064"/>
            <a:ext cx="1268760" cy="126876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005064"/>
            <a:ext cx="1268760" cy="126876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420" y="188640"/>
            <a:ext cx="1440160" cy="144016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807" y="166328"/>
            <a:ext cx="1484784" cy="148478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="" xmlns:a14="http://schemas.microsoft.com/office/drawing/2010/main">
                  <a14:imgLayer r:embed="rId20">
                    <a14:imgEffect>
                      <a14:backgroundRemoval t="4545" b="90000" l="9667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948" y="163608"/>
            <a:ext cx="1963855" cy="144016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74" y="123668"/>
            <a:ext cx="1268760" cy="126876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08" y="153683"/>
            <a:ext cx="1268760" cy="126876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774" y="943476"/>
            <a:ext cx="1268760" cy="126876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74" y="105886"/>
            <a:ext cx="1440160" cy="144016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521" y="55582"/>
            <a:ext cx="1484784" cy="14847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="" xmlns:a14="http://schemas.microsoft.com/office/drawing/2010/main">
                  <a14:imgLayer r:embed="rId20">
                    <a14:imgEffect>
                      <a14:backgroundRemoval t="4545" b="90000" l="9667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348" y="316008"/>
            <a:ext cx="1963855" cy="144016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="" xmlns:a14="http://schemas.microsoft.com/office/drawing/2010/main">
                  <a14:imgLayer r:embed="rId20">
                    <a14:imgEffect>
                      <a14:backgroundRemoval t="4545" b="90000" l="9667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580" y="344120"/>
            <a:ext cx="1963855" cy="1440160"/>
          </a:xfrm>
          <a:prstGeom prst="rect">
            <a:avLst/>
          </a:prstGeom>
        </p:spPr>
      </p:pic>
      <p:pic>
        <p:nvPicPr>
          <p:cNvPr id="4" name="как по другому уравнять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="" xmlns:p14="http://schemas.microsoft.com/office/powerpoint/2010/main" r:embed="rId2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61040" y="15052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1480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9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46519E-6 L -0.27726 0.3694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72" y="1845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69813E-6 L -0.23455 0.5021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36" y="2509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92713E-6 L -0.15782 0.6000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99" y="3000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1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9561" y="404664"/>
            <a:ext cx="83643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rgbClr val="F96F1C">
                        <a:satMod val="155000"/>
                      </a:srgbClr>
                    </a:gs>
                    <a:gs pos="100000">
                      <a:srgbClr val="F96F1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Царица болот - МОРОШКА</a:t>
            </a:r>
            <a:endParaRPr lang="ru-RU" sz="5400" b="1" spc="50" dirty="0">
              <a:ln w="11430"/>
              <a:gradFill>
                <a:gsLst>
                  <a:gs pos="25000">
                    <a:srgbClr val="F96F1C">
                      <a:satMod val="155000"/>
                    </a:srgbClr>
                  </a:gs>
                  <a:gs pos="100000">
                    <a:srgbClr val="F96F1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327994"/>
            <a:ext cx="367240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808080"/>
                </a:solidFill>
                <a:latin typeface="Arial" charset="0"/>
              </a:rPr>
              <a:t>Лежат на кочках кусочки янтаря.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808080"/>
                </a:solidFill>
                <a:latin typeface="Arial" charset="0"/>
              </a:rPr>
              <a:t>В рот положишь – тут же растают</a:t>
            </a:r>
            <a:r>
              <a:rPr lang="ru-RU" dirty="0" smtClean="0">
                <a:solidFill>
                  <a:srgbClr val="808080"/>
                </a:solidFill>
                <a:latin typeface="Arial" charset="0"/>
              </a:rPr>
              <a:t>. (Морошка)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80808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808080"/>
                </a:solidFill>
                <a:latin typeface="Arial" charset="0"/>
              </a:rPr>
              <a:t>«Про морошку»</a:t>
            </a:r>
            <a:endParaRPr lang="ru-RU" dirty="0">
              <a:solidFill>
                <a:srgbClr val="80808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808080"/>
                </a:solidFill>
                <a:latin typeface="Arial" charset="0"/>
              </a:rPr>
              <a:t>Девушка – Заря по тундре ходит,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808080"/>
                </a:solidFill>
                <a:latin typeface="Arial" charset="0"/>
              </a:rPr>
              <a:t>Бисер свой по бусинке находит.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808080"/>
                </a:solidFill>
                <a:latin typeface="Arial" charset="0"/>
              </a:rPr>
              <a:t>На болотных кочках, у дорожки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808080"/>
                </a:solidFill>
                <a:latin typeface="Arial" charset="0"/>
              </a:rPr>
              <a:t>Ягодки душистые морошки,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808080"/>
                </a:solidFill>
                <a:latin typeface="Arial" charset="0"/>
              </a:rPr>
              <a:t>Как </a:t>
            </a:r>
            <a:r>
              <a:rPr lang="ru-RU" dirty="0">
                <a:solidFill>
                  <a:srgbClr val="808080"/>
                </a:solidFill>
                <a:latin typeface="Arial" charset="0"/>
              </a:rPr>
              <a:t>живые капли янтаря,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808080"/>
                </a:solidFill>
                <a:latin typeface="Arial" charset="0"/>
              </a:rPr>
              <a:t>Собирает </a:t>
            </a:r>
            <a:r>
              <a:rPr lang="ru-RU" dirty="0">
                <a:solidFill>
                  <a:srgbClr val="808080"/>
                </a:solidFill>
                <a:latin typeface="Arial" charset="0"/>
              </a:rPr>
              <a:t>Девушка – </a:t>
            </a:r>
            <a:r>
              <a:rPr lang="ru-RU" dirty="0" smtClean="0">
                <a:solidFill>
                  <a:srgbClr val="808080"/>
                </a:solidFill>
                <a:latin typeface="Arial" charset="0"/>
              </a:rPr>
              <a:t>Заря.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808080"/>
                </a:solidFill>
                <a:latin typeface="Arial" charset="0"/>
              </a:rPr>
              <a:t>(Прокопий </a:t>
            </a:r>
            <a:r>
              <a:rPr lang="ru-RU" dirty="0" err="1" smtClean="0">
                <a:solidFill>
                  <a:srgbClr val="808080"/>
                </a:solidFill>
                <a:latin typeface="Arial" charset="0"/>
              </a:rPr>
              <a:t>Явтысый</a:t>
            </a:r>
            <a:r>
              <a:rPr lang="ru-RU" dirty="0" smtClean="0">
                <a:solidFill>
                  <a:srgbClr val="808080"/>
                </a:solidFill>
                <a:latin typeface="Arial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80808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80808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808080"/>
              </a:solidFill>
              <a:latin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0"/>
            <a:ext cx="5561856" cy="5561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5301208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808080"/>
                </a:solidFill>
                <a:latin typeface="Arial" charset="0"/>
              </a:rPr>
              <a:t>Про </a:t>
            </a:r>
            <a:r>
              <a:rPr lang="ru-RU" dirty="0">
                <a:solidFill>
                  <a:srgbClr val="808080"/>
                </a:solidFill>
                <a:latin typeface="Arial" charset="0"/>
              </a:rPr>
              <a:t>морошку говорят – она «царица болот», «солнечная ягода» «моховая смородина», любимая ягода северян, «желтая малина на стелющихся стеблях», душиста. </a:t>
            </a:r>
            <a:endParaRPr lang="ru-RU" dirty="0" smtClean="0">
              <a:solidFill>
                <a:srgbClr val="808080"/>
              </a:solidFill>
              <a:latin typeface="Arial" charset="0"/>
            </a:endParaRPr>
          </a:p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808080"/>
                </a:solidFill>
                <a:latin typeface="Arial" charset="0"/>
              </a:rPr>
              <a:t>Она </a:t>
            </a:r>
            <a:r>
              <a:rPr lang="ru-RU" dirty="0">
                <a:solidFill>
                  <a:srgbClr val="808080"/>
                </a:solidFill>
                <a:latin typeface="Arial" charset="0"/>
              </a:rPr>
              <a:t>растет только на Крайнем Севере и очень полезная.</a:t>
            </a:r>
          </a:p>
        </p:txBody>
      </p:sp>
      <p:pic>
        <p:nvPicPr>
          <p:cNvPr id="2" name="загадка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355976" y="1412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8627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894" b="58078"/>
          <a:stretch/>
        </p:blipFill>
        <p:spPr>
          <a:xfrm>
            <a:off x="6684" y="956004"/>
            <a:ext cx="8712968" cy="33777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9561" y="404664"/>
            <a:ext cx="83643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rgbClr val="F96F1C">
                        <a:satMod val="155000"/>
                      </a:srgbClr>
                    </a:gs>
                    <a:gs pos="100000">
                      <a:srgbClr val="F96F1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Царица болот - МОРОШКА</a:t>
            </a:r>
            <a:endParaRPr lang="ru-RU" sz="5400" b="1" spc="50" dirty="0">
              <a:ln w="11430"/>
              <a:gradFill>
                <a:gsLst>
                  <a:gs pos="25000">
                    <a:srgbClr val="F96F1C">
                      <a:satMod val="155000"/>
                    </a:srgbClr>
                  </a:gs>
                  <a:gs pos="100000">
                    <a:srgbClr val="F96F1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212976"/>
            <a:ext cx="4049688" cy="4049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1556792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Составь рассказ по схеме</a:t>
            </a:r>
            <a:endParaRPr lang="ru-RU" sz="2400" dirty="0">
              <a:solidFill>
                <a:srgbClr val="808080">
                  <a:lumMod val="50000"/>
                </a:srgbClr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5853" y="4933881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*Какого цвета и формы ягода?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Какой у морошки запах?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Какая морошка на вкус?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808080">
                    <a:lumMod val="50000"/>
                  </a:srgbClr>
                </a:solidFill>
                <a:latin typeface="Arial" charset="0"/>
              </a:rPr>
              <a:t>Какая морошка на ощупь?</a:t>
            </a:r>
            <a:endParaRPr lang="ru-RU" dirty="0">
              <a:solidFill>
                <a:srgbClr val="808080">
                  <a:lumMod val="50000"/>
                </a:srgbClr>
              </a:solidFill>
              <a:latin typeface="Arial" charset="0"/>
            </a:endParaRPr>
          </a:p>
        </p:txBody>
      </p:sp>
      <p:pic>
        <p:nvPicPr>
          <p:cNvPr id="2" name="сенсорика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60110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werpoint-template">
  <a:themeElements>
    <a:clrScheme name="">
      <a:dk1>
        <a:srgbClr val="808080"/>
      </a:dk1>
      <a:lt1>
        <a:srgbClr val="FFFFFF"/>
      </a:lt1>
      <a:dk2>
        <a:srgbClr val="FFFFFF"/>
      </a:dk2>
      <a:lt2>
        <a:srgbClr val="0120BD"/>
      </a:lt2>
      <a:accent1>
        <a:srgbClr val="C300E6"/>
      </a:accent1>
      <a:accent2>
        <a:srgbClr val="F96F1C"/>
      </a:accent2>
      <a:accent3>
        <a:srgbClr val="FFFFFF"/>
      </a:accent3>
      <a:accent4>
        <a:srgbClr val="6C6C6C"/>
      </a:accent4>
      <a:accent5>
        <a:srgbClr val="DEAAF0"/>
      </a:accent5>
      <a:accent6>
        <a:srgbClr val="E26418"/>
      </a:accent6>
      <a:hlink>
        <a:srgbClr val="FFBF07"/>
      </a:hlink>
      <a:folHlink>
        <a:srgbClr val="5F5F5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609</Words>
  <Application>Microsoft Office PowerPoint</Application>
  <PresentationFormat>Экран (4:3)</PresentationFormat>
  <Paragraphs>74</Paragraphs>
  <Slides>15</Slides>
  <Notes>1</Notes>
  <HiddenSlides>9</HiddenSlides>
  <MMClips>10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  <vt:variant>
        <vt:lpstr>Произвольные показы</vt:lpstr>
      </vt:variant>
      <vt:variant>
        <vt:i4>8</vt:i4>
      </vt:variant>
    </vt:vector>
  </HeadingPairs>
  <TitlesOfParts>
    <vt:vector size="25" baseType="lpstr">
      <vt:lpstr>Тема Office</vt:lpstr>
      <vt:lpstr>powerpoint-template</vt:lpstr>
      <vt:lpstr>Слайд 1</vt:lpstr>
      <vt:lpstr>Аннотация к интерактивному пособию «Морошка»</vt:lpstr>
      <vt:lpstr>Правила работы с пособием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фэмп</vt:lpstr>
      <vt:lpstr>окр мир</vt:lpstr>
      <vt:lpstr>звуко букв ан</vt:lpstr>
      <vt:lpstr>найцди лист</vt:lpstr>
      <vt:lpstr>пазл</vt:lpstr>
      <vt:lpstr>книга</vt:lpstr>
      <vt:lpstr>составь предлож</vt:lpstr>
      <vt:lpstr>СЛОГ АН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Оксана</cp:lastModifiedBy>
  <cp:revision>21</cp:revision>
  <dcterms:created xsi:type="dcterms:W3CDTF">2019-04-15T07:07:40Z</dcterms:created>
  <dcterms:modified xsi:type="dcterms:W3CDTF">2019-10-11T06:53:42Z</dcterms:modified>
</cp:coreProperties>
</file>