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05" autoAdjust="0"/>
  </p:normalViewPr>
  <p:slideViewPr>
    <p:cSldViewPr>
      <p:cViewPr>
        <p:scale>
          <a:sx n="80" d="100"/>
          <a:sy n="80" d="100"/>
        </p:scale>
        <p:origin x="-107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нет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26</a:t>
                    </a:r>
                  </a:p>
                </c:rich>
              </c:tx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Увидели Пушкина?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Увидели Пушкина?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hape val="box"/>
        <c:axId val="73294208"/>
        <c:axId val="73295744"/>
        <c:axId val="0"/>
      </c:bar3DChart>
      <c:catAx>
        <c:axId val="73294208"/>
        <c:scaling>
          <c:orientation val="minMax"/>
        </c:scaling>
        <c:axPos val="b"/>
        <c:tickLblPos val="nextTo"/>
        <c:crossAx val="73295744"/>
        <c:crosses val="autoZero"/>
        <c:auto val="1"/>
        <c:lblAlgn val="ctr"/>
        <c:lblOffset val="100"/>
      </c:catAx>
      <c:valAx>
        <c:axId val="73295744"/>
        <c:scaling>
          <c:orientation val="minMax"/>
        </c:scaling>
        <c:axPos val="l"/>
        <c:majorGridlines/>
        <c:numFmt formatCode="General" sourceLinked="1"/>
        <c:tickLblPos val="nextTo"/>
        <c:crossAx val="73294208"/>
        <c:crosses val="autoZero"/>
        <c:crossBetween val="between"/>
      </c:valAx>
    </c:plotArea>
    <c:legend>
      <c:legendPos val="r"/>
      <c:layout/>
    </c:legend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одной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Сколько женщин изображено?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две женщины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Сколько женщин изображено?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одна женщина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32</a:t>
                    </a:r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Сколько женщин изображено?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shape val="box"/>
        <c:axId val="85210624"/>
        <c:axId val="85212160"/>
        <c:axId val="0"/>
      </c:bar3DChart>
      <c:catAx>
        <c:axId val="85210624"/>
        <c:scaling>
          <c:orientation val="minMax"/>
        </c:scaling>
        <c:axPos val="b"/>
        <c:tickLblPos val="nextTo"/>
        <c:crossAx val="85212160"/>
        <c:crosses val="autoZero"/>
        <c:auto val="1"/>
        <c:lblAlgn val="ctr"/>
        <c:lblOffset val="100"/>
      </c:catAx>
      <c:valAx>
        <c:axId val="85212160"/>
        <c:scaling>
          <c:orientation val="minMax"/>
        </c:scaling>
        <c:axPos val="l"/>
        <c:majorGridlines/>
        <c:numFmt formatCode="General" sourceLinked="1"/>
        <c:tickLblPos val="nextTo"/>
        <c:crossAx val="85210624"/>
        <c:crosses val="autoZero"/>
        <c:crossBetween val="between"/>
      </c:valAx>
    </c:plotArea>
    <c:legend>
      <c:legendPos val="r"/>
      <c:layout/>
    </c:legend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9 человек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Сколько человек на картине?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меньше 9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37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Сколько человек на картине?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shape val="box"/>
        <c:axId val="85309696"/>
        <c:axId val="85323776"/>
        <c:axId val="0"/>
      </c:bar3DChart>
      <c:catAx>
        <c:axId val="85309696"/>
        <c:scaling>
          <c:orientation val="minMax"/>
        </c:scaling>
        <c:axPos val="b"/>
        <c:tickLblPos val="nextTo"/>
        <c:crossAx val="85323776"/>
        <c:crosses val="autoZero"/>
        <c:auto val="1"/>
        <c:lblAlgn val="ctr"/>
        <c:lblOffset val="100"/>
      </c:catAx>
      <c:valAx>
        <c:axId val="85323776"/>
        <c:scaling>
          <c:orientation val="minMax"/>
        </c:scaling>
        <c:axPos val="l"/>
        <c:majorGridlines/>
        <c:numFmt formatCode="General" sourceLinked="1"/>
        <c:tickLblPos val="nextTo"/>
        <c:crossAx val="85309696"/>
        <c:crosses val="autoZero"/>
        <c:crossBetween val="between"/>
      </c:valAx>
    </c:plotArea>
    <c:legend>
      <c:legendPos val="r"/>
      <c:layout/>
    </c:legend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или 3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9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Какой столб выше?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одинаковые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28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Какой столб выше?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hape val="box"/>
        <c:axId val="70038656"/>
        <c:axId val="70040192"/>
        <c:axId val="0"/>
      </c:bar3DChart>
      <c:catAx>
        <c:axId val="70038656"/>
        <c:scaling>
          <c:orientation val="minMax"/>
        </c:scaling>
        <c:axPos val="b"/>
        <c:tickLblPos val="nextTo"/>
        <c:crossAx val="70040192"/>
        <c:crosses val="autoZero"/>
        <c:auto val="1"/>
        <c:lblAlgn val="ctr"/>
        <c:lblOffset val="100"/>
      </c:catAx>
      <c:valAx>
        <c:axId val="70040192"/>
        <c:scaling>
          <c:orientation val="minMax"/>
        </c:scaling>
        <c:axPos val="l"/>
        <c:majorGridlines/>
        <c:numFmt formatCode="General" sourceLinked="1"/>
        <c:tickLblPos val="nextTo"/>
        <c:crossAx val="70038656"/>
        <c:crosses val="autoZero"/>
        <c:crossBetween val="between"/>
      </c:valAx>
    </c:plotArea>
    <c:legend>
      <c:legendPos val="r"/>
      <c:layout/>
    </c:legend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нет волн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18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Что вы видите?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движение волн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19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Что вы видите?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hape val="box"/>
        <c:axId val="86488192"/>
        <c:axId val="86489728"/>
        <c:axId val="0"/>
      </c:bar3DChart>
      <c:catAx>
        <c:axId val="86488192"/>
        <c:scaling>
          <c:orientation val="minMax"/>
        </c:scaling>
        <c:axPos val="b"/>
        <c:tickLblPos val="nextTo"/>
        <c:crossAx val="86489728"/>
        <c:crosses val="autoZero"/>
        <c:auto val="1"/>
        <c:lblAlgn val="ctr"/>
        <c:lblOffset val="100"/>
      </c:catAx>
      <c:valAx>
        <c:axId val="86489728"/>
        <c:scaling>
          <c:orientation val="minMax"/>
        </c:scaling>
        <c:axPos val="l"/>
        <c:majorGridlines/>
        <c:numFmt formatCode="General" sourceLinked="1"/>
        <c:tickLblPos val="nextTo"/>
        <c:crossAx val="86488192"/>
        <c:crosses val="autoZero"/>
        <c:crossBetween val="between"/>
      </c:valAx>
    </c:plotArea>
    <c:legend>
      <c:legendPos val="r"/>
      <c:layout/>
    </c:legend>
    <c:plotVisOnly val="1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CE8A78B-C732-4BA0-9999-14D179AEE77B}" type="datetimeFigureOut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9DA7E21-4B1E-4F76-B6CD-D9D09762E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8B7EA-06C2-4AA1-B404-E217D4743200}" type="datetime1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2420E-F5AF-4B79-B734-39D293DFB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25F6C-575A-40AE-925E-22160185A9E0}" type="datetime1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C0036-2E21-4493-B482-A5C90DBBC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B2BB2-F686-49D5-B1F9-C2D327349E77}" type="datetime1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5D7C-18BD-47DF-AFE3-37EACD7C7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408B8-9546-4961-A57A-ABB57DB56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C0EFC-C86F-43FD-9129-C63C3B4DA5BC}" type="datetime1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32E08-5B68-499D-99E9-E17ABF6A5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07CA8-C9B7-4417-8FAC-ACA35E8AA42A}" type="datetime1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543F8-35D0-47A3-84A9-87538B138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93528-52D4-484E-87AC-75E57CE3E2B8}" type="datetime1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5C977-0E98-4F0B-94D2-DB4F42A21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CA231-2E97-4593-8041-C04B29F0B06B}" type="datetime1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06CFD-3FBE-4926-83E0-6CBBA2990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039EA-4A0E-46AE-9C04-181C93451BC4}" type="datetime1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93091-D24B-41AB-9DF5-C2C36FC5E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7C37-E264-4319-939C-56E207F7F37E}" type="datetime1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85AC1-29B4-47C6-8529-06D3F1748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37E7A-A26A-49D7-9B84-A6A04579B1D8}" type="datetime1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533B5-DED3-4ECF-997E-28B215D80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C845F-6A55-4001-AB20-ABEC4D78423B}" type="datetime1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2553-71A3-4B1F-B55D-3E765E2C2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D67BDB-C739-4D19-B3A8-887102062130}" type="datetime1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C4D965-BAF1-4C49-9543-1EC62D658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717C37-E264-4319-939C-56E207F7F37E}" type="datetime1">
              <a:rPr lang="ru-RU" smtClean="0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85AC1-29B4-47C6-8529-06D3F1748CC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4" name="Picture 2" descr="C:\Documents and Settings\A_gretchenko.SHVOSTOK\Рабочий стол\НПК1\иллюзии картинки\puskin_u_lukomorq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85728"/>
            <a:ext cx="5276869" cy="6053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  </a:t>
            </a:r>
            <a:r>
              <a:rPr lang="ru-RU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Невозможные фигуры</a:t>
            </a:r>
          </a:p>
        </p:txBody>
      </p:sp>
      <p:pic>
        <p:nvPicPr>
          <p:cNvPr id="23556" name="Содержимое 5" descr="http://im3-tub-ru.yandex.net/i?id=4c2531e28cf5c11c24cbc9276b3d088b-44-144&amp;n=21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29190" y="1785926"/>
            <a:ext cx="3500462" cy="3000396"/>
          </a:xfrm>
        </p:spPr>
      </p:pic>
      <p:sp>
        <p:nvSpPr>
          <p:cNvPr id="2355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57158" y="1285861"/>
            <a:ext cx="4038600" cy="2357454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b="1" i="1" dirty="0" smtClean="0"/>
              <a:t>             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Фигуры, не существующие в природе,      существуют в нашем воображении.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928802"/>
            <a:ext cx="32861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86050" y="5214950"/>
            <a:ext cx="3096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Невозможный куб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Эшера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71934" y="55721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d3578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57752" y="1571612"/>
            <a:ext cx="3500462" cy="39433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14942" y="5929330"/>
            <a:ext cx="2731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Сколько здесь колонн?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42852"/>
            <a:ext cx="7086600" cy="10001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         </a:t>
            </a:r>
            <a:r>
              <a:rPr lang="ru-RU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Перевертыши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142984"/>
            <a:ext cx="38100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b="1" i="1" dirty="0" smtClean="0"/>
              <a:t>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Картины,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которые при переворачивании «превращаются» в другие изображения.</a:t>
            </a:r>
          </a:p>
        </p:txBody>
      </p:sp>
      <p:pic>
        <p:nvPicPr>
          <p:cNvPr id="6" name="Содержимое 5" descr="http://im3-tub-ru.yandex.net/i?id=da0b950e45f9ba0cbc431bfc4aa95b5a-58-144&amp;n=21"/>
          <p:cNvPicPr>
            <a:picLocks noGrp="1"/>
          </p:cNvPicPr>
          <p:nvPr>
            <p:ph sz="half" idx="2"/>
          </p:nvPr>
        </p:nvPicPr>
        <p:blipFill>
          <a:blip r:embed="rId2"/>
          <a:srcRect t="22000" r="48729"/>
          <a:stretch>
            <a:fillRect/>
          </a:stretch>
        </p:blipFill>
        <p:spPr>
          <a:xfrm>
            <a:off x="5143504" y="1500174"/>
            <a:ext cx="2678113" cy="2673350"/>
          </a:xfr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00174"/>
            <a:ext cx="29908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   </a:t>
            </a:r>
            <a:r>
              <a:rPr lang="ru-RU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Распознавание образа</a:t>
            </a:r>
          </a:p>
        </p:txBody>
      </p:sp>
      <p:pic>
        <p:nvPicPr>
          <p:cNvPr id="25604" name="Содержимое 5" descr="http://im0-tub-ru.yandex.net/i?id=66a05a9b9da5b74cf5f8b429a9833fb2-93-144&amp;n=21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86182" y="1500174"/>
            <a:ext cx="5072098" cy="4214842"/>
          </a:xfrm>
        </p:spPr>
      </p:pic>
      <p:sp>
        <p:nvSpPr>
          <p:cNvPr id="2560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57158" y="1142985"/>
            <a:ext cx="4038600" cy="214314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Когда в обычной картине можно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увидеть другие образы.</a:t>
            </a:r>
          </a:p>
          <a:p>
            <a:pPr eaLnBrk="1" hangingPunct="1">
              <a:buFont typeface="Wingdings" pitchFamily="2" charset="2"/>
              <a:buNone/>
            </a:pPr>
            <a:endParaRPr lang="ru-RU" sz="2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357166"/>
            <a:ext cx="8001056" cy="64294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 </a:t>
            </a:r>
            <a:r>
              <a:rPr lang="ru-RU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Соотношение фигур и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фона.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142984"/>
            <a:ext cx="3386135" cy="2305050"/>
          </a:xfrm>
        </p:spPr>
        <p:txBody>
          <a:bodyPr>
            <a:normAutofit fontScale="925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i="1" dirty="0" smtClean="0"/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Когда одна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фигура является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фоном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для другой</a:t>
            </a:r>
          </a:p>
        </p:txBody>
      </p:sp>
      <p:pic>
        <p:nvPicPr>
          <p:cNvPr id="26628" name="Содержимое 5" descr="http://im1-tub-ru.yandex.net/i?id=675da86dfb855f5692037961943ac36f-23-144&amp;n=21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68" y="1285860"/>
            <a:ext cx="5032382" cy="4140208"/>
          </a:xfrm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214422"/>
            <a:ext cx="4071966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28860" y="5643578"/>
            <a:ext cx="6257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Вы здесь видите?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Женское лицо или мужчину, играющего на саксофоне?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7086600" cy="78581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1"/>
                </a:solidFill>
              </a:rPr>
              <a:t>      </a:t>
            </a:r>
            <a:r>
              <a:rPr lang="ru-RU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Иллюзия движения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268413"/>
            <a:ext cx="4000528" cy="16557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этом случае вроде бы статистическое и   неподвижное изображение как бы  оживает и начинает двигаться.</a:t>
            </a:r>
          </a:p>
        </p:txBody>
      </p:sp>
      <p:pic>
        <p:nvPicPr>
          <p:cNvPr id="27652" name="Содержимое 5" descr="http://im1-tub-ru.yandex.net/i?id=16c85a8e7ef8d483d09bc1d0fc7591a6-86-144&amp;n=21"/>
          <p:cNvPicPr>
            <a:picLocks noGrp="1"/>
          </p:cNvPicPr>
          <p:nvPr>
            <p:ph sz="half" idx="2"/>
          </p:nvPr>
        </p:nvPicPr>
        <p:blipFill>
          <a:blip r:embed="rId2"/>
          <a:srcRect b="14667"/>
          <a:stretch>
            <a:fillRect/>
          </a:stretch>
        </p:blipFill>
        <p:spPr>
          <a:xfrm>
            <a:off x="4286248" y="1571612"/>
            <a:ext cx="4464050" cy="3929090"/>
          </a:xfrm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643050"/>
            <a:ext cx="31908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28926" y="5929330"/>
            <a:ext cx="513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Возникает иллюзия, что рисунок пульсирует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F:\НПК1\иллюзии картинки\TheVeryAngryCaterpillar-7910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142984"/>
            <a:ext cx="7232819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408B8-9546-4961-A57A-ABB57DB56C5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6713" y="228600"/>
            <a:ext cx="8777287" cy="771525"/>
          </a:xfrm>
        </p:spPr>
        <p:txBody>
          <a:bodyPr/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Иллюзии восприятия глубины</a:t>
            </a:r>
            <a:endParaRPr lang="ru-R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7686" y="1142984"/>
            <a:ext cx="4143404" cy="47149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5786" y="1500174"/>
            <a:ext cx="2338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Странные рабочие.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F:\НПК1\иллюзии картинки\0_43416_26defb29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357298"/>
            <a:ext cx="6125722" cy="507209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20" y="3286124"/>
            <a:ext cx="1966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Удивительная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шахматная доска.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908" y="3571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Исследование: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717C37-E264-4319-939C-56E207F7F37E}" type="datetime1">
              <a:rPr lang="ru-RU" smtClean="0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85AC1-29B4-47C6-8529-06D3F1748CC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5" name="Picture 2" descr="C:\Documents and Settings\A_gretchenko.SHVOSTOK\Рабочий стол\НПК1\иллюзии картинки\puskin_u_lukomorq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071546"/>
            <a:ext cx="4713020" cy="54069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1928802"/>
            <a:ext cx="1925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изображен?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C039EA-4A0E-46AE-9C04-181C93451BC4}" type="datetime1">
              <a:rPr lang="ru-RU" smtClean="0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93091-D24B-41AB-9DF5-C2C36FC5EDB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071670" y="285728"/>
          <a:ext cx="6786610" cy="550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4348" y="928670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Диаграмма 1</a:t>
            </a:r>
            <a:endParaRPr lang="ru-RU" sz="2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717C37-E264-4319-939C-56E207F7F37E}" type="datetime1">
              <a:rPr lang="ru-RU" smtClean="0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85AC1-29B4-47C6-8529-06D3F1748CC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85728"/>
            <a:ext cx="4429155" cy="609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2214554"/>
            <a:ext cx="269522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Кого здесь вы видите?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357166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Диаграмма 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857356" y="642918"/>
          <a:ext cx="7000924" cy="4957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38" y="1857375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"...не верь глазам своим!"                    </a:t>
            </a:r>
            <a:b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(иллюзия-обман зрения?)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28"/>
            <a:ext cx="8715436" cy="628654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00100" y="285728"/>
            <a:ext cx="6374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 Образовательное Учреждение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Средняя Образовательная Школа с.Восток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22" y="5572140"/>
            <a:ext cx="47675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Федотова  Елена 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класс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Гретченко А.И.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с .Восток 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2566465_1279964862_2754600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7554" y="142852"/>
            <a:ext cx="5072097" cy="64294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1000108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Загадочный портрет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генерала.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рисунке изображено 9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человек. Сможете ли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 найти их всех?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00034" y="285728"/>
            <a:ext cx="86439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Диаграмма 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000100" y="642918"/>
          <a:ext cx="764386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28"/>
            <a:ext cx="6567831" cy="600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1857364"/>
            <a:ext cx="226170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Какой телефонный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столб длиннее?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285984" y="1571612"/>
          <a:ext cx="6500858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428604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Диаграмма 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endParaRPr lang="ru-RU" sz="2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00042"/>
            <a:ext cx="5857915" cy="587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157161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Видите волны?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не анимация,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статическая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картинка!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85749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000232" y="1500174"/>
          <a:ext cx="642942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2844" y="357166"/>
            <a:ext cx="1656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Диаграмма 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endParaRPr lang="ru-RU" sz="2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Глаз любого человека видит мир одинаково, но восприятие увиденного – это процесс  мышления человека, поэтому каждый человек воспринимает мир по-своему.  Но образное мышление, воображение, можно развивать и в этом процессе помогут иллюзорные картины. Это обогатит человека и даст возможность увидеть всю многогранность окружающего нас мира. Также это разнообразит досуг, как ребенка, так и взрослого.</a:t>
            </a:r>
          </a:p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717C37-E264-4319-939C-56E207F7F37E}" type="datetime1">
              <a:rPr lang="ru-RU" smtClean="0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85AC1-29B4-47C6-8529-06D3F1748CCA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867498-5A96-488F-8833-81D3D3B19B7B}" type="datetime1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4AEA0-153B-4416-85E4-0A72172870E6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28604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"...не верь глазам своим!" </a:t>
            </a:r>
            <a:b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Козьма Прутков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997838"/>
            <a:ext cx="6000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22225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Иллюзия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tooltip="Латинский язык"/>
              </a:rPr>
              <a:t>лат.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la-Latn" sz="2000" i="1" dirty="0" smtClean="0">
                <a:latin typeface="Times New Roman" pitchFamily="18" charset="0"/>
                <a:cs typeface="Times New Roman" pitchFamily="18" charset="0"/>
              </a:rPr>
              <a:t>illusio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заблуждение, обман) — искажённое восприятие реально существующего объекта или явления, допускающее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неоднозначную интерпретацию.</a:t>
            </a:r>
          </a:p>
          <a:p>
            <a:pPr marL="182563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Иллюзии могут возникать у психически здоровых людей (физические, физиологические иллюзии, метаморфопсии).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717C37-E264-4319-939C-56E207F7F37E}" type="datetime1">
              <a:rPr lang="ru-RU" smtClean="0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85AC1-29B4-47C6-8529-06D3F1748CC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1026" name="Diagram 2"/>
          <p:cNvGraphicFramePr>
            <a:graphicFrameLocks/>
          </p:cNvGraphicFramePr>
          <p:nvPr/>
        </p:nvGraphicFramePr>
        <p:xfrm>
          <a:off x="1042988" y="188913"/>
          <a:ext cx="7372350" cy="636905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0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57166"/>
            <a:ext cx="7086600" cy="1447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</a:t>
            </a:r>
            <a:r>
              <a:rPr lang="ru-RU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Двойственные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428737"/>
            <a:ext cx="3889375" cy="3500462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endParaRPr lang="ru-RU" sz="2800" b="1" i="1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2800" b="1" i="1" dirty="0" smtClean="0"/>
              <a:t>      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Картины, 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на которых можно увидеть не один предмет, а несколько.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ru-RU" b="1" i="1" dirty="0" smtClean="0"/>
          </a:p>
        </p:txBody>
      </p:sp>
      <p:pic>
        <p:nvPicPr>
          <p:cNvPr id="18436" name="Содержимое 5" descr="vis4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48" y="1928802"/>
            <a:ext cx="4310066" cy="4143404"/>
          </a:xfrm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928802"/>
            <a:ext cx="428628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57356" y="5786454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Зайце - утка во весь рост.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   </a:t>
            </a:r>
            <a:r>
              <a:rPr lang="ru-RU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Зрительное искажение</a:t>
            </a:r>
          </a:p>
        </p:txBody>
      </p:sp>
      <p:pic>
        <p:nvPicPr>
          <p:cNvPr id="19460" name="Содержимое 5" descr="http://im3-tub-ru.yandex.net/i?id=d418fb7d7600ca373d8dfc0accdb0bc7-54-144&amp;n=21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0" y="1571612"/>
            <a:ext cx="3714776" cy="3786214"/>
          </a:xfrm>
        </p:spPr>
      </p:pic>
      <p:sp>
        <p:nvSpPr>
          <p:cNvPr id="1945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00034" y="1571613"/>
            <a:ext cx="4038600" cy="271464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b="1" i="1" dirty="0" smtClean="0"/>
              <a:t>    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Когда предметы кажутся не такими,    какие они на самом деле.</a:t>
            </a:r>
          </a:p>
          <a:p>
            <a:pPr eaLnBrk="1" hangingPunct="1">
              <a:buFont typeface="Wingdings" pitchFamily="2" charset="2"/>
              <a:buNone/>
            </a:pPr>
            <a:endParaRPr lang="ru-RU" sz="2800" b="1" i="1" dirty="0" smtClean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2438" y="3714752"/>
            <a:ext cx="55033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71802" y="5857892"/>
            <a:ext cx="39441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Круги находятся на одной прямой.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28600"/>
            <a:ext cx="8634442" cy="842946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    </a:t>
            </a:r>
            <a:r>
              <a:rPr lang="ru-RU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Иллюзии цвета и контраста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1142984"/>
            <a:ext cx="3214688" cy="2714644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dirty="0" smtClean="0"/>
              <a:t>          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dirty="0" smtClean="0"/>
              <a:t>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Когда одинаково       раскрашенные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предметы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видятся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по-разному.</a:t>
            </a:r>
          </a:p>
        </p:txBody>
      </p:sp>
      <p:pic>
        <p:nvPicPr>
          <p:cNvPr id="20484" name="Рисунок 1" descr="Иллюзия цвет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571612"/>
            <a:ext cx="3794125" cy="2965450"/>
          </a:xfrm>
          <a:noFill/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71612"/>
            <a:ext cx="4086227" cy="296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Искажение размера</a:t>
            </a:r>
          </a:p>
        </p:txBody>
      </p:sp>
      <p:pic>
        <p:nvPicPr>
          <p:cNvPr id="21508" name="Содержимое 7" descr="http://im1-tub-ru.yandex.net/i?id=17595ba1bf35b7c18c52998851cd0dfe-15-144&amp;n=21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57686" y="2000240"/>
            <a:ext cx="4071966" cy="3214710"/>
          </a:xfrm>
        </p:spPr>
      </p:pic>
      <p:sp>
        <p:nvSpPr>
          <p:cNvPr id="2150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28596" y="1357299"/>
            <a:ext cx="4038600" cy="264320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Иллюзия, заставляющая усомниться в  истинных размерах объектов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i="1" dirty="0" smtClean="0"/>
              <a:t>        </a:t>
            </a:r>
          </a:p>
        </p:txBody>
      </p:sp>
      <p:pic>
        <p:nvPicPr>
          <p:cNvPr id="5" name="Рисунок 4" descr="statia_clip_image00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0496" y="2285992"/>
            <a:ext cx="4572032" cy="25717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28860" y="5214950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Какой из горизонтальных отрезков длиннее?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357166"/>
            <a:ext cx="7086600" cy="85725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    </a:t>
            </a:r>
            <a:r>
              <a:rPr lang="ru-RU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Кажущиеся фигуры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428736"/>
            <a:ext cx="3749670" cy="264320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Когда фигуры,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которых на самом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деле нет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видны.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447187"/>
            <a:ext cx="3143272" cy="308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86050" y="4786322"/>
            <a:ext cx="58563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Треугольник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Каниша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Равностороннего треугольника, на самом деле, нет.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только кажется.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математика - 2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- 20</Template>
  <TotalTime>98</TotalTime>
  <Words>457</Words>
  <Application>Microsoft Office PowerPoint</Application>
  <PresentationFormat>Экран (4:3)</PresentationFormat>
  <Paragraphs>141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математика - 20</vt:lpstr>
      <vt:lpstr>Слайд 1</vt:lpstr>
      <vt:lpstr>"...не верь глазам своим!"                     (иллюзия-обман зрения?) </vt:lpstr>
      <vt:lpstr>Слайд 3</vt:lpstr>
      <vt:lpstr>Слайд 4</vt:lpstr>
      <vt:lpstr>        Двойственные</vt:lpstr>
      <vt:lpstr>   Зрительное искажение</vt:lpstr>
      <vt:lpstr>    Иллюзии цвета и контраста</vt:lpstr>
      <vt:lpstr> Искажение размера</vt:lpstr>
      <vt:lpstr>    Кажущиеся фигуры</vt:lpstr>
      <vt:lpstr>  Невозможные фигуры</vt:lpstr>
      <vt:lpstr>         Перевертыши</vt:lpstr>
      <vt:lpstr>   Распознавание образа</vt:lpstr>
      <vt:lpstr> Соотношение фигур и фона.</vt:lpstr>
      <vt:lpstr>      Иллюзия движения</vt:lpstr>
      <vt:lpstr>Иллюзии восприятия глубины</vt:lpstr>
      <vt:lpstr>Исследование: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Выводы:</vt:lpstr>
    </vt:vector>
  </TitlesOfParts>
  <Company>d1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A_gretchenko</dc:creator>
  <dc:description>http;//aida.ucoz.ru</dc:description>
  <cp:lastModifiedBy>Анжела</cp:lastModifiedBy>
  <cp:revision>16</cp:revision>
  <dcterms:created xsi:type="dcterms:W3CDTF">2015-04-23T04:50:24Z</dcterms:created>
  <dcterms:modified xsi:type="dcterms:W3CDTF">2019-11-10T00:40:59Z</dcterms:modified>
</cp:coreProperties>
</file>