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64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smiles.33b.ru/smile.79939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gif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8.gi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7" Type="http://schemas.openxmlformats.org/officeDocument/2006/relationships/image" Target="../media/image12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gif"/><Relationship Id="rId5" Type="http://schemas.openxmlformats.org/officeDocument/2006/relationships/image" Target="../media/image6.gif"/><Relationship Id="rId4" Type="http://schemas.openxmlformats.org/officeDocument/2006/relationships/image" Target="../media/image7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5428.html" TargetMode="External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gif"/><Relationship Id="rId5" Type="http://schemas.openxmlformats.org/officeDocument/2006/relationships/hyperlink" Target="http://smiles.33b.ru/smile.79939.html" TargetMode="External"/><Relationship Id="rId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hyperlink" Target="http://smiles.33b.ru/smile.108339.html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smiles.33b.ru/smile.79939.html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dirty="0" smtClean="0"/>
              <a:t>«Теремок»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algn="l"/>
            <a:r>
              <a:rPr lang="ru-RU" dirty="0" smtClean="0"/>
              <a:t>Математическая сказка для детей второй младшей группы (3-4 года).</a:t>
            </a:r>
          </a:p>
          <a:p>
            <a:r>
              <a:rPr lang="ru-RU" dirty="0" smtClean="0"/>
              <a:t>Познание, ФЭМП</a:t>
            </a:r>
          </a:p>
          <a:p>
            <a:r>
              <a:rPr lang="ru-RU" dirty="0" smtClean="0"/>
              <a:t>Выполнила:</a:t>
            </a:r>
          </a:p>
          <a:p>
            <a:r>
              <a:rPr lang="ru-RU" smtClean="0"/>
              <a:t>Воспитатель МБДОУ №18</a:t>
            </a:r>
            <a:endParaRPr lang="ru-RU" dirty="0" smtClean="0"/>
          </a:p>
          <a:p>
            <a:r>
              <a:rPr lang="ru-RU" dirty="0" err="1" smtClean="0"/>
              <a:t>Калимулина</a:t>
            </a:r>
            <a:r>
              <a:rPr lang="ru-RU" dirty="0" smtClean="0"/>
              <a:t> Ж.В.</a:t>
            </a:r>
            <a:endParaRPr lang="ru-RU" dirty="0"/>
          </a:p>
        </p:txBody>
      </p:sp>
      <p:pic>
        <p:nvPicPr>
          <p:cNvPr id="4" name="Picture 8" descr="AG00030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32656"/>
            <a:ext cx="2880320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3" descr="245f039370893bb0de372d0be419f67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2808312" cy="2304256"/>
          </a:xfrm>
          <a:prstGeom prst="rect">
            <a:avLst/>
          </a:prstGeom>
          <a:noFill/>
        </p:spPr>
      </p:pic>
      <p:pic>
        <p:nvPicPr>
          <p:cNvPr id="5" name="Picture 10" descr="frog2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4944"/>
            <a:ext cx="2880320" cy="3672408"/>
          </a:xfrm>
          <a:prstGeom prst="rect">
            <a:avLst/>
          </a:prstGeom>
          <a:noFill/>
        </p:spPr>
      </p:pic>
      <p:sp>
        <p:nvSpPr>
          <p:cNvPr id="6" name="Овальная выноска 5"/>
          <p:cNvSpPr/>
          <p:nvPr/>
        </p:nvSpPr>
        <p:spPr>
          <a:xfrm>
            <a:off x="3059832" y="260648"/>
            <a:ext cx="2952328" cy="1440160"/>
          </a:xfrm>
          <a:prstGeom prst="wedgeEllipseCallout">
            <a:avLst>
              <a:gd name="adj1" fmla="val -87755"/>
              <a:gd name="adj2" fmla="val 23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мышка – норушка.</a:t>
            </a: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2051720" y="2060848"/>
            <a:ext cx="3451920" cy="1656184"/>
          </a:xfrm>
          <a:prstGeom prst="wedgeEllipseCallout">
            <a:avLst>
              <a:gd name="adj1" fmla="val -46128"/>
              <a:gd name="adj2" fmla="val 791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лягушка – квакушка. А ты кто?</a:t>
            </a:r>
            <a:endParaRPr lang="ru-RU" sz="2400" dirty="0"/>
          </a:p>
        </p:txBody>
      </p:sp>
      <p:pic>
        <p:nvPicPr>
          <p:cNvPr id="8" name="Picture 22" descr="23# заяц с флейтой&#10;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924944"/>
            <a:ext cx="3240359" cy="2520281"/>
          </a:xfrm>
          <a:prstGeom prst="rect">
            <a:avLst/>
          </a:prstGeom>
          <a:noFill/>
        </p:spPr>
      </p:pic>
      <p:sp>
        <p:nvSpPr>
          <p:cNvPr id="9" name="Овальная выноска 8"/>
          <p:cNvSpPr/>
          <p:nvPr/>
        </p:nvSpPr>
        <p:spPr>
          <a:xfrm>
            <a:off x="6156176" y="1772816"/>
            <a:ext cx="2987824" cy="1800200"/>
          </a:xfrm>
          <a:prstGeom prst="wedgeEllipseCallout">
            <a:avLst>
              <a:gd name="adj1" fmla="val -53873"/>
              <a:gd name="adj2" fmla="val 495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зайчик –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побегайчик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 Можно я буду с вами жить?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2627784" y="5373216"/>
            <a:ext cx="6516216" cy="1484784"/>
          </a:xfrm>
          <a:prstGeom prst="wedgeEllipseCallout">
            <a:avLst>
              <a:gd name="adj1" fmla="val -58129"/>
              <a:gd name="adj2" fmla="val -100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Если ответишь на наш вопрос.</a:t>
            </a:r>
          </a:p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Посчитай сколько цветочков растёт на клумбе возле теремка?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60648"/>
            <a:ext cx="7772400" cy="62646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Ребята, боюсь без вашей помощи зайчику цветочки не сосчитать? Давайте посчитаем их вместе. Согласны?</a:t>
            </a:r>
          </a:p>
          <a:p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Молодцы, всё правильно 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Посчитали, ровно 10 цветочков растёт на клумбе. 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И стали они в втроем жить . </a:t>
            </a:r>
          </a:p>
          <a:p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8" descr="a59412c2ade379192386ce33a9df0dea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052736"/>
            <a:ext cx="5040560" cy="3600400"/>
          </a:xfrm>
          <a:prstGeom prst="rect">
            <a:avLst/>
          </a:prstGeom>
          <a:noFill/>
        </p:spPr>
      </p:pic>
      <p:pic>
        <p:nvPicPr>
          <p:cNvPr id="5" name="Picture 6" descr="AG00001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4509120"/>
            <a:ext cx="1108075" cy="1279525"/>
          </a:xfrm>
          <a:prstGeom prst="rect">
            <a:avLst/>
          </a:prstGeom>
          <a:noFill/>
        </p:spPr>
      </p:pic>
      <p:pic>
        <p:nvPicPr>
          <p:cNvPr id="6" name="Picture 6" descr="AG00001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437112"/>
            <a:ext cx="1108075" cy="1279525"/>
          </a:xfrm>
          <a:prstGeom prst="rect">
            <a:avLst/>
          </a:prstGeom>
          <a:noFill/>
        </p:spPr>
      </p:pic>
      <p:pic>
        <p:nvPicPr>
          <p:cNvPr id="7" name="Picture 6" descr="AG00001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4437112"/>
            <a:ext cx="1108075" cy="1279525"/>
          </a:xfrm>
          <a:prstGeom prst="rect">
            <a:avLst/>
          </a:prstGeom>
          <a:noFill/>
        </p:spPr>
      </p:pic>
      <p:pic>
        <p:nvPicPr>
          <p:cNvPr id="8" name="Picture 6" descr="AG00001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437112"/>
            <a:ext cx="1108075" cy="1279525"/>
          </a:xfrm>
          <a:prstGeom prst="rect">
            <a:avLst/>
          </a:prstGeom>
          <a:noFill/>
        </p:spPr>
      </p:pic>
      <p:pic>
        <p:nvPicPr>
          <p:cNvPr id="9" name="Picture 6" descr="AG00001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3284984"/>
            <a:ext cx="1108075" cy="1279525"/>
          </a:xfrm>
          <a:prstGeom prst="rect">
            <a:avLst/>
          </a:prstGeom>
          <a:noFill/>
        </p:spPr>
      </p:pic>
      <p:pic>
        <p:nvPicPr>
          <p:cNvPr id="10" name="Picture 6" descr="AG00001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3284984"/>
            <a:ext cx="1108075" cy="1279525"/>
          </a:xfrm>
          <a:prstGeom prst="rect">
            <a:avLst/>
          </a:prstGeom>
          <a:noFill/>
        </p:spPr>
      </p:pic>
      <p:pic>
        <p:nvPicPr>
          <p:cNvPr id="11" name="Picture 6" descr="AG00001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501008"/>
            <a:ext cx="1108075" cy="1279525"/>
          </a:xfrm>
          <a:prstGeom prst="rect">
            <a:avLst/>
          </a:prstGeom>
          <a:noFill/>
        </p:spPr>
      </p:pic>
      <p:pic>
        <p:nvPicPr>
          <p:cNvPr id="12" name="Picture 6" descr="AG00001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2348880"/>
            <a:ext cx="1108075" cy="1279525"/>
          </a:xfrm>
          <a:prstGeom prst="rect">
            <a:avLst/>
          </a:prstGeom>
          <a:noFill/>
        </p:spPr>
      </p:pic>
      <p:pic>
        <p:nvPicPr>
          <p:cNvPr id="13" name="Picture 6" descr="AG00001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2348880"/>
            <a:ext cx="1108075" cy="1279525"/>
          </a:xfrm>
          <a:prstGeom prst="rect">
            <a:avLst/>
          </a:prstGeom>
          <a:noFill/>
        </p:spPr>
      </p:pic>
      <p:pic>
        <p:nvPicPr>
          <p:cNvPr id="14" name="Picture 6" descr="AG00001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509120"/>
            <a:ext cx="1108075" cy="1279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052736"/>
            <a:ext cx="4401688" cy="439248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Шла мимо лисичка – сестричка.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Увидела лиса теремок  и спрашивает: </a:t>
            </a:r>
          </a:p>
          <a:p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C:\Users\Жанна\Desktop\81351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0" y="1412776"/>
            <a:ext cx="4286250" cy="4314825"/>
          </a:xfrm>
          <a:prstGeom prst="rect">
            <a:avLst/>
          </a:prstGeom>
          <a:noFill/>
        </p:spPr>
      </p:pic>
      <p:sp>
        <p:nvSpPr>
          <p:cNvPr id="5" name="Овальная выноска 4"/>
          <p:cNvSpPr/>
          <p:nvPr/>
        </p:nvSpPr>
        <p:spPr>
          <a:xfrm>
            <a:off x="0" y="2924944"/>
            <a:ext cx="4644008" cy="1800200"/>
          </a:xfrm>
          <a:prstGeom prst="wedgeEllipseCallout">
            <a:avLst>
              <a:gd name="adj1" fmla="val 69413"/>
              <a:gd name="adj2" fmla="val -721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Кто в  теремочке живёт? Кто в не высоком живёт?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68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5877272"/>
            <a:ext cx="7772400" cy="1509712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3" descr="245f039370893bb0de372d0be419f67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2808312" cy="1944216"/>
          </a:xfrm>
          <a:prstGeom prst="rect">
            <a:avLst/>
          </a:prstGeom>
          <a:noFill/>
        </p:spPr>
      </p:pic>
      <p:pic>
        <p:nvPicPr>
          <p:cNvPr id="5" name="Picture 10" descr="frog2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60648"/>
            <a:ext cx="2880320" cy="2376264"/>
          </a:xfrm>
          <a:prstGeom prst="rect">
            <a:avLst/>
          </a:prstGeom>
          <a:noFill/>
        </p:spPr>
      </p:pic>
      <p:pic>
        <p:nvPicPr>
          <p:cNvPr id="6" name="Picture 22" descr="23# заяц с флейтой&#10;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32656"/>
            <a:ext cx="3240359" cy="2088232"/>
          </a:xfrm>
          <a:prstGeom prst="rect">
            <a:avLst/>
          </a:prstGeom>
          <a:noFill/>
        </p:spPr>
      </p:pic>
      <p:sp>
        <p:nvSpPr>
          <p:cNvPr id="7" name="Овальная выноска 6"/>
          <p:cNvSpPr/>
          <p:nvPr/>
        </p:nvSpPr>
        <p:spPr>
          <a:xfrm>
            <a:off x="0" y="2492896"/>
            <a:ext cx="2627784" cy="792088"/>
          </a:xfrm>
          <a:prstGeom prst="wedgeEllipseCallout">
            <a:avLst>
              <a:gd name="adj1" fmla="val 7427"/>
              <a:gd name="adj2" fmla="val -2022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мышка – норушка.</a:t>
            </a:r>
            <a:endParaRPr lang="ru-RU" sz="2400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2627784" y="2708920"/>
            <a:ext cx="2952328" cy="1224136"/>
          </a:xfrm>
          <a:prstGeom prst="wedgeEllipseCallout">
            <a:avLst>
              <a:gd name="adj1" fmla="val 11447"/>
              <a:gd name="adj2" fmla="val -1840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лягушка-квакушка.</a:t>
            </a:r>
            <a:endParaRPr lang="ru-RU" sz="2400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4716016" y="1196752"/>
            <a:ext cx="2880320" cy="1224136"/>
          </a:xfrm>
          <a:prstGeom prst="wedgeEllipseCallout">
            <a:avLst>
              <a:gd name="adj1" fmla="val 55082"/>
              <a:gd name="adj2" fmla="val -44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зайчик –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побегайчик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А ты кто?</a:t>
            </a:r>
            <a:endParaRPr lang="ru-RU" sz="2400" dirty="0"/>
          </a:p>
        </p:txBody>
      </p:sp>
      <p:pic>
        <p:nvPicPr>
          <p:cNvPr id="10" name="Picture 2" descr="C:\Users\Жанна\Desktop\813519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4221088"/>
            <a:ext cx="3024336" cy="2232248"/>
          </a:xfrm>
          <a:prstGeom prst="rect">
            <a:avLst/>
          </a:prstGeom>
          <a:noFill/>
        </p:spPr>
      </p:pic>
      <p:sp>
        <p:nvSpPr>
          <p:cNvPr id="11" name="Овальная выноска 10"/>
          <p:cNvSpPr/>
          <p:nvPr/>
        </p:nvSpPr>
        <p:spPr>
          <a:xfrm>
            <a:off x="251520" y="4005064"/>
            <a:ext cx="2664296" cy="2232248"/>
          </a:xfrm>
          <a:prstGeom prst="wedgeEllipseCallout">
            <a:avLst>
              <a:gd name="adj1" fmla="val 78189"/>
              <a:gd name="adj2" fmla="val -106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лисичка – сестричка. Можно я буду с вами жить?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5796136" y="2636912"/>
            <a:ext cx="3528392" cy="3240360"/>
          </a:xfrm>
          <a:prstGeom prst="wedgeEllipseCallout">
            <a:avLst>
              <a:gd name="adj1" fmla="val 18010"/>
              <a:gd name="adj2" fmla="val -895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Вот ответишь на вопрос и впустим тебя. 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Сколько  красных треугольников изображено на рисунке?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5157192"/>
            <a:ext cx="7772400" cy="15097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Сейчас, ребята, в вашей помощи нуждается лисичка, помогите ей сосчитать все красные треугольники. </a:t>
            </a:r>
          </a:p>
          <a:p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Вы очень хорошо считаете, верно красных треугольников 5.</a:t>
            </a:r>
          </a:p>
          <a:p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Впустили друзья лисичку и стали они вместе дружно жить. Скажите сколько теперь животных живёт в теремочке? Совершенно верно, 4.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827584" y="3140968"/>
            <a:ext cx="1800200" cy="201622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79512" y="260648"/>
            <a:ext cx="1800200" cy="20162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2195736" y="260648"/>
            <a:ext cx="1800200" cy="201622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4355976" y="260648"/>
            <a:ext cx="1800200" cy="201622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6588224" y="260648"/>
            <a:ext cx="1800200" cy="20162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5868144" y="3140968"/>
            <a:ext cx="1800200" cy="201622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491880" y="3140968"/>
            <a:ext cx="1800200" cy="201622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24005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556792"/>
            <a:ext cx="3753616" cy="388843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Бежал по лесу волчок – серый бочок.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Увидел волк теремок и спрашивает: </a:t>
            </a:r>
          </a:p>
          <a:p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Овальная выноска 3"/>
          <p:cNvSpPr/>
          <p:nvPr/>
        </p:nvSpPr>
        <p:spPr>
          <a:xfrm>
            <a:off x="611560" y="3717032"/>
            <a:ext cx="3528392" cy="1656184"/>
          </a:xfrm>
          <a:prstGeom prst="wedgeEllipseCallout">
            <a:avLst>
              <a:gd name="adj1" fmla="val 82204"/>
              <a:gd name="adj2" fmla="val -649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Кто в  теремочке живёт? Кто в не высоком живёт?</a:t>
            </a:r>
          </a:p>
          <a:p>
            <a:pPr algn="ctr"/>
            <a:endParaRPr lang="ru-RU" dirty="0"/>
          </a:p>
        </p:txBody>
      </p:sp>
      <p:pic>
        <p:nvPicPr>
          <p:cNvPr id="4098" name="Picture 2" descr="http://www.stihi.ru/pics/2010/12/06/598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924944"/>
            <a:ext cx="2088232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3" descr="245f039370893bb0de372d0be419f67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2808312" cy="1944216"/>
          </a:xfrm>
          <a:prstGeom prst="rect">
            <a:avLst/>
          </a:prstGeom>
          <a:noFill/>
        </p:spPr>
      </p:pic>
      <p:pic>
        <p:nvPicPr>
          <p:cNvPr id="5" name="Picture 10" descr="frog2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260648"/>
            <a:ext cx="2880320" cy="2376264"/>
          </a:xfrm>
          <a:prstGeom prst="rect">
            <a:avLst/>
          </a:prstGeom>
          <a:noFill/>
        </p:spPr>
      </p:pic>
      <p:pic>
        <p:nvPicPr>
          <p:cNvPr id="6" name="Picture 22" descr="23# заяц с флейтой&#10;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32656"/>
            <a:ext cx="3240359" cy="2088232"/>
          </a:xfrm>
          <a:prstGeom prst="rect">
            <a:avLst/>
          </a:prstGeom>
          <a:noFill/>
        </p:spPr>
      </p:pic>
      <p:sp>
        <p:nvSpPr>
          <p:cNvPr id="7" name="Овальная выноска 6"/>
          <p:cNvSpPr/>
          <p:nvPr/>
        </p:nvSpPr>
        <p:spPr>
          <a:xfrm>
            <a:off x="0" y="2492896"/>
            <a:ext cx="2627784" cy="792088"/>
          </a:xfrm>
          <a:prstGeom prst="wedgeEllipseCallout">
            <a:avLst>
              <a:gd name="adj1" fmla="val 7427"/>
              <a:gd name="adj2" fmla="val -2022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мышка – норушка.</a:t>
            </a:r>
            <a:endParaRPr lang="ru-RU" sz="2400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2627784" y="2708920"/>
            <a:ext cx="2952328" cy="1224136"/>
          </a:xfrm>
          <a:prstGeom prst="wedgeEllipseCallout">
            <a:avLst>
              <a:gd name="adj1" fmla="val 11447"/>
              <a:gd name="adj2" fmla="val -1840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лягушка 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– 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квак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ушка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  <a:endParaRPr lang="ru-RU" sz="2400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4716016" y="1196752"/>
            <a:ext cx="2880320" cy="1224136"/>
          </a:xfrm>
          <a:prstGeom prst="wedgeEllipseCallout">
            <a:avLst>
              <a:gd name="adj1" fmla="val 55082"/>
              <a:gd name="adj2" fmla="val -44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зайчик –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побегайчик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ctr"/>
            <a:endParaRPr lang="ru-RU" sz="2400" dirty="0"/>
          </a:p>
        </p:txBody>
      </p:sp>
      <p:pic>
        <p:nvPicPr>
          <p:cNvPr id="10" name="Picture 2" descr="C:\Users\Жанна\Desktop\813519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4005064"/>
            <a:ext cx="2016224" cy="1440160"/>
          </a:xfrm>
          <a:prstGeom prst="rect">
            <a:avLst/>
          </a:prstGeom>
          <a:noFill/>
        </p:spPr>
      </p:pic>
      <p:sp>
        <p:nvSpPr>
          <p:cNvPr id="11" name="Овальная выноска 10"/>
          <p:cNvSpPr/>
          <p:nvPr/>
        </p:nvSpPr>
        <p:spPr>
          <a:xfrm>
            <a:off x="0" y="3429000"/>
            <a:ext cx="2664296" cy="1656184"/>
          </a:xfrm>
          <a:prstGeom prst="wedgeEllipseCallout">
            <a:avLst>
              <a:gd name="adj1" fmla="val 108015"/>
              <a:gd name="adj2" fmla="val 64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лисичка – сестричка. А ты кто? 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-180528" y="5085184"/>
            <a:ext cx="5256584" cy="1772816"/>
          </a:xfrm>
          <a:prstGeom prst="wedgeEllipseCallout">
            <a:avLst>
              <a:gd name="adj1" fmla="val 33998"/>
              <a:gd name="adj2" fmla="val -80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Вот ответишь на вопрос и впустим тебя. Сосчитай сколько будет животных жить в теремочке если мы впустим тебя?</a:t>
            </a:r>
          </a:p>
        </p:txBody>
      </p:sp>
      <p:pic>
        <p:nvPicPr>
          <p:cNvPr id="13" name="Picture 2" descr="http://www.stihi.ru/pics/2010/12/06/5981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2160" y="2708920"/>
            <a:ext cx="2088232" cy="1428750"/>
          </a:xfrm>
          <a:prstGeom prst="rect">
            <a:avLst/>
          </a:prstGeom>
          <a:noFill/>
        </p:spPr>
      </p:pic>
      <p:sp>
        <p:nvSpPr>
          <p:cNvPr id="14" name="Овальная выноска 13"/>
          <p:cNvSpPr/>
          <p:nvPr/>
        </p:nvSpPr>
        <p:spPr>
          <a:xfrm>
            <a:off x="5868144" y="4077072"/>
            <a:ext cx="3275856" cy="1440160"/>
          </a:xfrm>
          <a:prstGeom prst="wedgeEllipseCallout">
            <a:avLst>
              <a:gd name="adj1" fmla="val -3282"/>
              <a:gd name="adj2" fmla="val -1029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волчок – серый бочок. Можно буду с вами жить?</a:t>
            </a:r>
            <a:endParaRPr lang="ru-RU" sz="2400" dirty="0"/>
          </a:p>
        </p:txBody>
      </p:sp>
      <p:pic>
        <p:nvPicPr>
          <p:cNvPr id="15" name="Picture 23" descr="245f039370893bb0de372d0be419f67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2808312" cy="1944216"/>
          </a:xfrm>
          <a:prstGeom prst="rect">
            <a:avLst/>
          </a:prstGeom>
          <a:noFill/>
        </p:spPr>
      </p:pic>
      <p:pic>
        <p:nvPicPr>
          <p:cNvPr id="16" name="Picture 10" descr="frog2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32656"/>
            <a:ext cx="2880320" cy="2376264"/>
          </a:xfrm>
          <a:prstGeom prst="rect">
            <a:avLst/>
          </a:prstGeom>
          <a:noFill/>
        </p:spPr>
      </p:pic>
      <p:pic>
        <p:nvPicPr>
          <p:cNvPr id="17" name="Picture 22" descr="23# заяц с флейтой&#10;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404664"/>
            <a:ext cx="3240359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7772400" cy="3840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332656"/>
            <a:ext cx="7772400" cy="640871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Ребята, давайте посчитаем, сколько же животных будет жить в теремочке вместе с волком? 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Правильно, 5. Вот мы и помогли волку.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Впустили они волка, и стали все вместе жить весело и дружно.</a:t>
            </a:r>
          </a:p>
          <a:p>
            <a:endParaRPr lang="ru-RU" sz="24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Шёл по лесу медведь.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Увидел медведь теремок, 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стучится и спрашивает:</a:t>
            </a:r>
          </a:p>
        </p:txBody>
      </p:sp>
      <p:sp>
        <p:nvSpPr>
          <p:cNvPr id="6" name="Овальная выноска 5"/>
          <p:cNvSpPr/>
          <p:nvPr/>
        </p:nvSpPr>
        <p:spPr>
          <a:xfrm>
            <a:off x="4860032" y="2420888"/>
            <a:ext cx="3528392" cy="2808312"/>
          </a:xfrm>
          <a:prstGeom prst="wedgeEllipseCallout">
            <a:avLst>
              <a:gd name="adj1" fmla="val -122771"/>
              <a:gd name="adj2" fmla="val 663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Кто в теремочке живёт? Кто в не высоком живёт?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8" name="Picture 5" descr="a0edff10f8265302252275bd190e617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365104"/>
            <a:ext cx="2160240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ьная выноска 3"/>
          <p:cNvSpPr/>
          <p:nvPr/>
        </p:nvSpPr>
        <p:spPr>
          <a:xfrm>
            <a:off x="0" y="2492896"/>
            <a:ext cx="2627784" cy="792088"/>
          </a:xfrm>
          <a:prstGeom prst="wedgeEllipseCallout">
            <a:avLst>
              <a:gd name="adj1" fmla="val 7427"/>
              <a:gd name="adj2" fmla="val -2022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мышка – норушка.</a:t>
            </a:r>
            <a:endParaRPr lang="ru-RU" sz="2400" dirty="0"/>
          </a:p>
        </p:txBody>
      </p:sp>
      <p:sp>
        <p:nvSpPr>
          <p:cNvPr id="5" name="Овальная выноска 4"/>
          <p:cNvSpPr/>
          <p:nvPr/>
        </p:nvSpPr>
        <p:spPr>
          <a:xfrm>
            <a:off x="2627784" y="2708920"/>
            <a:ext cx="2952328" cy="1224136"/>
          </a:xfrm>
          <a:prstGeom prst="wedgeEllipseCallout">
            <a:avLst>
              <a:gd name="adj1" fmla="val 11447"/>
              <a:gd name="adj2" fmla="val -1840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лягушка 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– 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квак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ушка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  <a:endParaRPr lang="ru-RU" sz="2400" dirty="0"/>
          </a:p>
        </p:txBody>
      </p:sp>
      <p:sp>
        <p:nvSpPr>
          <p:cNvPr id="6" name="Овальная выноска 5"/>
          <p:cNvSpPr/>
          <p:nvPr/>
        </p:nvSpPr>
        <p:spPr>
          <a:xfrm>
            <a:off x="4716016" y="1196752"/>
            <a:ext cx="2880320" cy="1224136"/>
          </a:xfrm>
          <a:prstGeom prst="wedgeEllipseCallout">
            <a:avLst>
              <a:gd name="adj1" fmla="val 55082"/>
              <a:gd name="adj2" fmla="val -44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зайчик –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побегайчик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ctr"/>
            <a:endParaRPr lang="ru-RU" sz="2400" dirty="0"/>
          </a:p>
        </p:txBody>
      </p:sp>
      <p:pic>
        <p:nvPicPr>
          <p:cNvPr id="7" name="Picture 2" descr="C:\Users\Жанна\Desktop\81351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4005064"/>
            <a:ext cx="2016224" cy="1440160"/>
          </a:xfrm>
          <a:prstGeom prst="rect">
            <a:avLst/>
          </a:prstGeom>
          <a:noFill/>
        </p:spPr>
      </p:pic>
      <p:sp>
        <p:nvSpPr>
          <p:cNvPr id="8" name="Овальная выноска 7"/>
          <p:cNvSpPr/>
          <p:nvPr/>
        </p:nvSpPr>
        <p:spPr>
          <a:xfrm>
            <a:off x="0" y="3429000"/>
            <a:ext cx="2664296" cy="1656184"/>
          </a:xfrm>
          <a:prstGeom prst="wedgeEllipseCallout">
            <a:avLst>
              <a:gd name="adj1" fmla="val 108015"/>
              <a:gd name="adj2" fmla="val 64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лисичка – сестричка. 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4067944" y="5517232"/>
            <a:ext cx="3456384" cy="1340768"/>
          </a:xfrm>
          <a:prstGeom prst="wedgeEllipseCallout">
            <a:avLst>
              <a:gd name="adj1" fmla="val -104893"/>
              <a:gd name="adj2" fmla="val -580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медведь. Можно буду с вами жить?</a:t>
            </a:r>
          </a:p>
        </p:txBody>
      </p:sp>
      <p:pic>
        <p:nvPicPr>
          <p:cNvPr id="10" name="Picture 2" descr="http://www.stihi.ru/pics/2010/12/06/598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708920"/>
            <a:ext cx="2088232" cy="1428750"/>
          </a:xfrm>
          <a:prstGeom prst="rect">
            <a:avLst/>
          </a:prstGeom>
          <a:noFill/>
        </p:spPr>
      </p:pic>
      <p:sp>
        <p:nvSpPr>
          <p:cNvPr id="11" name="Овальная выноска 10"/>
          <p:cNvSpPr/>
          <p:nvPr/>
        </p:nvSpPr>
        <p:spPr>
          <a:xfrm>
            <a:off x="5868144" y="4077072"/>
            <a:ext cx="3275856" cy="1440160"/>
          </a:xfrm>
          <a:prstGeom prst="wedgeEllipseCallout">
            <a:avLst>
              <a:gd name="adj1" fmla="val -3282"/>
              <a:gd name="adj2" fmla="val -1029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волчок – серый бочок. А ты кто?  </a:t>
            </a:r>
            <a:endParaRPr lang="ru-RU" sz="2400" dirty="0"/>
          </a:p>
        </p:txBody>
      </p:sp>
      <p:pic>
        <p:nvPicPr>
          <p:cNvPr id="12" name="Picture 23" descr="245f039370893bb0de372d0be419f67d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2656"/>
            <a:ext cx="2808312" cy="1944216"/>
          </a:xfrm>
          <a:prstGeom prst="rect">
            <a:avLst/>
          </a:prstGeom>
          <a:noFill/>
        </p:spPr>
      </p:pic>
      <p:pic>
        <p:nvPicPr>
          <p:cNvPr id="13" name="Picture 10" descr="frog2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71800" y="332656"/>
            <a:ext cx="2880320" cy="2376264"/>
          </a:xfrm>
          <a:prstGeom prst="rect">
            <a:avLst/>
          </a:prstGeom>
          <a:noFill/>
        </p:spPr>
      </p:pic>
      <p:pic>
        <p:nvPicPr>
          <p:cNvPr id="14" name="Picture 22" descr="23# заяц с флейтой&#10;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192" y="404664"/>
            <a:ext cx="3240359" cy="2088232"/>
          </a:xfrm>
          <a:prstGeom prst="rect">
            <a:avLst/>
          </a:prstGeom>
          <a:noFill/>
        </p:spPr>
      </p:pic>
      <p:pic>
        <p:nvPicPr>
          <p:cNvPr id="16" name="Picture 5" descr="a0edff10f8265302252275bd190e6177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180528" y="5157192"/>
            <a:ext cx="2232248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4153336"/>
          </a:xfrm>
        </p:spPr>
        <p:txBody>
          <a:bodyPr>
            <a:normAutofit fontScale="92500" lnSpcReduction="10000"/>
          </a:bodyPr>
          <a:lstStyle/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Полез медведь на крышу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И разрушил теремок.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Собрались все животные 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вместе и стали строить 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новый теремок.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Скажите, пожалуйста. 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Сколько животных сроило 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</a:rPr>
              <a:t>Новый теремок? </a:t>
            </a:r>
          </a:p>
          <a:p>
            <a:pPr algn="r"/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Picture 2" descr="C:\Users\Жанна\Desktop\81351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692696"/>
            <a:ext cx="2808312" cy="2376264"/>
          </a:xfrm>
          <a:prstGeom prst="rect">
            <a:avLst/>
          </a:prstGeom>
          <a:noFill/>
        </p:spPr>
      </p:pic>
      <p:sp>
        <p:nvSpPr>
          <p:cNvPr id="5" name="Овальная выноска 4"/>
          <p:cNvSpPr/>
          <p:nvPr/>
        </p:nvSpPr>
        <p:spPr>
          <a:xfrm>
            <a:off x="0" y="692696"/>
            <a:ext cx="3851920" cy="1944216"/>
          </a:xfrm>
          <a:prstGeom prst="wedgeEllipseCallout">
            <a:avLst>
              <a:gd name="adj1" fmla="val 81427"/>
              <a:gd name="adj2" fmla="val -165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- Что ты, </a:t>
            </a:r>
            <a:r>
              <a:rPr lang="ru-RU" sz="2400" dirty="0" err="1" smtClean="0">
                <a:solidFill>
                  <a:schemeClr val="bg1"/>
                </a:solidFill>
              </a:rPr>
              <a:t>Мишенька</a:t>
            </a:r>
            <a:r>
              <a:rPr lang="ru-RU" sz="2400" dirty="0" smtClean="0">
                <a:solidFill>
                  <a:schemeClr val="bg1"/>
                </a:solidFill>
              </a:rPr>
              <a:t>. Нам самим здесь места мала. 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6" name="Picture 23" descr="0b61796f4310cfffcfc65b995c464efa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0528" y="2852936"/>
            <a:ext cx="2880320" cy="2592288"/>
          </a:xfrm>
          <a:prstGeom prst="rect">
            <a:avLst/>
          </a:prstGeom>
          <a:noFill/>
        </p:spPr>
      </p:pic>
      <p:sp>
        <p:nvSpPr>
          <p:cNvPr id="7" name="Овальная выноска 6"/>
          <p:cNvSpPr/>
          <p:nvPr/>
        </p:nvSpPr>
        <p:spPr>
          <a:xfrm>
            <a:off x="2771800" y="2636912"/>
            <a:ext cx="3240360" cy="1368152"/>
          </a:xfrm>
          <a:prstGeom prst="wedgeEllipseCallout">
            <a:avLst>
              <a:gd name="adj1" fmla="val -83318"/>
              <a:gd name="adj2" fmla="val 473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- Ах так. Тогда я на крышу полезу.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8" name="Picture 28" descr="a59412c2ade379192386ce33a9df0dea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23728" y="3429000"/>
            <a:ext cx="3816424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404664"/>
            <a:ext cx="7772400" cy="561662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Цели: </a:t>
            </a:r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развивать элементарные математические представления.</a:t>
            </a:r>
          </a:p>
          <a:p>
            <a:endParaRPr lang="ru-RU" sz="32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Задачи:</a:t>
            </a:r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продолжать учить различать и называть геометрические формы, называть цвет, закреплять счёт до 10, развивать память, мышление, сообразительность, воображение, внимательность; воспитывать интерес к занятию.</a:t>
            </a:r>
            <a:endParaRPr lang="ru-RU" sz="3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960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4581128"/>
            <a:ext cx="7772400" cy="1509712"/>
          </a:xfrm>
        </p:spPr>
        <p:txBody>
          <a:bodyPr>
            <a:normAutofit/>
          </a:bodyPr>
          <a:lstStyle/>
          <a:p>
            <a:pPr algn="ctr"/>
            <a:r>
              <a:rPr lang="ru-RU" sz="2400" smtClean="0">
                <a:solidFill>
                  <a:schemeClr val="bg1"/>
                </a:solidFill>
              </a:rPr>
              <a:t>Конец.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Picture 17" descr="d2dee99099dafcf475dd6385b321b6ee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7200800" cy="36319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68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836712"/>
            <a:ext cx="3384376" cy="5328592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Стоит в поле теремок.</a:t>
            </a:r>
          </a:p>
          <a:p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Он не низок, не высок.</a:t>
            </a:r>
            <a:endParaRPr lang="ru-RU" sz="3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28" descr="a59412c2ade379192386ce33a9df0dea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700808"/>
            <a:ext cx="5399856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168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4761728" cy="280831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Бежала мимо мышка-норушка.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Увидела мышка теремок и спрашивает: </a:t>
            </a:r>
          </a:p>
        </p:txBody>
      </p:sp>
      <p:pic>
        <p:nvPicPr>
          <p:cNvPr id="4" name="Picture 18" descr="1cc8c4f0c0c119e1852fe5991f2bd1f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052736"/>
            <a:ext cx="3096344" cy="4536330"/>
          </a:xfrm>
          <a:prstGeom prst="rect">
            <a:avLst/>
          </a:prstGeom>
          <a:noFill/>
        </p:spPr>
      </p:pic>
      <p:sp>
        <p:nvSpPr>
          <p:cNvPr id="7" name="Овальная выноска 6"/>
          <p:cNvSpPr/>
          <p:nvPr/>
        </p:nvSpPr>
        <p:spPr>
          <a:xfrm>
            <a:off x="323528" y="3789040"/>
            <a:ext cx="4968552" cy="1512168"/>
          </a:xfrm>
          <a:prstGeom prst="wedgeEllipseCallout">
            <a:avLst>
              <a:gd name="adj1" fmla="val 58040"/>
              <a:gd name="adj2" fmla="val -746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«Кто в теремочке живёт? Кто в невысоком  живёт?»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312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48680"/>
            <a:ext cx="4113656" cy="5400600"/>
          </a:xfrm>
        </p:spPr>
        <p:txBody>
          <a:bodyPr>
            <a:normAutofit/>
          </a:bodyPr>
          <a:lstStyle/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Никто мышке не ответил. 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Зашла мышка в теремок и стала в нём жить.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4" descr="6c3b319e81c11c0c6a3adf3326b8b01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509120"/>
            <a:ext cx="7488832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312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620688"/>
            <a:ext cx="7714056" cy="2880320"/>
          </a:xfrm>
        </p:spPr>
        <p:txBody>
          <a:bodyPr>
            <a:normAutofit/>
          </a:bodyPr>
          <a:lstStyle/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Прыгала мимо лягушка-квакушка.</a:t>
            </a:r>
          </a:p>
          <a:p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Увидела лягушка теремок  и спрашивает:</a:t>
            </a:r>
            <a:endParaRPr lang="ru-RU" sz="3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4644008" y="2996952"/>
            <a:ext cx="3456384" cy="1872208"/>
          </a:xfrm>
          <a:prstGeom prst="wedgeEllipseCallout">
            <a:avLst>
              <a:gd name="adj1" fmla="val -93113"/>
              <a:gd name="adj2" fmla="val 50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«Кто в теремочке живёт? </a:t>
            </a:r>
          </a:p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Кто в не высоком живёт?»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" name="Picture 10" descr="frog2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924944"/>
            <a:ext cx="2880320" cy="367240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772400" cy="168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620688"/>
            <a:ext cx="4257672" cy="5400600"/>
          </a:xfrm>
        </p:spPr>
        <p:txBody>
          <a:bodyPr/>
          <a:lstStyle/>
          <a:p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3" descr="245f039370893bb0de372d0be419f67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3068960"/>
            <a:ext cx="2808312" cy="2304256"/>
          </a:xfrm>
          <a:prstGeom prst="rect">
            <a:avLst/>
          </a:prstGeom>
          <a:noFill/>
        </p:spPr>
      </p:pic>
      <p:sp>
        <p:nvSpPr>
          <p:cNvPr id="5" name="Овальная выноска 4"/>
          <p:cNvSpPr/>
          <p:nvPr/>
        </p:nvSpPr>
        <p:spPr>
          <a:xfrm>
            <a:off x="1475656" y="476672"/>
            <a:ext cx="3960440" cy="1584176"/>
          </a:xfrm>
          <a:prstGeom prst="wedgeEllipseCallout">
            <a:avLst>
              <a:gd name="adj1" fmla="val -57296"/>
              <a:gd name="adj2" fmla="val 155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Я мышка – норушка. А ты кто?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Picture 10" descr="frog2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484784"/>
            <a:ext cx="2880320" cy="3672408"/>
          </a:xfrm>
          <a:prstGeom prst="rect">
            <a:avLst/>
          </a:prstGeom>
          <a:noFill/>
        </p:spPr>
      </p:pic>
      <p:sp>
        <p:nvSpPr>
          <p:cNvPr id="7" name="Овальная выноска 6"/>
          <p:cNvSpPr/>
          <p:nvPr/>
        </p:nvSpPr>
        <p:spPr>
          <a:xfrm>
            <a:off x="5292080" y="1268760"/>
            <a:ext cx="3851920" cy="1512168"/>
          </a:xfrm>
          <a:prstGeom prst="wedgeEllipseCallout">
            <a:avLst>
              <a:gd name="adj1" fmla="val -55124"/>
              <a:gd name="adj2" fmla="val 63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Я лягушка – квакушка. Можно я буду с тобой жить?</a:t>
            </a:r>
          </a:p>
          <a:p>
            <a:pPr algn="ctr">
              <a:buFontTx/>
              <a:buChar char="-"/>
            </a:pPr>
            <a:endParaRPr lang="ru-RU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4175448" y="4725144"/>
            <a:ext cx="4968552" cy="1872208"/>
          </a:xfrm>
          <a:prstGeom prst="wedgeEllipseCallout">
            <a:avLst>
              <a:gd name="adj1" fmla="val -105792"/>
              <a:gd name="adj2" fmla="val -690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А ты ответь на мой вопрос.</a:t>
            </a:r>
          </a:p>
          <a:p>
            <a:pPr algn="ctr">
              <a:buFontTx/>
              <a:buChar char="-"/>
            </a:pP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Какие геометрические фигура изображена на рисунке?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88640"/>
            <a:ext cx="8424936" cy="6408712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Ребят</a:t>
            </a:r>
            <a:r>
              <a:rPr lang="ru-RU" sz="2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а, давайте поможем лягушке  - квакушке ответить на вопрос мышки. </a:t>
            </a:r>
          </a:p>
          <a:p>
            <a:r>
              <a:rPr lang="ru-RU" sz="2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Какие геометрические фигуры  изображены на рисунке?</a:t>
            </a:r>
          </a:p>
          <a:p>
            <a:endParaRPr lang="ru-RU" sz="26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6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6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6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6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6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6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endParaRPr lang="ru-RU" sz="2600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ru-RU" sz="2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Правильно, Ребята. Это квадрат,  круг  и треугольник.</a:t>
            </a:r>
          </a:p>
          <a:p>
            <a:r>
              <a:rPr lang="ru-RU" sz="2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Молодцы, помогли лягушке.</a:t>
            </a:r>
          </a:p>
          <a:p>
            <a:r>
              <a:rPr lang="ru-RU" sz="2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И стали они в вместе жить. </a:t>
            </a:r>
          </a:p>
          <a:p>
            <a:r>
              <a:rPr lang="ru-RU" sz="2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Сколько животных  теперь живет в теремочке? </a:t>
            </a:r>
          </a:p>
          <a:p>
            <a:r>
              <a:rPr lang="ru-RU" sz="26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Правильно , 2.</a:t>
            </a:r>
            <a:endParaRPr lang="ru-RU" sz="26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00808"/>
            <a:ext cx="2664296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419872" y="1628800"/>
            <a:ext cx="2520280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300192" y="1628800"/>
            <a:ext cx="2304256" cy="25202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4560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0" y="1124744"/>
            <a:ext cx="4329680" cy="5400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Шёл мимо зайчик – </a:t>
            </a:r>
            <a:r>
              <a:rPr lang="ru-RU" sz="2400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побегайчик</a:t>
            </a:r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Увидел зайка теремок, стучится и спрашивает: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2" descr="23# заяц с флейтой&#10;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3240359" cy="5184575"/>
          </a:xfrm>
          <a:prstGeom prst="rect">
            <a:avLst/>
          </a:prstGeom>
          <a:noFill/>
        </p:spPr>
      </p:pic>
      <p:sp>
        <p:nvSpPr>
          <p:cNvPr id="5" name="Овальная выноска 4"/>
          <p:cNvSpPr/>
          <p:nvPr/>
        </p:nvSpPr>
        <p:spPr>
          <a:xfrm>
            <a:off x="4751512" y="2852936"/>
            <a:ext cx="4392488" cy="1656184"/>
          </a:xfrm>
          <a:prstGeom prst="wedgeEllipseCallout">
            <a:avLst>
              <a:gd name="adj1" fmla="val -93694"/>
              <a:gd name="adj2" fmla="val -193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- Кто в теремочке живёт? Кто в не высоком живёт? </a:t>
            </a:r>
            <a:endParaRPr lang="ru-RU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305</TotalTime>
  <Words>706</Words>
  <Application>Microsoft Office PowerPoint</Application>
  <PresentationFormat>Экран (4:3)</PresentationFormat>
  <Paragraphs>120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«Теремок»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«Теремок»</dc:title>
  <dc:creator>Жанна</dc:creator>
  <cp:lastModifiedBy>Жанна</cp:lastModifiedBy>
  <cp:revision>35</cp:revision>
  <dcterms:created xsi:type="dcterms:W3CDTF">2014-04-06T16:52:47Z</dcterms:created>
  <dcterms:modified xsi:type="dcterms:W3CDTF">2014-04-12T17:41:15Z</dcterms:modified>
</cp:coreProperties>
</file>