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>
        <p:scale>
          <a:sx n="100" d="100"/>
          <a:sy n="100" d="100"/>
        </p:scale>
        <p:origin x="-270" y="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'Примерный состав '!$A$1:$A$6</c:f>
              <c:strCache>
                <c:ptCount val="6"/>
                <c:pt idx="0">
                  <c:v>35% минеральные частицы</c:v>
                </c:pt>
                <c:pt idx="1">
                  <c:v>12 % текстильные и бумажные волокна</c:v>
                </c:pt>
                <c:pt idx="2">
                  <c:v>19% Чешуйки кожи</c:v>
                </c:pt>
                <c:pt idx="3">
                  <c:v>7% цветочная пыльца</c:v>
                </c:pt>
                <c:pt idx="4">
                  <c:v>3% частицы сажи и дыма</c:v>
                </c:pt>
                <c:pt idx="5">
                  <c:v>24% неустановленного происхождения.</c:v>
                </c:pt>
              </c:strCache>
            </c:strRef>
          </c:cat>
          <c:val>
            <c:numRef>
              <c:f>'Примерный состав '!$B$9:$B$14</c:f>
              <c:numCache>
                <c:formatCode>0%</c:formatCode>
                <c:ptCount val="6"/>
                <c:pt idx="0">
                  <c:v>0.35</c:v>
                </c:pt>
                <c:pt idx="1">
                  <c:v>0.12</c:v>
                </c:pt>
                <c:pt idx="2">
                  <c:v>0.19</c:v>
                </c:pt>
                <c:pt idx="3">
                  <c:v>7.0000000000000007E-2</c:v>
                </c:pt>
                <c:pt idx="4">
                  <c:v>0.03</c:v>
                </c:pt>
                <c:pt idx="5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2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98840769903763"/>
          <c:y val="2.9356955380577428E-2"/>
          <c:w val="0.77380030621172358"/>
          <c:h val="0.86900661873787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'приложение 2'!$A$4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0.12086874409820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0.14730878186968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85067526415994E-16"/>
                  <c:y val="0.12464589235127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'приложение 2'!$B$3:$D$3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'приложение 2'!$B$4:$D$4</c:f>
              <c:numCache>
                <c:formatCode>General</c:formatCode>
                <c:ptCount val="3"/>
                <c:pt idx="0">
                  <c:v>28</c:v>
                </c:pt>
                <c:pt idx="1">
                  <c:v>14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'приложение 2'!$A$5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4353163361661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111111111111011E-2"/>
                  <c:y val="-7.554296506137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'приложение 2'!$B$3:$D$3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'приложение 2'!$B$5:$D$5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890688"/>
        <c:axId val="46211648"/>
        <c:axId val="0"/>
      </c:bar3DChart>
      <c:catAx>
        <c:axId val="5189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46211648"/>
        <c:crosses val="autoZero"/>
        <c:auto val="1"/>
        <c:lblAlgn val="ctr"/>
        <c:lblOffset val="100"/>
        <c:noMultiLvlLbl val="0"/>
      </c:catAx>
      <c:valAx>
        <c:axId val="4621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890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'6'!$A$4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777777777777803E-3"/>
                  <c:y val="0.268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0.18055555555555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2309E-3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'6'!$B$3:$D$3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'6'!$B$4:$D$4</c:f>
              <c:numCache>
                <c:formatCode>General</c:formatCode>
                <c:ptCount val="3"/>
                <c:pt idx="0">
                  <c:v>22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'6'!$A$5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0.1111111111111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8798E-3"/>
                  <c:y val="0.143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'6'!$B$3:$D$3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'6'!$B$5:$D$5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736128"/>
        <c:axId val="46213376"/>
        <c:axId val="0"/>
      </c:bar3DChart>
      <c:catAx>
        <c:axId val="5073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46213376"/>
        <c:crosses val="autoZero"/>
        <c:auto val="1"/>
        <c:lblAlgn val="ctr"/>
        <c:lblOffset val="100"/>
        <c:noMultiLvlLbl val="0"/>
      </c:catAx>
      <c:valAx>
        <c:axId val="4621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36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'приложение 3'!$B$4</c:f>
              <c:strCache>
                <c:ptCount val="1"/>
                <c:pt idx="0">
                  <c:v>пылесос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0.231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0.16666666666666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'приложение 3'!$C$3:$E$3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'приложение 3'!$C$4:$E$4</c:f>
              <c:numCache>
                <c:formatCode>General</c:formatCode>
                <c:ptCount val="3"/>
                <c:pt idx="0">
                  <c:v>19</c:v>
                </c:pt>
                <c:pt idx="1">
                  <c:v>27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'приложение 3'!$B$5</c:f>
              <c:strCache>
                <c:ptCount val="1"/>
                <c:pt idx="0">
                  <c:v>влажная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462668816039986E-17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267E-3"/>
                  <c:y val="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'приложение 3'!$C$3:$E$3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'приложение 3'!$C$5:$E$5</c:f>
              <c:numCache>
                <c:formatCode>General</c:formatCode>
                <c:ptCount val="3"/>
                <c:pt idx="0">
                  <c:v>10</c:v>
                </c:pt>
                <c:pt idx="1">
                  <c:v>26</c:v>
                </c:pt>
                <c:pt idx="2">
                  <c:v>16</c:v>
                </c:pt>
              </c:numCache>
            </c:numRef>
          </c:val>
        </c:ser>
        <c:ser>
          <c:idx val="2"/>
          <c:order val="2"/>
          <c:tx>
            <c:strRef>
              <c:f>'приложение 3'!$B$6</c:f>
              <c:strCache>
                <c:ptCount val="1"/>
                <c:pt idx="0">
                  <c:v>веником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0185067526415994E-16"/>
                  <c:y val="0.1064814814814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8.796296296296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'приложение 3'!$C$3:$E$3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'приложение 3'!$C$6:$E$6</c:f>
              <c:numCache>
                <c:formatCode>General</c:formatCode>
                <c:ptCount val="3"/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734080"/>
        <c:axId val="46214528"/>
        <c:axId val="0"/>
      </c:bar3DChart>
      <c:catAx>
        <c:axId val="5073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46214528"/>
        <c:crosses val="autoZero"/>
        <c:auto val="1"/>
        <c:lblAlgn val="ctr"/>
        <c:lblOffset val="100"/>
        <c:noMultiLvlLbl val="0"/>
      </c:catAx>
      <c:valAx>
        <c:axId val="4621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34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'5'!$A$4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0.236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'5'!$B$3:$D$3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'5'!$B$4:$D$4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'5'!$A$5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185067526415994E-16"/>
                  <c:y val="0.20833333333333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85067526415994E-16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'5'!$B$3:$D$3</c:f>
              <c:strCache>
                <c:ptCount val="3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</c:strCache>
            </c:strRef>
          </c:cat>
          <c:val>
            <c:numRef>
              <c:f>'5'!$B$5:$D$5</c:f>
              <c:numCache>
                <c:formatCode>General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734592"/>
        <c:axId val="46216256"/>
        <c:axId val="0"/>
      </c:bar3DChart>
      <c:catAx>
        <c:axId val="50734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46216256"/>
        <c:crosses val="autoZero"/>
        <c:auto val="1"/>
        <c:lblAlgn val="ctr"/>
        <c:lblOffset val="100"/>
        <c:noMultiLvlLbl val="0"/>
      </c:catAx>
      <c:valAx>
        <c:axId val="4621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34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'4'!$C$2</c:f>
              <c:strCache>
                <c:ptCount val="1"/>
                <c:pt idx="0">
                  <c:v>2-А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97877223178424E-3"/>
                  <c:y val="0.13455657492354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97877223178007E-3"/>
                  <c:y val="0.12640163098878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48938611589212E-3"/>
                  <c:y val="9.785932721712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948938611589212E-3"/>
                  <c:y val="0.23241590214067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'4'!$B$3:$B$7</c:f>
              <c:strCache>
                <c:ptCount val="5"/>
                <c:pt idx="0">
                  <c:v>Каждый день</c:v>
                </c:pt>
                <c:pt idx="1">
                  <c:v> 1 раза в неделю</c:v>
                </c:pt>
                <c:pt idx="2">
                  <c:v>2 раза в неделю</c:v>
                </c:pt>
                <c:pt idx="3">
                  <c:v>3 раза в неделю</c:v>
                </c:pt>
                <c:pt idx="4">
                  <c:v> 1 раз в месяц </c:v>
                </c:pt>
              </c:strCache>
            </c:strRef>
          </c:cat>
          <c:val>
            <c:numRef>
              <c:f>'4'!$C$3:$C$7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'4'!$D$2</c:f>
              <c:strCache>
                <c:ptCount val="1"/>
                <c:pt idx="0">
                  <c:v>2-Б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948938611589212E-3"/>
                  <c:y val="0.13863404689092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846815834767644E-3"/>
                  <c:y val="0.16309887869520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948938611589212E-3"/>
                  <c:y val="0.15086646279306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145136190700127E-17"/>
                  <c:y val="0.11416921508664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948938611589212E-3"/>
                  <c:y val="0.11416921508664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'4'!$B$3:$B$7</c:f>
              <c:strCache>
                <c:ptCount val="5"/>
                <c:pt idx="0">
                  <c:v>Каждый день</c:v>
                </c:pt>
                <c:pt idx="1">
                  <c:v> 1 раза в неделю</c:v>
                </c:pt>
                <c:pt idx="2">
                  <c:v>2 раза в неделю</c:v>
                </c:pt>
                <c:pt idx="3">
                  <c:v>3 раза в неделю</c:v>
                </c:pt>
                <c:pt idx="4">
                  <c:v> 1 раз в месяц </c:v>
                </c:pt>
              </c:strCache>
            </c:strRef>
          </c:cat>
          <c:val>
            <c:numRef>
              <c:f>'4'!$D$3:$D$7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'4'!$E$2</c:f>
              <c:strCache>
                <c:ptCount val="1"/>
                <c:pt idx="0">
                  <c:v>3-А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036284047675032E-17"/>
                  <c:y val="0.14271151885830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97877223178424E-3"/>
                  <c:y val="0.11416921508664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562691131498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795754446356848E-3"/>
                  <c:y val="0.13863404689092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8938611589212E-3"/>
                  <c:y val="0.11009174311926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'4'!$B$3:$B$7</c:f>
              <c:strCache>
                <c:ptCount val="5"/>
                <c:pt idx="0">
                  <c:v>Каждый день</c:v>
                </c:pt>
                <c:pt idx="1">
                  <c:v> 1 раза в неделю</c:v>
                </c:pt>
                <c:pt idx="2">
                  <c:v>2 раза в неделю</c:v>
                </c:pt>
                <c:pt idx="3">
                  <c:v>3 раза в неделю</c:v>
                </c:pt>
                <c:pt idx="4">
                  <c:v> 1 раз в месяц </c:v>
                </c:pt>
              </c:strCache>
            </c:strRef>
          </c:cat>
          <c:val>
            <c:numRef>
              <c:f>'4'!$E$3:$E$7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735616"/>
        <c:axId val="46218560"/>
        <c:axId val="0"/>
      </c:bar3DChart>
      <c:catAx>
        <c:axId val="5073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46218560"/>
        <c:crosses val="autoZero"/>
        <c:auto val="1"/>
        <c:lblAlgn val="ctr"/>
        <c:lblOffset val="100"/>
        <c:noMultiLvlLbl val="0"/>
      </c:catAx>
      <c:valAx>
        <c:axId val="4621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35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0.05417</cdr:x>
      <cdr:y>0</cdr:y>
    </cdr:from>
    <cdr:to>
      <cdr:x>0.8625</cdr:x>
      <cdr:y>0.07656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353" y="0"/>
          <a:ext cx="4750496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                             Примерный </a:t>
          </a:r>
          <a:r>
            <a:rPr lang="ru-RU" sz="1600" b="1" baseline="0" dirty="0">
              <a:latin typeface="Times New Roman" pitchFamily="18" charset="0"/>
              <a:cs typeface="Times New Roman" pitchFamily="18" charset="0"/>
            </a:rPr>
            <a:t> состав пыли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4/22/2019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300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4/22/2019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752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4/22/2019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92080" y="5094577"/>
            <a:ext cx="3394720" cy="92522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ученица 3-А класса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Нухова Вероника Михайловна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:</a:t>
            </a:r>
          </a:p>
          <a:p>
            <a:pPr algn="l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Есипович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Алексеевна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8986" y="1484783"/>
            <a:ext cx="7207430" cy="9361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Вездесущая пыль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"Гимназия №1"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903560" cy="280831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Вред пыли для предметов, наполняющих наше жилище</a:t>
            </a:r>
            <a:r>
              <a:rPr lang="ru-RU" sz="24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9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Пыль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разрушает все покрытия: и тканевые, и деревянные и многие другие. Мы уже знаем, что пыль — это скопление мелких твёрдых веществ. Так вот, они трутся друг о друга и о предметы домашнего интерьера, тем самым постепенно превращая их в ветхий, изношенный, истрёпанный хлам.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600400" cy="26968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7" y="3885436"/>
            <a:ext cx="3107357" cy="232751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3928" y="4221088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менее вредна пыль и для бытовой и компьютерной техники. Оседая на деталях механизма, она способствует затруднению и ухудшению работы приборов, может вызывать коррозию и даже замыкания</a:t>
            </a:r>
          </a:p>
        </p:txBody>
      </p:sp>
    </p:spTree>
    <p:extLst>
      <p:ext uri="{BB962C8B-B14F-4D97-AF65-F5344CB8AC3E}">
        <p14:creationId xmlns:p14="http://schemas.microsoft.com/office/powerpoint/2010/main" val="171904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985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проведения исследования мы намазали вазелином полоски белой картонной бумаги и разложили по комнатам, чтобы понаблюдать в каких из них экологическое пространство более запылённое. В разных условиях отложения пыли может быть разной, в зависимости от того, насколько запылен окружающий воздух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8" y="1844825"/>
            <a:ext cx="3897636" cy="17175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/>
        </p:blipFill>
        <p:spPr>
          <a:xfrm>
            <a:off x="374305" y="4149080"/>
            <a:ext cx="3697163" cy="191861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594" b="16003"/>
          <a:stretch/>
        </p:blipFill>
        <p:spPr>
          <a:xfrm>
            <a:off x="4876800" y="1844825"/>
            <a:ext cx="3889920" cy="17175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/>
          <a:stretch/>
        </p:blipFill>
        <p:spPr>
          <a:xfrm>
            <a:off x="4726079" y="4149080"/>
            <a:ext cx="4040641" cy="19304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4876800" y="3140968"/>
            <a:ext cx="9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221088"/>
            <a:ext cx="128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Коридор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590420"/>
            <a:ext cx="17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Ванная комната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0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Спустя 5 дней все полоски были собраны для тщательного осмотра.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0"/>
          <a:stretch/>
        </p:blipFill>
        <p:spPr>
          <a:xfrm>
            <a:off x="107504" y="764704"/>
            <a:ext cx="2627784" cy="14477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2696"/>
            <a:ext cx="3024336" cy="15197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" y="2448272"/>
            <a:ext cx="2952328" cy="16288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18159"/>
            <a:ext cx="2664296" cy="165891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10843" r="7858" b="14131"/>
          <a:stretch/>
        </p:blipFill>
        <p:spPr>
          <a:xfrm>
            <a:off x="6006539" y="2389584"/>
            <a:ext cx="2892837" cy="16874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15036" r="8083"/>
          <a:stretch/>
        </p:blipFill>
        <p:spPr>
          <a:xfrm>
            <a:off x="88876" y="4439194"/>
            <a:ext cx="2209936" cy="145424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6726" r="10439" b="6390"/>
          <a:stretch/>
        </p:blipFill>
        <p:spPr>
          <a:xfrm>
            <a:off x="2363763" y="4412668"/>
            <a:ext cx="2424261" cy="14749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9348" r="4765"/>
          <a:stretch/>
        </p:blipFill>
        <p:spPr>
          <a:xfrm>
            <a:off x="4956051" y="4397408"/>
            <a:ext cx="4047356" cy="162848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4" y="6025894"/>
            <a:ext cx="879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Пыли больше находится в коридоре, так как с улицы в комнату на одежде и обуви человека попадает много мелких частиц</a:t>
            </a:r>
          </a:p>
        </p:txBody>
      </p:sp>
    </p:spTree>
    <p:extLst>
      <p:ext uri="{BB962C8B-B14F-4D97-AF65-F5344CB8AC3E}">
        <p14:creationId xmlns:p14="http://schemas.microsoft.com/office/powerpoint/2010/main" val="365782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Анкетирование учащихся школы.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0629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изучения мнения учеников 2-А, 2-Б и моего класса, составила анкету из 5 вопросов. В анкетировании приняло участие  82 ученика.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5262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 вы пыль?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3988" y="1152621"/>
            <a:ext cx="450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 пыль быть вредной для здоровья человека?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026648"/>
              </p:ext>
            </p:extLst>
          </p:nvPr>
        </p:nvGraphicFramePr>
        <p:xfrm>
          <a:off x="251520" y="1988840"/>
          <a:ext cx="38164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934233"/>
              </p:ext>
            </p:extLst>
          </p:nvPr>
        </p:nvGraphicFramePr>
        <p:xfrm>
          <a:off x="4489512" y="2060848"/>
          <a:ext cx="432048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92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Какой вид уборки у вас дома предпочитают: пылесос, влажная или веник?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663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Используется при влажной уборке специальные средства?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703970"/>
              </p:ext>
            </p:extLst>
          </p:nvPr>
        </p:nvGraphicFramePr>
        <p:xfrm>
          <a:off x="249957" y="1412776"/>
          <a:ext cx="360196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622044"/>
              </p:ext>
            </p:extLst>
          </p:nvPr>
        </p:nvGraphicFramePr>
        <p:xfrm>
          <a:off x="4283968" y="1556792"/>
          <a:ext cx="4572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1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часто проводится влажная уборка в квартире?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564380"/>
              </p:ext>
            </p:extLst>
          </p:nvPr>
        </p:nvGraphicFramePr>
        <p:xfrm>
          <a:off x="683568" y="1412776"/>
          <a:ext cx="7488832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42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119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85964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результате выполнения работы, я выяснила: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Пыль наносит огромный вред нашему здоровью: содержит огромное количество вредных веществ, которые провоцируют развитие аллергии, болезней дыхательной системы.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Анкетирование учащихся школы выявило тот факт, что большинство из них знают о том, как пыль влияет на их здоровье.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 чистоте и порядке в комнате надо постоянно заботиться, не жалея труда. Для поддержания чистоты требуется большой и упорный труд, дома — труд мамы или других членов семьи, в классе — труд уборщицы  и дежурных. Надо по мере своих сил помогать родителям убирать комнату. И особое внимание должно быть уделено борьбе с пылью.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4. В помещениях пыли скапливается больше в тех местах, где больше люди проявляют двигательную активность (прихожая, зал), а в постельных принадлежностях большее скопление клещей – сапрофитов.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Проводя исследование по данной теме, я изучила большой теоретический материал о домашней пыли, узнала её состав. И пришла к выводу, что моя гипотеза подтвердилась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если я буду знать, какое влияние пыль оказывает на организм человека, и буду знать способы борьбы с нею и применять их в практике, то смогу сохранить свое  здоровье и близких.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процессе данной научно – исследовательской работы мною были разработаны несколько рекомендаций по борьбе с постельными клещами.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Здоровье – это капитал, данный нам не только природой от рождения, но и теми условиями, в которых мы живем.</a:t>
            </a:r>
          </a:p>
        </p:txBody>
      </p:sp>
    </p:spTree>
    <p:extLst>
      <p:ext uri="{BB962C8B-B14F-4D97-AF65-F5344CB8AC3E}">
        <p14:creationId xmlns:p14="http://schemas.microsoft.com/office/powerpoint/2010/main" val="45038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7272808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Здоровье – это капитал, данный нам не только природой от рождения, но и теми условиями, в которых мы живем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Берегите свое здоровье!!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8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исследование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комнатной пыли и ее влияние на организм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628800"/>
            <a:ext cx="5266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2213575"/>
            <a:ext cx="82089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теоретический материал по теме: что такое пыль, ее виды и состав.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Узнать, как пыль влияет на здоровье человека и предметы домашнего интерьера.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места скопления пыли в своем доме и определить эффективные способы борьбы с нею.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мнение учеников гимназии  через анкетирование.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28697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мы будем знать, какое влияние пыль оказывает на организм человека,  способы борьбы с нею, применять их в практике, то смогу сохранить свое  здоровье и здоровье своих близких.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30308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комнатная пыль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772817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степень запыленности домашнего и классного пространства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9632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поиск информации во всемирной сети Интернет;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работа с литературой;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анкетирование учащихся;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исследование запыленности дома и в школе;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65" y="2786570"/>
            <a:ext cx="2524125" cy="1809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4" y="2853245"/>
            <a:ext cx="2628900" cy="1743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7176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познакомимся: пыль, её виды и состав.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3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Пыль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мелкие твердые тела органического или минерального происхождения. Пыль — это частички среднего диаметра 0,005 мм и максимального — 0,1 мм. Более крупные частицы переводят материал в разряд  песка, который имеет размеры от 0,1 до 1 мм. Под действием влажности пыль обычно превращается в грязь»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82" y="2534996"/>
            <a:ext cx="3781282" cy="2796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492896"/>
            <a:ext cx="3845375" cy="2880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8333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59832" y="3541978"/>
            <a:ext cx="2755168" cy="535094"/>
          </a:xfrm>
          <a:prstGeom prst="roundRect">
            <a:avLst>
              <a:gd name="adj" fmla="val 369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1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характеру пыль  различают  атмосферную и промышленную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6" y="1404526"/>
            <a:ext cx="2449613" cy="184430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1" y="692696"/>
            <a:ext cx="245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Вулканическая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выбрасываемая в атмосферу силой вулканического взрыва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38" y="1404526"/>
            <a:ext cx="2514235" cy="17029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61051"/>
            <a:ext cx="2520281" cy="188777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6" y="3541978"/>
            <a:ext cx="2435133" cy="18349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95" y="3412725"/>
            <a:ext cx="2708569" cy="1834986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 flipV="1">
            <a:off x="4437416" y="3137504"/>
            <a:ext cx="6777" cy="404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08104" y="2784448"/>
            <a:ext cx="864096" cy="6593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745078" y="2816782"/>
            <a:ext cx="674794" cy="6414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3"/>
          </p:cNvCxnSpPr>
          <p:nvPr/>
        </p:nvCxnSpPr>
        <p:spPr>
          <a:xfrm>
            <a:off x="5815000" y="3809525"/>
            <a:ext cx="224894" cy="848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1"/>
          </p:cNvCxnSpPr>
          <p:nvPr/>
        </p:nvCxnSpPr>
        <p:spPr>
          <a:xfrm flipH="1">
            <a:off x="2718470" y="3809525"/>
            <a:ext cx="341362" cy="848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416046" y="4109346"/>
            <a:ext cx="590" cy="335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059832" y="692697"/>
            <a:ext cx="27551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Наземная </a:t>
            </a: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городская пыль - представляет собой смесь поднятых в воздух частиц почвы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00191" y="692697"/>
            <a:ext cx="2736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Космическая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       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образующаяся в процессе разрушения падающих метеоритов.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1521" y="4910001"/>
            <a:ext cx="2466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Лёссовая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 приносимая из пустынь сухими и горячими ветрами.</a:t>
            </a:r>
            <a:r>
              <a:rPr lang="ru-RU" sz="1200" b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39894" y="3443807"/>
            <a:ext cx="2708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8"/>
          <a:stretch/>
        </p:blipFill>
        <p:spPr>
          <a:xfrm>
            <a:off x="2976147" y="4445284"/>
            <a:ext cx="2802502" cy="16048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9" name="Прямоугольник 48"/>
          <p:cNvSpPr/>
          <p:nvPr/>
        </p:nvSpPr>
        <p:spPr>
          <a:xfrm>
            <a:off x="2889151" y="6106654"/>
            <a:ext cx="3038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Дымовая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 образующаяся на большом пространстве при лесных и торфяных пожарах.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39895" y="4398496"/>
            <a:ext cx="2708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Радиоактивная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пыль – возникает при ядерных взрывах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82476" y="3645024"/>
            <a:ext cx="269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Атмосферная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представляет серьёзной угрозы жизни и здоровью человека пыль антропогенного характера, источниками которой являются: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Стёртые частички мебели, ковров и паласов.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Частички омертвевшей кожи, ногтей и волос человека и домашних питомцев.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Перхоть.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Пыльца и споры комнатных растений.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Волокна тканей.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Источники небезопасной пыли антропогенного характера: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Грибки и другие микроорганизмы.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Частицы стёртых резиновых покрышек колёс автомобилей.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Продукты сгорания минерального топлива: дерева, угля, нефти – и выхлопные газы автомобилей.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Всевозможные химические средства (порошки и жидкие средства для чистки и стирки, шампуни, аэрозоли и т.д.).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Сигаретный дым.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Мельчайшие остатки строительных материалов и облупившейся краски.</a:t>
            </a:r>
          </a:p>
        </p:txBody>
      </p:sp>
    </p:spTree>
    <p:extLst>
      <p:ext uri="{BB962C8B-B14F-4D97-AF65-F5344CB8AC3E}">
        <p14:creationId xmlns:p14="http://schemas.microsoft.com/office/powerpoint/2010/main" val="199395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 пыли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33" y="650304"/>
            <a:ext cx="2905125" cy="11945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91683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Значительная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домашней пыли состоит из частичек кожных покровов человека и животных, ворса различных тканей. Кроме того, в ее составе обнаружены  паразитические беспозвоночные, болезнетворные грибки и бактерии, поражающие дыхательные пути и вызывающие различные формы аллергии.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965958"/>
              </p:ext>
            </p:extLst>
          </p:nvPr>
        </p:nvGraphicFramePr>
        <p:xfrm>
          <a:off x="1691680" y="2852936"/>
          <a:ext cx="5876926" cy="376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62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Клещи-сапрофиты, которые живут в домашней пыли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3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санитарных служб, в 1 грамме пыли можно обнаружить от 200 до 15000 микроскопических клещей. Их может жить почти миллион на один квадратный метр. Сами по себе клещи-сапрофиты безопасны, но мелкие фрагменты клещей и продукты их жизнедеятельности вызывают аллергию. Они питаются отмершей кожей человека. Их очень много в постели: матрасе, подушках, одеяле.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18" y="2204864"/>
            <a:ext cx="3518797" cy="1944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3600400" cy="2315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5"/>
            <a:ext cx="3658258" cy="2217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51160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Влияние пыли на  здоровье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Пыль — это не только некрасиво. Это еще и очень вредно для здоровья. Пыль содержит немало токсинов и тяжелых металлов, и, вдыхая бытовую пыль, мы постоянно поддерживаем состояние интоксикации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490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болезнь, которую может вызвать пыль -это аллергия 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4438"/>
            <a:ext cx="4140460" cy="2507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3501008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уберкулез;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толбняк;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ифтерия, коклюш;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ронхиальная астма;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онъюнктивит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2686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929</Words>
  <Application>Microsoft Office PowerPoint</Application>
  <PresentationFormat>Экран (4:3)</PresentationFormat>
  <Paragraphs>140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DesignTemplate</vt:lpstr>
      <vt:lpstr>Вездесущая пыль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2019-04-22T05:02:59Z</dcterms:created>
  <dcterms:modified xsi:type="dcterms:W3CDTF">2019-04-22T07:37:03Z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