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4" r:id="rId6"/>
    <p:sldId id="263" r:id="rId7"/>
    <p:sldId id="265" r:id="rId8"/>
    <p:sldId id="266" r:id="rId9"/>
    <p:sldId id="298" r:id="rId10"/>
    <p:sldId id="307" r:id="rId11"/>
    <p:sldId id="260" r:id="rId12"/>
    <p:sldId id="261" r:id="rId13"/>
    <p:sldId id="268" r:id="rId14"/>
    <p:sldId id="269" r:id="rId15"/>
    <p:sldId id="267" r:id="rId16"/>
    <p:sldId id="273" r:id="rId17"/>
    <p:sldId id="274" r:id="rId18"/>
    <p:sldId id="282" r:id="rId19"/>
    <p:sldId id="284" r:id="rId20"/>
    <p:sldId id="285" r:id="rId21"/>
    <p:sldId id="286" r:id="rId22"/>
    <p:sldId id="291" r:id="rId23"/>
    <p:sldId id="259" r:id="rId24"/>
    <p:sldId id="287" r:id="rId25"/>
    <p:sldId id="288" r:id="rId26"/>
    <p:sldId id="289" r:id="rId27"/>
    <p:sldId id="292" r:id="rId28"/>
    <p:sldId id="293" r:id="rId29"/>
    <p:sldId id="294" r:id="rId30"/>
    <p:sldId id="272" r:id="rId31"/>
    <p:sldId id="295" r:id="rId32"/>
    <p:sldId id="299" r:id="rId33"/>
    <p:sldId id="275" r:id="rId34"/>
    <p:sldId id="300" r:id="rId35"/>
    <p:sldId id="301" r:id="rId36"/>
    <p:sldId id="303" r:id="rId37"/>
    <p:sldId id="302" r:id="rId38"/>
    <p:sldId id="304" r:id="rId39"/>
    <p:sldId id="305" r:id="rId40"/>
    <p:sldId id="306" r:id="rId41"/>
    <p:sldId id="308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8D76-1419-495E-B8AE-0005C909AB66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6969C-E0F8-4394-9727-91D49E576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316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8D76-1419-495E-B8AE-0005C909AB66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6969C-E0F8-4394-9727-91D49E576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96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8D76-1419-495E-B8AE-0005C909AB66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6969C-E0F8-4394-9727-91D49E576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371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8D76-1419-495E-B8AE-0005C909AB66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6969C-E0F8-4394-9727-91D49E576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815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8D76-1419-495E-B8AE-0005C909AB66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6969C-E0F8-4394-9727-91D49E576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370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8D76-1419-495E-B8AE-0005C909AB66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6969C-E0F8-4394-9727-91D49E576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496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8D76-1419-495E-B8AE-0005C909AB66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6969C-E0F8-4394-9727-91D49E576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949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8D76-1419-495E-B8AE-0005C909AB66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6969C-E0F8-4394-9727-91D49E576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474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8D76-1419-495E-B8AE-0005C909AB66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6969C-E0F8-4394-9727-91D49E576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140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8D76-1419-495E-B8AE-0005C909AB66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6969C-E0F8-4394-9727-91D49E576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070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8D76-1419-495E-B8AE-0005C909AB66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6969C-E0F8-4394-9727-91D49E576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2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A8D76-1419-495E-B8AE-0005C909AB66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6969C-E0F8-4394-9727-91D49E576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84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0364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700808"/>
            <a:ext cx="7772400" cy="1728193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«</a:t>
            </a:r>
            <a:r>
              <a:rPr lang="ru-RU" sz="73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Бранное, трудное время</a:t>
            </a:r>
            <a:r>
              <a:rPr lang="ru-RU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»</a:t>
            </a:r>
            <a:endParaRPr lang="ru-RU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Урок – игра по повести Н.В. Гоголя 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«Тарас Бульба»</a:t>
            </a:r>
            <a:endParaRPr lang="ru-RU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43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2" b="16418"/>
          <a:stretch/>
        </p:blipFill>
        <p:spPr bwMode="auto">
          <a:xfrm>
            <a:off x="-19976" y="-31872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326" y="22305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«Разминка»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67544" y="908720"/>
            <a:ext cx="7776864" cy="312779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5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О ком идёт речь: </a:t>
            </a:r>
            <a:r>
              <a:rPr lang="ru-RU" sz="3900" b="1" dirty="0" smtClean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 Дверь распахнулась со </a:t>
            </a:r>
            <a:r>
              <a:rPr lang="ru-RU" sz="3900" b="1" dirty="0" err="1" smtClean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скрыпом</a:t>
            </a:r>
            <a:r>
              <a:rPr lang="ru-RU" sz="3900" b="1" dirty="0" smtClean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и девушка на поре семнадцатой весны.. Робко оглядываясь и не выпуская деревянной ручки, переступила через порог. ..Горели приветно, будто звёздочки, ясные очи; блистало красное коралловое монисто, и от орлиных очей парубка не могла укрыться даже краска, стыдливо вспыхнувшая на щеках её»</a:t>
            </a:r>
            <a:endParaRPr lang="ru-RU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004048" y="5173630"/>
            <a:ext cx="3789027" cy="14401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« Ганна, Майская ночь, или утопленница»</a:t>
            </a:r>
            <a:endParaRPr lang="ru-RU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23" y="3717032"/>
            <a:ext cx="2420243" cy="30109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610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allAtOnce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2" b="16418"/>
          <a:stretch/>
        </p:blipFill>
        <p:spPr bwMode="auto">
          <a:xfrm>
            <a:off x="2381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55504" y="404664"/>
            <a:ext cx="7772400" cy="1728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</a:t>
            </a:r>
            <a:r>
              <a:rPr lang="ru-RU" sz="7300" b="1" i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Во вкусе того бранного, трудного времени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»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55504" y="2420888"/>
            <a:ext cx="8032920" cy="3847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 В повести  «Тарас Бульба»  воссоздан национальный и исторический колорит «бранного, трудного времени». Во многом этому способствует использование соответствующей лексики.</a:t>
            </a:r>
          </a:p>
          <a:p>
            <a:pPr marL="0" indent="0">
              <a:buNone/>
            </a:pPr>
            <a:r>
              <a:rPr lang="ru-RU" sz="41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Проверим, как вы её усвоили.</a:t>
            </a:r>
            <a:endParaRPr lang="ru-RU" sz="41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07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6" grpId="1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2" b="16418"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1"/>
            <a:ext cx="4320480" cy="118072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dirty="0" smtClean="0"/>
              <a:t>Сухая лепёшка из пшеничной муки</a:t>
            </a:r>
            <a:endParaRPr lang="ru-RU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27326" y="2230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«Словесный марафон»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436096" y="1752601"/>
            <a:ext cx="2448272" cy="596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</a:t>
            </a:r>
            <a:r>
              <a:rPr lang="ru-RU" b="1" dirty="0" smtClean="0"/>
              <a:t>КОРЖ</a:t>
            </a:r>
            <a:endParaRPr lang="ru-RU" b="1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74011" y="3068960"/>
            <a:ext cx="432048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</a:t>
            </a:r>
            <a:r>
              <a:rPr lang="ru-RU" b="1" dirty="0" smtClean="0"/>
              <a:t>Жидкая каша с салом</a:t>
            </a:r>
            <a:endParaRPr lang="ru-RU" b="1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446119" y="3068960"/>
            <a:ext cx="2438249" cy="626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</a:t>
            </a:r>
            <a:r>
              <a:rPr lang="ru-RU" b="1" dirty="0" smtClean="0"/>
              <a:t>КУЛИШ</a:t>
            </a:r>
            <a:endParaRPr lang="ru-RU" b="1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274011" y="4005064"/>
            <a:ext cx="3937949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</a:t>
            </a:r>
            <a:r>
              <a:rPr lang="ru-RU" b="1" dirty="0"/>
              <a:t>В</a:t>
            </a:r>
            <a:r>
              <a:rPr lang="ru-RU" b="1" dirty="0" smtClean="0"/>
              <a:t>едро для дёгтя</a:t>
            </a:r>
            <a:endParaRPr lang="ru-RU" b="1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220072" y="3984297"/>
            <a:ext cx="2432140" cy="590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</a:t>
            </a:r>
            <a:r>
              <a:rPr lang="ru-RU" b="1" dirty="0" smtClean="0"/>
              <a:t>МАЗНИЦА</a:t>
            </a:r>
            <a:endParaRPr lang="ru-RU" b="1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282854" y="5085184"/>
            <a:ext cx="3937949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</a:t>
            </a:r>
            <a:r>
              <a:rPr lang="ru-RU" b="1" dirty="0" smtClean="0"/>
              <a:t>Глиняная кружка</a:t>
            </a:r>
            <a:endParaRPr lang="ru-RU" b="1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5356617" y="4918189"/>
            <a:ext cx="2527751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</a:t>
            </a:r>
            <a:r>
              <a:rPr lang="ru-RU" b="1" dirty="0" smtClean="0"/>
              <a:t>КУХОЛЬ</a:t>
            </a:r>
            <a:endParaRPr lang="ru-RU" b="1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274011" y="5872687"/>
            <a:ext cx="3937949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</a:t>
            </a:r>
            <a:r>
              <a:rPr lang="ru-RU" b="1" dirty="0" smtClean="0"/>
              <a:t>Плоская бутыль</a:t>
            </a:r>
            <a:endParaRPr lang="ru-RU" b="1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5456247" y="5710277"/>
            <a:ext cx="2195965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</a:t>
            </a:r>
            <a:r>
              <a:rPr lang="ru-RU" b="1" dirty="0" smtClean="0"/>
              <a:t>СУЛЕЯ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9277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7" grpId="0" build="p"/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2" b="16418"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1"/>
            <a:ext cx="4320480" cy="118072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dirty="0" smtClean="0"/>
              <a:t>Свитка</a:t>
            </a:r>
            <a:endParaRPr lang="ru-RU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27326" y="2230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«Словесный марафон»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436096" y="1752601"/>
            <a:ext cx="2448272" cy="59627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</a:t>
            </a:r>
            <a:r>
              <a:rPr lang="ru-RU" b="1" dirty="0" smtClean="0"/>
              <a:t>ПОЛУКАФТАН</a:t>
            </a:r>
            <a:endParaRPr lang="ru-RU" b="1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95536" y="2710447"/>
            <a:ext cx="3073853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</a:t>
            </a:r>
            <a:r>
              <a:rPr lang="ru-RU" b="1" dirty="0" err="1"/>
              <a:t>М</a:t>
            </a:r>
            <a:r>
              <a:rPr lang="ru-RU" b="1" dirty="0" err="1" smtClean="0"/>
              <a:t>азунчик</a:t>
            </a:r>
            <a:endParaRPr lang="ru-RU" b="1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471223" y="2647764"/>
            <a:ext cx="2726281" cy="84239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</a:t>
            </a:r>
            <a:r>
              <a:rPr lang="ru-RU" sz="4600" b="1" dirty="0" smtClean="0"/>
              <a:t>балованный сынок</a:t>
            </a:r>
            <a:endParaRPr lang="ru-RU" sz="4600" b="1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274011" y="4005064"/>
            <a:ext cx="3937949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</a:t>
            </a:r>
            <a:r>
              <a:rPr lang="ru-RU" b="1" dirty="0" smtClean="0"/>
              <a:t>Крамари</a:t>
            </a:r>
            <a:endParaRPr lang="ru-RU" b="1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220072" y="3984297"/>
            <a:ext cx="2432140" cy="590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b="1" dirty="0" smtClean="0"/>
              <a:t>ТОРГОВЦЫ</a:t>
            </a:r>
            <a:endParaRPr lang="ru-RU" b="1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259721" y="4918189"/>
            <a:ext cx="3937949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</a:t>
            </a:r>
            <a:r>
              <a:rPr lang="ru-RU" b="1" dirty="0" smtClean="0"/>
              <a:t>Аргамак</a:t>
            </a:r>
            <a:endParaRPr lang="ru-RU" b="1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5220073" y="4797152"/>
            <a:ext cx="2977432" cy="913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</a:t>
            </a:r>
            <a:r>
              <a:rPr lang="ru-RU" b="1" dirty="0" smtClean="0"/>
              <a:t>Верховая лошадь</a:t>
            </a:r>
            <a:endParaRPr lang="ru-RU" b="1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274011" y="5872687"/>
            <a:ext cx="3937949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</a:t>
            </a:r>
            <a:r>
              <a:rPr lang="ru-RU" b="1" dirty="0" smtClean="0"/>
              <a:t>Широкий плащ</a:t>
            </a:r>
            <a:endParaRPr lang="ru-RU" b="1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5436096" y="5872687"/>
            <a:ext cx="2195965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</a:t>
            </a:r>
            <a:r>
              <a:rPr lang="ru-RU" b="1" dirty="0" smtClean="0"/>
              <a:t>ЕПАНЧА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9966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7" grpId="0" build="p"/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2" b="16418"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1"/>
            <a:ext cx="4320480" cy="118072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dirty="0" smtClean="0"/>
              <a:t>Гайдук</a:t>
            </a:r>
            <a:endParaRPr lang="ru-RU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27326" y="2230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«Словесный марафон»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436096" y="1752601"/>
            <a:ext cx="2448272" cy="596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</a:t>
            </a:r>
            <a:r>
              <a:rPr lang="ru-RU" b="1" dirty="0" smtClean="0"/>
              <a:t>СОЛДАТ</a:t>
            </a:r>
            <a:endParaRPr lang="ru-RU" b="1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95536" y="2710447"/>
            <a:ext cx="3073853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</a:t>
            </a:r>
            <a:r>
              <a:rPr lang="ru-RU" b="1" dirty="0" smtClean="0"/>
              <a:t>Секира</a:t>
            </a:r>
            <a:endParaRPr lang="ru-RU" b="1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471223" y="2647764"/>
            <a:ext cx="2726281" cy="842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</a:t>
            </a:r>
            <a:r>
              <a:rPr lang="ru-RU" b="1" dirty="0" smtClean="0"/>
              <a:t>ТОПОР</a:t>
            </a:r>
            <a:endParaRPr lang="ru-RU" b="1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274011" y="4005064"/>
            <a:ext cx="3937949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</a:t>
            </a:r>
            <a:r>
              <a:rPr lang="ru-RU" b="1" dirty="0" err="1" smtClean="0"/>
              <a:t>Коханка</a:t>
            </a:r>
            <a:endParaRPr lang="ru-RU" b="1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860032" y="3717032"/>
            <a:ext cx="3528392" cy="857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b="1" dirty="0" smtClean="0"/>
              <a:t>Любимая девушка</a:t>
            </a:r>
            <a:endParaRPr lang="ru-RU" b="1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259721" y="4918189"/>
            <a:ext cx="3937949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</a:t>
            </a:r>
            <a:r>
              <a:rPr lang="ru-RU" b="1" dirty="0" err="1" smtClean="0"/>
              <a:t>Ласун</a:t>
            </a:r>
            <a:endParaRPr lang="ru-RU" b="1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860032" y="4797152"/>
            <a:ext cx="3744416" cy="913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</a:t>
            </a:r>
            <a:r>
              <a:rPr lang="ru-RU" b="1" dirty="0" smtClean="0"/>
              <a:t>Лакомка, сластёна</a:t>
            </a:r>
            <a:endParaRPr lang="ru-RU" b="1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274011" y="5872687"/>
            <a:ext cx="3937949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</a:t>
            </a:r>
            <a:r>
              <a:rPr lang="ru-RU" b="1" dirty="0" err="1" smtClean="0"/>
              <a:t>Турбан</a:t>
            </a:r>
            <a:endParaRPr lang="ru-RU" b="1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4572000" y="5710277"/>
            <a:ext cx="3625505" cy="95449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</a:t>
            </a:r>
            <a:r>
              <a:rPr lang="ru-RU" b="1" dirty="0"/>
              <a:t>Н</a:t>
            </a:r>
            <a:r>
              <a:rPr lang="ru-RU" b="1" dirty="0" smtClean="0"/>
              <a:t>ародный струнный инструмент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7266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7" grpId="0" build="p"/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2" b="16418"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1520" y="116632"/>
            <a:ext cx="8280920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«Званье вершить ратные дела»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6" name="Рисунок 5" descr="казаки запорожски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30" y="1556792"/>
            <a:ext cx="7862700" cy="45421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Гоголь Запорожцы спасаютс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210" y="1589069"/>
            <a:ext cx="7826120" cy="450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17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2" b="16418"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Битва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3856707"/>
            <a:ext cx="3275856" cy="2824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1520" y="116632"/>
            <a:ext cx="8280920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«Званье вершить ратные дела»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251520" y="1412776"/>
            <a:ext cx="8424936" cy="309634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 События повести  «Тарас Бульба»  разворачиваются в «тяжёлом </a:t>
            </a:r>
            <a:r>
              <a:rPr lang="en-US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XV</a:t>
            </a: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веке», когда  «бранным пламенем </a:t>
            </a:r>
            <a:r>
              <a:rPr lang="ru-RU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объялся</a:t>
            </a: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ru-RU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древле</a:t>
            </a: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мирный славянский дух». В Сечи, указывает автор, было множество  « закалённых рыцарей», мысливших, что «.. Неприлично благородному человеку быть без битвы».</a:t>
            </a:r>
          </a:p>
          <a:p>
            <a:pPr marL="0" indent="0">
              <a:buNone/>
            </a:pPr>
            <a:r>
              <a:rPr lang="ru-RU" sz="41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     </a:t>
            </a:r>
            <a:r>
              <a:rPr lang="ru-RU" sz="38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О </a:t>
            </a:r>
            <a:r>
              <a:rPr lang="ru-RU" sz="38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славных воинах –запорожцах пойдет речь далее.</a:t>
            </a:r>
            <a:endParaRPr lang="ru-RU" sz="38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7" name="Рисунок 6" descr="запорожцы (2).jpg"/>
          <p:cNvPicPr>
            <a:picLocks noChangeAspect="1"/>
          </p:cNvPicPr>
          <p:nvPr/>
        </p:nvPicPr>
        <p:blipFill rotWithShape="1">
          <a:blip r:embed="rId4"/>
          <a:srcRect l="27811"/>
          <a:stretch/>
        </p:blipFill>
        <p:spPr>
          <a:xfrm>
            <a:off x="5004048" y="3935080"/>
            <a:ext cx="2832174" cy="2667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215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2" b="16418"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1520" y="116632"/>
            <a:ext cx="8280920" cy="1224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«Званье вершить ратные дела»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440766" y="1340769"/>
            <a:ext cx="8280920" cy="32403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 «Как  схватились все! Как вскипел куренной атаман.., увидевши, что лучшей половины куреня его нет! Разом </a:t>
            </a:r>
            <a:r>
              <a:rPr lang="ru-RU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вбился</a:t>
            </a: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он с остальными своими </a:t>
            </a:r>
            <a:r>
              <a:rPr lang="ru-RU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незамайковцами</a:t>
            </a: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в самую середину. В гневе иссёк в капусту первого попавшегося, многих конников сбил с коней… пробрался к пушкарям и уже отбил одну пушку»</a:t>
            </a:r>
            <a:endParaRPr lang="ru-RU" sz="41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788024" y="5661248"/>
            <a:ext cx="3937949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</a:t>
            </a:r>
            <a:r>
              <a:rPr lang="ru-RU" b="1" dirty="0" smtClean="0"/>
              <a:t>КУКУБЕНКО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77071"/>
            <a:ext cx="2736304" cy="264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307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2" b="16418"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1520" y="116632"/>
            <a:ext cx="828092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«Званье вершить ратные дела»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2987824" y="1412776"/>
            <a:ext cx="5544616" cy="439248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 «Так есть же такие, которые бьют вас, собак! – сказал он, кинувшись на него. И уж так –то рубились они! И наплечники, и зерцала погнулись у обоих от ударов. Разрубил на нём вражий лях железную рубашку, достав лезвием до самого тела: </a:t>
            </a:r>
            <a:r>
              <a:rPr lang="ru-RU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зачервонела</a:t>
            </a: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козацкая</a:t>
            </a: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рубашка. Но не поглядел на то, замахнулся всей жилистой рукой ( тяжела была коренастая рука) и оглушил его внезапно по голове. Разлетелась медная шапка, зашатался и грянулся лях… »</a:t>
            </a:r>
            <a:endParaRPr lang="ru-RU" sz="41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411344" y="5805264"/>
            <a:ext cx="3937949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</a:t>
            </a:r>
            <a:r>
              <a:rPr lang="ru-RU" b="1" dirty="0" err="1" smtClean="0"/>
              <a:t>Мосий</a:t>
            </a:r>
            <a:r>
              <a:rPr lang="ru-RU" b="1" dirty="0" smtClean="0"/>
              <a:t> Шило</a:t>
            </a:r>
            <a:endParaRPr lang="ru-RU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32300"/>
            <a:ext cx="2750802" cy="4572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628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2" b="16418"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1520" y="116632"/>
            <a:ext cx="8280920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«Званье вершить ратные дела»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251520" y="1700808"/>
            <a:ext cx="8280920" cy="43204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 «А уж неприятельская сила окружила со всех сторон лес. А на (героя) уже наскочило вдруг шестеро; но не в добрый час, видно, наскочило: с одного полетела голова, другой перевернулся, отступивши; угодило копьём в ребро третьего; четвёртый был поотважней, уклонился головой от пули, и попала в конскую грудь горячая пуля, - вздыбился бешеный конь, грянулся о землю и задавил под собою всадника… уже вновь схватилось с (героем) мало не восемь разом».</a:t>
            </a:r>
            <a:endParaRPr lang="ru-RU" sz="41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660232" y="5797100"/>
            <a:ext cx="219311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</a:t>
            </a:r>
            <a:r>
              <a:rPr lang="ru-RU" b="1" dirty="0" smtClean="0"/>
              <a:t>Остап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085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2" b="16418"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3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«Тарас Бульба», эта дивная эпопея, написанная кистью смелою и широкою, это очерк героической жизни …»  </a:t>
            </a:r>
          </a:p>
          <a:p>
            <a:pPr marL="0" indent="0">
              <a:buNone/>
            </a:pPr>
            <a:r>
              <a:rPr lang="ru-RU" sz="3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3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                              </a:t>
            </a:r>
            <a:r>
              <a:rPr lang="ru-RU" sz="36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В.Г. Белинский</a:t>
            </a:r>
            <a:endParaRPr lang="ru-RU" sz="3600" b="1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95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2" b="16418"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77387" y="-32546"/>
            <a:ext cx="8280920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«Званье вершить ратные дела»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0" y="1556792"/>
            <a:ext cx="5796136" cy="12241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Назовите воинские 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должности у запорожцев.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071" y="3957779"/>
            <a:ext cx="2736304" cy="27536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Fron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395536" y="3140968"/>
            <a:ext cx="219311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</a:t>
            </a:r>
            <a:r>
              <a:rPr lang="ru-RU" b="1" dirty="0" smtClean="0"/>
              <a:t>СОТНИК</a:t>
            </a:r>
            <a:endParaRPr lang="ru-RU" b="1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96178" y="3933056"/>
            <a:ext cx="219311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</a:t>
            </a:r>
            <a:r>
              <a:rPr lang="ru-RU" b="1" dirty="0" smtClean="0"/>
              <a:t>ЕСАУЛ</a:t>
            </a:r>
            <a:endParaRPr lang="ru-RU" b="1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96177" y="4722463"/>
            <a:ext cx="219311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</a:t>
            </a:r>
            <a:r>
              <a:rPr lang="ru-RU" b="1" dirty="0" smtClean="0"/>
              <a:t>КОШЕВОЙ</a:t>
            </a:r>
            <a:endParaRPr lang="ru-RU" b="1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251520" y="5511870"/>
            <a:ext cx="3240359" cy="94146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</a:t>
            </a:r>
            <a:r>
              <a:rPr lang="ru-RU" sz="3800" b="1" dirty="0" smtClean="0"/>
              <a:t>КУРЕННОЙ АТАМАН</a:t>
            </a:r>
            <a:endParaRPr lang="ru-RU" sz="38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002" y="1196752"/>
            <a:ext cx="2968373" cy="25249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971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build="p"/>
      <p:bldP spid="12" grpId="0" build="p"/>
      <p:bldP spid="13" grpId="0" build="p"/>
      <p:bldP spid="1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2" b="16418"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lumMod val="65000"/>
                <a:alpha val="60000"/>
              </a:schemeClr>
            </a:glow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77387" y="-32546"/>
            <a:ext cx="8280920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«Званье вершить ратные дела»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-22222" y="1247128"/>
            <a:ext cx="5366002" cy="15841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Назовите виды оружия,</a:t>
            </a:r>
          </a:p>
          <a:p>
            <a:pPr marL="0" indent="0">
              <a:buNone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оторыми пользовались  запорожцы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277387" y="2924944"/>
            <a:ext cx="219311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</a:t>
            </a:r>
            <a:r>
              <a:rPr lang="ru-RU" b="1" dirty="0" smtClean="0"/>
              <a:t>ПАЛИЦА</a:t>
            </a:r>
            <a:endParaRPr lang="ru-RU" b="1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987824" y="2916992"/>
            <a:ext cx="219311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</a:t>
            </a:r>
            <a:r>
              <a:rPr lang="ru-RU" b="1" dirty="0" smtClean="0"/>
              <a:t>СЕКИРА</a:t>
            </a:r>
            <a:endParaRPr lang="ru-RU" b="1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251520" y="4077072"/>
            <a:ext cx="219311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</a:t>
            </a:r>
            <a:r>
              <a:rPr lang="ru-RU" b="1" dirty="0" smtClean="0"/>
              <a:t>ПАЛАШ</a:t>
            </a:r>
            <a:endParaRPr lang="ru-RU" b="1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2339752" y="3969362"/>
            <a:ext cx="3240359" cy="941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</a:t>
            </a:r>
            <a:r>
              <a:rPr lang="ru-RU" sz="3800" b="1" dirty="0" smtClean="0"/>
              <a:t>КОПЬЁ</a:t>
            </a:r>
            <a:endParaRPr lang="ru-RU" sz="3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51630"/>
            <a:ext cx="2897882" cy="4757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Объект 2"/>
          <p:cNvSpPr txBox="1">
            <a:spLocks/>
          </p:cNvSpPr>
          <p:nvPr/>
        </p:nvSpPr>
        <p:spPr>
          <a:xfrm>
            <a:off x="251520" y="5301208"/>
            <a:ext cx="219311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</a:t>
            </a:r>
            <a:r>
              <a:rPr lang="ru-RU" b="1" dirty="0" smtClean="0"/>
              <a:t>АЛЕБАРДА</a:t>
            </a:r>
            <a:endParaRPr lang="ru-RU" b="1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2863372" y="5157192"/>
            <a:ext cx="219311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</a:t>
            </a:r>
            <a:r>
              <a:rPr lang="ru-RU" b="1" dirty="0" smtClean="0"/>
              <a:t>ПИЩАЛЬ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0783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build="p"/>
      <p:bldP spid="12" grpId="0" build="p"/>
      <p:bldP spid="13" grpId="0" build="p"/>
      <p:bldP spid="14" grpId="0" build="p"/>
      <p:bldP spid="15" grpId="0" build="p"/>
      <p:bldP spid="1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2" b="16418"/>
          <a:stretch/>
        </p:blipFill>
        <p:spPr bwMode="auto">
          <a:xfrm>
            <a:off x="0" y="28262"/>
            <a:ext cx="9144000" cy="6857999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lumMod val="65000"/>
                <a:alpha val="60000"/>
              </a:schemeClr>
            </a:glow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77387" y="-32546"/>
            <a:ext cx="8280920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«Званье вершить ратные дела»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236568" y="1247128"/>
            <a:ext cx="3975392" cy="15841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Назовите имена славных воинов - запорожцев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277387" y="2924944"/>
            <a:ext cx="271043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</a:t>
            </a:r>
            <a:r>
              <a:rPr lang="ru-RU" b="1" dirty="0" err="1" smtClean="0"/>
              <a:t>Мосий</a:t>
            </a:r>
            <a:r>
              <a:rPr lang="ru-RU" b="1" dirty="0" smtClean="0"/>
              <a:t> Шило</a:t>
            </a:r>
            <a:endParaRPr lang="ru-RU" b="1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285712" y="3567654"/>
            <a:ext cx="2611852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</a:t>
            </a:r>
            <a:r>
              <a:rPr lang="ru-RU" b="1" dirty="0" smtClean="0"/>
              <a:t>Степан </a:t>
            </a:r>
            <a:r>
              <a:rPr lang="ru-RU" b="1" dirty="0" err="1" smtClean="0"/>
              <a:t>Гуска</a:t>
            </a:r>
            <a:endParaRPr lang="ru-RU" b="1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236568" y="4215726"/>
            <a:ext cx="3240359" cy="725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</a:t>
            </a:r>
            <a:r>
              <a:rPr lang="ru-RU" b="1" dirty="0" err="1" smtClean="0"/>
              <a:t>Кукубенко</a:t>
            </a:r>
            <a:endParaRPr lang="ru-RU" b="1" dirty="0"/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285712" y="4761148"/>
            <a:ext cx="219311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</a:t>
            </a:r>
            <a:r>
              <a:rPr lang="ru-RU" b="1" dirty="0" err="1" smtClean="0"/>
              <a:t>Бовдюг</a:t>
            </a:r>
            <a:endParaRPr lang="ru-RU" b="1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295073" y="5301208"/>
            <a:ext cx="2404719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</a:t>
            </a:r>
            <a:r>
              <a:rPr lang="ru-RU" b="1" dirty="0" smtClean="0"/>
              <a:t>Охрим </a:t>
            </a:r>
            <a:r>
              <a:rPr lang="ru-RU" b="1" dirty="0" err="1" smtClean="0"/>
              <a:t>Гуска</a:t>
            </a:r>
            <a:endParaRPr lang="ru-RU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572" y="1237936"/>
            <a:ext cx="4176463" cy="2731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Объект 2"/>
          <p:cNvSpPr txBox="1">
            <a:spLocks/>
          </p:cNvSpPr>
          <p:nvPr/>
        </p:nvSpPr>
        <p:spPr>
          <a:xfrm>
            <a:off x="389278" y="6065912"/>
            <a:ext cx="2404719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</a:t>
            </a:r>
            <a:r>
              <a:rPr lang="ru-RU" b="1" dirty="0" smtClean="0"/>
              <a:t>Балабан</a:t>
            </a:r>
            <a:endParaRPr lang="ru-RU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571" y="4077072"/>
            <a:ext cx="4176463" cy="2592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527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build="p"/>
      <p:bldP spid="13" grpId="0" build="p"/>
      <p:bldP spid="14" grpId="0" build="p"/>
      <p:bldP spid="15" grpId="0" build="p"/>
      <p:bldP spid="16" grpId="0" build="p"/>
      <p:bldP spid="1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2" b="16418"/>
          <a:stretch/>
        </p:blipFill>
        <p:spPr bwMode="auto">
          <a:xfrm>
            <a:off x="11183" y="-32546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77387" y="-32546"/>
            <a:ext cx="8280920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«Богатырь Бульба с своими могучими сыновьями»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77387" y="1567902"/>
            <a:ext cx="8280920" cy="373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 «..весь был он создан для бранной тревоги и отличался грубой прямотой своего нрава. Он любил простую жизнь </a:t>
            </a:r>
            <a:r>
              <a:rPr lang="ru-RU" sz="28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козаков</a:t>
            </a:r>
            <a:r>
              <a:rPr lang="ru-RU" sz="28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и перессорился с теми из своих товарищей, которые были наклонны к варшавской стороне, называя их </a:t>
            </a:r>
            <a:r>
              <a:rPr lang="ru-RU" sz="28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холопьями</a:t>
            </a:r>
            <a:r>
              <a:rPr lang="ru-RU" sz="28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польских панов. Вечно неугомонный, он считал себя законным защитником Православия».</a:t>
            </a:r>
            <a:endParaRPr lang="ru-RU" sz="28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43320"/>
            <a:ext cx="2276103" cy="2659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971600" y="5873590"/>
            <a:ext cx="297624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</a:t>
            </a:r>
            <a:r>
              <a:rPr lang="ru-RU" b="1" dirty="0" smtClean="0"/>
              <a:t>Тарас Бульба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7335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2" b="16418"/>
          <a:stretch/>
        </p:blipFill>
        <p:spPr bwMode="auto">
          <a:xfrm>
            <a:off x="11183" y="-32546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77387" y="-32546"/>
            <a:ext cx="8280920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«Богатырь Бульба с своими могучими сыновьями»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77387" y="1567902"/>
            <a:ext cx="8280920" cy="200511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О Тарасе Бульбе в повести сказано: «..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положил себе правило, что в трёх случаях всегда следует взяться за саблю</a:t>
            </a: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..» Перечислите эти случаи.</a:t>
            </a:r>
            <a:endParaRPr lang="ru-RU" sz="41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42723" y="3933056"/>
            <a:ext cx="8280920" cy="25202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«Когда комиссары не уважили в чём старшин и стояли перед ними в шапках, когда поглумились над Православием  и не почтили </a:t>
            </a:r>
            <a:r>
              <a:rPr lang="ru-RU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предковского</a:t>
            </a: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закона и, наконец, когда враги были </a:t>
            </a:r>
            <a:r>
              <a:rPr lang="ru-RU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бусурманы</a:t>
            </a: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и турки, против которых он считал во всяком случае позволительным поднять оружие во славу христианства»</a:t>
            </a:r>
            <a:endParaRPr lang="ru-RU" sz="41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72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2" b="16418"/>
          <a:stretch/>
        </p:blipFill>
        <p:spPr bwMode="auto">
          <a:xfrm>
            <a:off x="11183" y="-32546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77387" y="-32546"/>
            <a:ext cx="8280920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«Богатырь Бульба с своими могучими сыновьями»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563887" y="1567901"/>
            <a:ext cx="4994419" cy="25091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Тарас Бульба утверждал: «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Не тот ещё добрый воин, кто не потерял духа в важном деле, а тот добрый воин, кто …</a:t>
            </a: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» Продолжите фразу.</a:t>
            </a:r>
            <a:endParaRPr lang="ru-RU" sz="41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481218" y="4096203"/>
            <a:ext cx="5159756" cy="25202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«Кто и на безделье не </a:t>
            </a:r>
            <a:r>
              <a:rPr lang="ru-RU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соскучит</a:t>
            </a: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кто всё вытерпит, и хоть ты ему что </a:t>
            </a:r>
            <a:r>
              <a:rPr lang="ru-RU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хочь</a:t>
            </a: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а он всё- таки поставит на своём»</a:t>
            </a:r>
            <a:endParaRPr lang="ru-RU" sz="41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12" y="1772816"/>
            <a:ext cx="3200400" cy="4029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047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2" b="16418"/>
          <a:stretch/>
        </p:blipFill>
        <p:spPr bwMode="auto">
          <a:xfrm>
            <a:off x="11183" y="-32546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77387" y="-32546"/>
            <a:ext cx="8280920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«Богатырь Бульба с своими могучими сыновьями»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02218" y="1844824"/>
            <a:ext cx="4896543" cy="373330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«Впереди других понёсся витязь всех бойчее, всех красивее. Так и летели чёрные волосы из –под медной его шапки.. Он между тем, объятый пылом и жаром битвы понёсся, как молодой борзой пёс, красивейший, быстрейший и </a:t>
            </a:r>
            <a:r>
              <a:rPr lang="ru-RU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молодший</a:t>
            </a: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всех в стае»</a:t>
            </a:r>
            <a:endParaRPr lang="ru-RU" sz="41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481218" y="5805263"/>
            <a:ext cx="2579878" cy="811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</a:t>
            </a:r>
            <a:r>
              <a:rPr lang="ru-RU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Андрий</a:t>
            </a:r>
            <a:endParaRPr lang="ru-RU" sz="41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795" y="1567901"/>
            <a:ext cx="3019330" cy="387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980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2" b="16418"/>
          <a:stretch/>
        </p:blipFill>
        <p:spPr bwMode="auto">
          <a:xfrm>
            <a:off x="11183" y="-32546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77387" y="-32546"/>
            <a:ext cx="8280920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«Богатырь Бульба с своими могучими сыновьями»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67545" y="1567901"/>
            <a:ext cx="8090762" cy="23651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</a:t>
            </a:r>
            <a:r>
              <a:rPr lang="ru-RU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Андрий</a:t>
            </a: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отказался от родины, заявив: «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Кто сказал, что моя отчизна Украина? Кто дал мне её в отчизны? Отчизна есть то…»</a:t>
            </a:r>
          </a:p>
          <a:p>
            <a:pPr marL="0" indent="0">
              <a:buNone/>
            </a:pP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Что же такое родина в представлении </a:t>
            </a:r>
            <a:r>
              <a:rPr lang="ru-RU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Андрия</a:t>
            </a: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?</a:t>
            </a:r>
            <a:endParaRPr lang="ru-RU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683568" y="4687462"/>
            <a:ext cx="4824536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«..чего ищет душа наша, что милее для неё всего. Отчизна моя – ты!»</a:t>
            </a:r>
            <a:endParaRPr lang="ru-RU" sz="41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415066"/>
            <a:ext cx="2618155" cy="3112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462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2" b="16418"/>
          <a:stretch/>
        </p:blipFill>
        <p:spPr bwMode="auto">
          <a:xfrm>
            <a:off x="11183" y="-32546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77387" y="-32546"/>
            <a:ext cx="8280920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«Богатырь Бульба с своими могучими сыновьями»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07504" y="1709819"/>
            <a:ext cx="5544615" cy="337326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«Ему, казалось, был на роду написан </a:t>
            </a:r>
            <a:r>
              <a:rPr lang="ru-RU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битвенный</a:t>
            </a: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путь и трудное званье вершить ратные дела. Уже испытанной уверенностью стали теперь означаться его движения, и в них не могли не быть заметны наклонности будущего вождя. Крепостью дышало его тело, и рыцарские качества уже приобрели широкую силу льва»</a:t>
            </a:r>
            <a:endParaRPr lang="ru-RU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148064" y="5733256"/>
            <a:ext cx="2686912" cy="900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Остап</a:t>
            </a:r>
            <a:endParaRPr lang="ru-RU" sz="41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51630"/>
            <a:ext cx="2861616" cy="3749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628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2" b="16418"/>
          <a:stretch/>
        </p:blipFill>
        <p:spPr bwMode="auto">
          <a:xfrm>
            <a:off x="0" y="32655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77387" y="-32546"/>
            <a:ext cx="8280920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«Богатырь Бульба с своими могучими сыновьями»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635896" y="1567901"/>
            <a:ext cx="4922410" cy="1645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С какими словами Остап обратился к товарищам перед казнью?</a:t>
            </a:r>
            <a:endParaRPr lang="ru-RU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923928" y="3461654"/>
            <a:ext cx="4824536" cy="29196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« Дай же, Боже, чтобы все, какие тут ни стоят еретики, не услышали нечестивые, как мучится христианин! Чтобы ни один из нас не промолвил ни одного слова!»</a:t>
            </a:r>
            <a:endParaRPr lang="ru-RU" sz="41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31" y="2060848"/>
            <a:ext cx="3178822" cy="3910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99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2" b="16418"/>
          <a:stretch/>
        </p:blipFill>
        <p:spPr bwMode="auto">
          <a:xfrm>
            <a:off x="0" y="20704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" y="11663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«Разминка»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36478" y="1145448"/>
            <a:ext cx="8600017" cy="19955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 Назовите имя российской  самодержицы, оказавшей милость жительнице далёкого малороссийского села Диканьки. В чём состояла царская милость?</a:t>
            </a:r>
            <a:endParaRPr lang="ru-RU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07872"/>
            <a:ext cx="3019372" cy="38967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179512" y="4653136"/>
            <a:ext cx="496855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По просьбе </a:t>
            </a:r>
            <a:r>
              <a:rPr lang="ru-RU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Вакулы</a:t>
            </a: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Екатерина </a:t>
            </a:r>
            <a:r>
              <a:rPr lang="en-US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II</a:t>
            </a: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подарила свои черевички Оксане.</a:t>
            </a:r>
            <a:endParaRPr lang="ru-RU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82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allAtOnce"/>
      <p:bldP spid="8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2" b="16418"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7992888" cy="59766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335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2" b="16418"/>
          <a:stretch/>
        </p:blipFill>
        <p:spPr bwMode="auto">
          <a:xfrm>
            <a:off x="-30671" y="-64235"/>
            <a:ext cx="9144000" cy="6922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79512" y="34264"/>
            <a:ext cx="828092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«Мысль изречённая»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2" y="3624517"/>
            <a:ext cx="3024337" cy="2825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202583" y="1052736"/>
            <a:ext cx="8234778" cy="1141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Назовите афоризмы, использованные в повести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14952" y="3634176"/>
            <a:ext cx="5133112" cy="918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«Добре, сынку, добре!»</a:t>
            </a:r>
            <a:endParaRPr lang="ru-RU" sz="36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202583" y="2161919"/>
            <a:ext cx="7681785" cy="1051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«Есть еще порох в пороховницах?»</a:t>
            </a:r>
            <a:endParaRPr lang="ru-RU" sz="36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175617" y="2852936"/>
            <a:ext cx="7564735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«Терпи, казак – атаманом будешь»</a:t>
            </a:r>
            <a:endParaRPr lang="ru-RU" sz="36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23402" y="4364459"/>
            <a:ext cx="5328592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«Нет уз святее товарищества»</a:t>
            </a:r>
            <a:endParaRPr lang="ru-RU" sz="36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-768" y="5787437"/>
            <a:ext cx="5508871" cy="918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«Нет силы сильнее веры»</a:t>
            </a:r>
            <a:endParaRPr lang="ru-RU" sz="36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35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2" b="16418"/>
          <a:stretch/>
        </p:blipFill>
        <p:spPr bwMode="auto">
          <a:xfrm>
            <a:off x="0" y="101877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79512" y="34264"/>
            <a:ext cx="828092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«Иллюстрация эпизода»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23528" y="5517232"/>
            <a:ext cx="8568952" cy="14426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«- А поворотись-ка, сын! Экой ты смешной какой! Что это на вас за поповские подрясники?»</a:t>
            </a:r>
            <a:endParaRPr lang="ru-RU" sz="36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604" y="1186392"/>
            <a:ext cx="3200400" cy="4238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15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2" b="16418"/>
          <a:stretch/>
        </p:blipFill>
        <p:spPr bwMode="auto">
          <a:xfrm>
            <a:off x="0" y="101877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79512" y="34264"/>
            <a:ext cx="828092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«Иллюстрация эпизода»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68" y="1052736"/>
            <a:ext cx="5823608" cy="4195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323528" y="5517232"/>
            <a:ext cx="8568952" cy="14426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«Боже, благослови! Будьте здоровы, сынки! Дай же боже, чтоб вы на войне всегда  были удачливы!»</a:t>
            </a:r>
            <a:endParaRPr lang="ru-RU" sz="36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94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2" b="16418"/>
          <a:stretch/>
        </p:blipFill>
        <p:spPr bwMode="auto">
          <a:xfrm>
            <a:off x="0" y="101877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79512" y="34264"/>
            <a:ext cx="828092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«Иллюстрация эпизода»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23528" y="5517232"/>
            <a:ext cx="8568952" cy="14426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«Она приникла к изголовью дорогих сыновей своих..; она глядела на них .. и не могла наглядеться…»</a:t>
            </a:r>
            <a:endParaRPr lang="ru-RU" sz="36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75442"/>
            <a:ext cx="4055262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729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2" b="16418"/>
          <a:stretch/>
        </p:blipFill>
        <p:spPr bwMode="auto">
          <a:xfrm>
            <a:off x="0" y="101877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79512" y="34264"/>
            <a:ext cx="828092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«Иллюстрация эпизода»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79512" y="5301208"/>
            <a:ext cx="8712968" cy="165866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«Степь чем далее, тем становилась прекраснее. Тогда весь юг, всё то пространство, которое составляет нынешнюю </a:t>
            </a:r>
            <a:r>
              <a:rPr lang="ru-RU" sz="36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Новороссию</a:t>
            </a:r>
            <a:r>
              <a:rPr lang="ru-RU" sz="3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было зелёною, девственною пустынею…»</a:t>
            </a:r>
            <a:endParaRPr lang="ru-RU" sz="36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2736"/>
            <a:ext cx="5760640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56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2" b="16418"/>
          <a:stretch/>
        </p:blipFill>
        <p:spPr bwMode="auto">
          <a:xfrm>
            <a:off x="0" y="101877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79512" y="34264"/>
            <a:ext cx="828092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«Иллюстрация эпизода»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79512" y="5301208"/>
            <a:ext cx="8712968" cy="1658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« Эх, как важно развернулся! Фу ты, какая пышная фигура!»</a:t>
            </a:r>
            <a:endParaRPr lang="ru-RU" sz="36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86392"/>
            <a:ext cx="5112568" cy="375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040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2" b="16418"/>
          <a:stretch/>
        </p:blipFill>
        <p:spPr bwMode="auto">
          <a:xfrm>
            <a:off x="0" y="101877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79512" y="34264"/>
            <a:ext cx="828092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«Иллюстрация эпизода»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79512" y="5301208"/>
            <a:ext cx="8712968" cy="1658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« И ударили со всех сторон </a:t>
            </a:r>
            <a:r>
              <a:rPr lang="ru-RU" sz="36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козаки</a:t>
            </a:r>
            <a:r>
              <a:rPr lang="ru-RU" sz="3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сбили и смешали их, и сами смешались…»</a:t>
            </a:r>
            <a:endParaRPr lang="ru-RU" sz="36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52736"/>
            <a:ext cx="5328592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98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2" b="16418"/>
          <a:stretch/>
        </p:blipFill>
        <p:spPr bwMode="auto">
          <a:xfrm>
            <a:off x="0" y="101877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79512" y="34264"/>
            <a:ext cx="828092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«Иллюстрация эпизода»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042346" y="2060848"/>
            <a:ext cx="4850134" cy="302433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« Как хлебный колос, подрезанный серпом, как молодой барашек, почуявший под сердцем смертельное железо, повис он головой и повалился на траву, не сказавши ни  одного слова».</a:t>
            </a:r>
            <a:endParaRPr lang="ru-RU" sz="36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3520262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369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2" b="16418"/>
          <a:stretch/>
        </p:blipFill>
        <p:spPr bwMode="auto">
          <a:xfrm>
            <a:off x="0" y="101877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79512" y="34264"/>
            <a:ext cx="828092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«Иллюстрация эпизода»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042346" y="2060848"/>
            <a:ext cx="4850134" cy="30243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« И обняло горе старую голову… Сурово и равнодушно глядел он на всё, и на неподвижном лице его выступала неугасимая горесть…»</a:t>
            </a:r>
            <a:endParaRPr lang="ru-RU" sz="36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86392"/>
            <a:ext cx="3456384" cy="4430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885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2" b="16418"/>
          <a:stretch/>
        </p:blipFill>
        <p:spPr bwMode="auto">
          <a:xfrm>
            <a:off x="0" y="20704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" y="11663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«Разминка»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36479" y="1145448"/>
            <a:ext cx="7560840" cy="285961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 </a:t>
            </a:r>
            <a:r>
              <a:rPr lang="ru-RU" sz="38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«.. И по ту сторону Диканьки, и по эту сторону Диканьки только и речей было что про неё. Парубки гуртом провозгласили, что лучшей девки и не было ещё никогда и не будет никогда на селе».  </a:t>
            </a:r>
            <a:r>
              <a:rPr lang="ru-RU" sz="38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Кто </a:t>
            </a:r>
            <a:r>
              <a:rPr lang="ru-RU" sz="38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же эта </a:t>
            </a:r>
            <a:r>
              <a:rPr lang="ru-RU" sz="38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первая  </a:t>
            </a:r>
          </a:p>
          <a:p>
            <a:pPr marL="0" indent="0">
              <a:buNone/>
            </a:pPr>
            <a:r>
              <a:rPr lang="ru-RU" sz="38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красавица </a:t>
            </a:r>
            <a:r>
              <a:rPr lang="ru-RU" sz="38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Диканьки?</a:t>
            </a:r>
            <a:endParaRPr lang="ru-RU" sz="38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79512" y="4653136"/>
            <a:ext cx="496855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Оксана. «Ночь перед рождеством»</a:t>
            </a:r>
            <a:endParaRPr lang="ru-RU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924944"/>
            <a:ext cx="2875261" cy="36620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Lef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095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allAtOnce"/>
      <p:bldP spid="8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2" b="16418"/>
          <a:stretch/>
        </p:blipFill>
        <p:spPr bwMode="auto">
          <a:xfrm>
            <a:off x="0" y="101877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79512" y="34264"/>
            <a:ext cx="828092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«Иллюстрация эпизода»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042346" y="1772816"/>
            <a:ext cx="4850134" cy="41052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« Радость блеснула в очах его. Он увидел выдвинувшиеся из-за кустарника четыре кормы, собрал всю силу голоса и закричал:</a:t>
            </a:r>
          </a:p>
          <a:p>
            <a:pPr marL="0" indent="0">
              <a:buNone/>
            </a:pPr>
            <a:r>
              <a:rPr lang="ru-RU" sz="3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- К берегу! К берегу, хлопцы!...  На этот раз ветер дунул с другой стороны, и все слова были услышаны </a:t>
            </a:r>
            <a:r>
              <a:rPr lang="ru-RU" sz="36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козаками</a:t>
            </a:r>
            <a:r>
              <a:rPr lang="ru-RU" sz="3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».</a:t>
            </a:r>
            <a:endParaRPr lang="ru-RU" sz="36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86392"/>
            <a:ext cx="3460303" cy="4691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96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2" b="16418"/>
          <a:stretch/>
        </p:blipFill>
        <p:spPr bwMode="auto">
          <a:xfrm>
            <a:off x="0" y="101877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323528" y="548680"/>
            <a:ext cx="8568952" cy="60486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Приступая к работе над «Тарасом Бульбой»,  Гоголь признавался в письме к Погодину: 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 Запасаюсь и тщусь сколько возможно надышаться стариной»</a:t>
            </a:r>
            <a:r>
              <a:rPr lang="ru-RU" sz="3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                                    Соприкосновение с замечательным гоголевским творением позволило и нам вдохнуть « сколько возможно» воздуха « бранного, трудного времени», ощутить атмосферу Запорожской Сечи – «гнезда», откуда, по словам писателя, «вылетают все те гордые и крепкие, как львы! Откуда разливается воля и казачество на всю Украину!</a:t>
            </a:r>
          </a:p>
          <a:p>
            <a:pPr marL="0" indent="0">
              <a:buNone/>
            </a:pPr>
            <a:r>
              <a:rPr lang="ru-RU" sz="3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Хочется надеяться, что нравственные уроки произведения не пройдут для вас бесследно.</a:t>
            </a:r>
            <a:endParaRPr lang="ru-RU" sz="36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22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2" b="16418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" y="11663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«Разминка»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67544" y="1165305"/>
            <a:ext cx="7776864" cy="3343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Перед вами растение – один из видов папоротника. Приходилось ли вам видеть его цветение? </a:t>
            </a:r>
            <a:r>
              <a:rPr lang="ru-RU" b="1" dirty="0">
                <a:latin typeface="Cambria Math" panose="02040503050406030204" pitchFamily="18" charset="0"/>
                <a:ea typeface="Cambria Math" panose="02040503050406030204" pitchFamily="18" charset="0"/>
              </a:rPr>
              <a:t>К</a:t>
            </a: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акой гоголевский герой имел счастье (или несчастье) воочию наблюдать это чудо. Назовите героя и произведение. </a:t>
            </a:r>
            <a:endParaRPr lang="ru-RU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0" y="5159992"/>
            <a:ext cx="4968552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Петрусь. «Вечер накануне Ивана Купалы»</a:t>
            </a:r>
            <a:endParaRPr lang="ru-RU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898226"/>
            <a:ext cx="2751899" cy="25235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684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2" b="16418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" y="11663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«Разминка»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79512" y="980728"/>
            <a:ext cx="7776864" cy="384787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 </a:t>
            </a:r>
            <a:r>
              <a:rPr lang="ru-RU" sz="4100" b="1" dirty="0" smtClean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 Нередко бывало по всему миру, что земля тряслась.. Но старики, которые живут и в Венгрии и Галичской земле, лучше знают это и говорят: что то хочет подняться выросший в земле великий, великий мертвец и трясёт землю».                                                                                                                       </a:t>
            </a:r>
            <a:r>
              <a:rPr lang="ru-RU" sz="41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В какой из повестей Н.В Гоголя дано необычное объяснение причин землетрясений?</a:t>
            </a:r>
            <a:endParaRPr lang="ru-RU" sz="41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81858" y="5042402"/>
            <a:ext cx="4968552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«Страшная месть»</a:t>
            </a:r>
            <a:endParaRPr lang="ru-RU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17032"/>
            <a:ext cx="2200843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62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allAtOnce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2" b="16418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326" y="22305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«Разминка»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067944" y="1165305"/>
            <a:ext cx="4176464" cy="3199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100" b="1" dirty="0" smtClean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 Скучно на этом свете, господа!».                                                                                                                       </a:t>
            </a: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Какую из повестей Н.В Гоголя венчает эта сакраментальная фраза?</a:t>
            </a:r>
            <a:endParaRPr lang="ru-RU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807308" y="5151541"/>
            <a:ext cx="5048659" cy="1440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«Повесть о том, как поссорились Иван Иванович с Иваном Никифоровичем »</a:t>
            </a:r>
            <a:endParaRPr lang="ru-RU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88002"/>
            <a:ext cx="3131393" cy="448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250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allAtOnce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2" b="16418"/>
          <a:stretch/>
        </p:blipFill>
        <p:spPr bwMode="auto">
          <a:xfrm>
            <a:off x="-19976" y="-31872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97127"/>
            <a:ext cx="4032448" cy="3322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326" y="22305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«Разминка»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67544" y="1165305"/>
            <a:ext cx="7776864" cy="3199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5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Описания природы играют важную роль в произведениях Гоголя. Две повести «Вечеров..» даже начинаются с пейзажа.                       </a:t>
            </a:r>
            <a:r>
              <a:rPr lang="ru-RU" sz="3900" b="1" dirty="0" smtClean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 Как  упоителен, как роскошен летний день в Малороссии!».                                                                                                                       </a:t>
            </a: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Какая из повестей имеет  такое начало?</a:t>
            </a:r>
            <a:endParaRPr lang="ru-RU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796136" y="5173630"/>
            <a:ext cx="2996939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«</a:t>
            </a:r>
            <a:r>
              <a:rPr lang="ru-RU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Сорочинская</a:t>
            </a: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         ярмарка»</a:t>
            </a:r>
            <a:endParaRPr lang="ru-RU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72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allAtOnce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2" b="16418"/>
          <a:stretch/>
        </p:blipFill>
        <p:spPr bwMode="auto">
          <a:xfrm>
            <a:off x="-19976" y="-31872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326" y="22305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«Разминка»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67544" y="1165305"/>
            <a:ext cx="7776864" cy="261872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5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В какой повести сборника </a:t>
            </a:r>
            <a:r>
              <a:rPr lang="ru-RU" sz="3900" b="1" dirty="0" smtClean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 Старухи выдумали, что с той поры все утопленницы выходили в лунную ночь в панский сад греться на месяце…»</a:t>
            </a:r>
            <a:endParaRPr lang="ru-RU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004048" y="5173630"/>
            <a:ext cx="3789027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«Майская ночь, или утопленница»</a:t>
            </a:r>
            <a:endParaRPr lang="ru-RU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27" y="3784026"/>
            <a:ext cx="4176464" cy="2779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38500" dist="508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716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allAtOnce"/>
      <p:bldP spid="8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1816</Words>
  <Application>Microsoft Office PowerPoint</Application>
  <PresentationFormat>Экран (4:3)</PresentationFormat>
  <Paragraphs>154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«Бранное, трудное время»</vt:lpstr>
      <vt:lpstr>Презентация PowerPoint</vt:lpstr>
      <vt:lpstr>«Разминка»</vt:lpstr>
      <vt:lpstr>«Разминка»</vt:lpstr>
      <vt:lpstr>«Разминка»</vt:lpstr>
      <vt:lpstr>«Разминка»</vt:lpstr>
      <vt:lpstr>«Разминка»</vt:lpstr>
      <vt:lpstr>«Разминка»</vt:lpstr>
      <vt:lpstr>«Разминка»</vt:lpstr>
      <vt:lpstr>«Разминка»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DNA Project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«Бранное, трудное время»</dc:title>
  <dc:creator>DNA7 X86</dc:creator>
  <cp:lastModifiedBy>DNA7 X86</cp:lastModifiedBy>
  <cp:revision>41</cp:revision>
  <dcterms:created xsi:type="dcterms:W3CDTF">2015-05-10T14:00:20Z</dcterms:created>
  <dcterms:modified xsi:type="dcterms:W3CDTF">2016-03-26T12:04:40Z</dcterms:modified>
</cp:coreProperties>
</file>