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8" r:id="rId4"/>
    <p:sldId id="269" r:id="rId5"/>
    <p:sldId id="263" r:id="rId6"/>
    <p:sldId id="264" r:id="rId7"/>
    <p:sldId id="265" r:id="rId8"/>
    <p:sldId id="270" r:id="rId9"/>
    <p:sldId id="257" r:id="rId10"/>
    <p:sldId id="25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pntb.ru/" TargetMode="External"/><Relationship Id="rId13" Type="http://schemas.openxmlformats.org/officeDocument/2006/relationships/hyperlink" Target="http://www.edic.ru/" TargetMode="External"/><Relationship Id="rId3" Type="http://schemas.openxmlformats.org/officeDocument/2006/relationships/hyperlink" Target="http://www.bestlibrary.ru/" TargetMode="External"/><Relationship Id="rId7" Type="http://schemas.openxmlformats.org/officeDocument/2006/relationships/hyperlink" Target="http://www.nlr.ru/" TargetMode="External"/><Relationship Id="rId12" Type="http://schemas.openxmlformats.org/officeDocument/2006/relationships/hyperlink" Target="http://www.mega.km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b.msu.su/" TargetMode="External"/><Relationship Id="rId11" Type="http://schemas.openxmlformats.org/officeDocument/2006/relationships/hyperlink" Target="http://www.darwin.museum.ru/" TargetMode="External"/><Relationship Id="rId5" Type="http://schemas.openxmlformats.org/officeDocument/2006/relationships/hyperlink" Target="http://www.kulichki.com/moshkow/" TargetMode="External"/><Relationship Id="rId15" Type="http://schemas.openxmlformats.org/officeDocument/2006/relationships/hyperlink" Target="http://dictionaries.rin.ru/" TargetMode="External"/><Relationship Id="rId10" Type="http://schemas.openxmlformats.org/officeDocument/2006/relationships/hyperlink" Target="http://www.hermitage.ru/" TargetMode="External"/><Relationship Id="rId4" Type="http://schemas.openxmlformats.org/officeDocument/2006/relationships/hyperlink" Target="http://www.km.ru/literature/" TargetMode="External"/><Relationship Id="rId9" Type="http://schemas.openxmlformats.org/officeDocument/2006/relationships/hyperlink" Target="http://www.museum.ru/" TargetMode="External"/><Relationship Id="rId14" Type="http://schemas.openxmlformats.org/officeDocument/2006/relationships/hyperlink" Target="http://ru.wikipedia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5376" y="908720"/>
            <a:ext cx="8461248" cy="1182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980"/>
              </a:lnSpc>
            </a:pPr>
            <a:r>
              <a:rPr lang="ru-RU" sz="5400" dirty="0">
                <a:latin typeface="Times New Roman"/>
              </a:rPr>
              <a:t>Тема 1.1 Информационное общество и информационные ресурсы общества</a:t>
            </a:r>
            <a:endParaRPr lang="ru" sz="5400" dirty="0">
              <a:latin typeface="Times New Roman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286D83-BCDA-4167-8915-A8CB362F0E5C}"/>
              </a:ext>
            </a:extLst>
          </p:cNvPr>
          <p:cNvSpPr/>
          <p:nvPr/>
        </p:nvSpPr>
        <p:spPr>
          <a:xfrm>
            <a:off x="6600056" y="4437112"/>
            <a:ext cx="4860848" cy="1182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/>
            <a:r>
              <a:rPr lang="ru-RU" sz="2500" dirty="0">
                <a:latin typeface="Times New Roman"/>
              </a:rPr>
              <a:t>Разработал преподаватель </a:t>
            </a:r>
          </a:p>
          <a:p>
            <a:pPr indent="0" algn="r"/>
            <a:r>
              <a:rPr lang="ru-RU" sz="2500" dirty="0">
                <a:latin typeface="Times New Roman"/>
              </a:rPr>
              <a:t>Лиханов Д.Ю.</a:t>
            </a:r>
            <a:endParaRPr lang="ru" sz="25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456" y="100572"/>
            <a:ext cx="7888224" cy="493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800" b="1" u="sng" dirty="0"/>
              <a:t>Задание для самостоятельной работы на занятии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627888" cy="538276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55273"/>
              </p:ext>
            </p:extLst>
          </p:nvPr>
        </p:nvGraphicFramePr>
        <p:xfrm>
          <a:off x="767408" y="836712"/>
          <a:ext cx="10585175" cy="2210120"/>
        </p:xfrm>
        <a:graphic>
          <a:graphicData uri="http://schemas.openxmlformats.org/drawingml/2006/table">
            <a:tbl>
              <a:tblPr firstRow="1" firstCol="1" bandRow="1"/>
              <a:tblGrid>
                <a:gridCol w="352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 развития информационного общества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Новые средства и методы, появившиеся на этом этапе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Новые возможности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Пример заполнения: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 информационная революция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Появление письменности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Новая форма накопления знаний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3944" y="3356992"/>
            <a:ext cx="11470688" cy="3240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 ДЛЯ ЗАПОЛНЕНИЯ ТАБЛИЦЫ </a:t>
            </a:r>
          </a:p>
          <a:p>
            <a:pPr indent="0" algn="just"/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Первая информационная революция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связана с изобретением письменности. Появилась возможность накопления знаний в письменной форме для передачи их следующим поколениям. </a:t>
            </a:r>
          </a:p>
          <a:p>
            <a:pPr indent="0" algn="just"/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Вторая информационная революция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(середина XVI (шестнадцатого) века) связана с изобретением книгопечатания. Книгопечатание является одной из первых информационных технологий, которая дала людям более совершенный способ хранения информации.</a:t>
            </a:r>
          </a:p>
          <a:p>
            <a:pPr indent="0" algn="just"/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Третья информационная революция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(конец XIX (девятнадцатого) века) связана с изобретением электричества, благодаря которому появились телеграф, телефон и радио, позволяющие оперативно передавать информацию в любом объеме. Появилась возможность обеспечить более оперативный обмен информацией между людьми. Этот этап важен для информатики прежде всего тем, что ознаменовал появление средств информационной коммуникации.</a:t>
            </a:r>
          </a:p>
          <a:p>
            <a:pPr indent="0" algn="just"/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Четвертая информационная революция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(70-е годы XX (двадцатого) столетия) связана с изобретением микропроцессорной технологии и появлением персональных компьютеров. Это привело к уменьшению размеров узлов, устройств, приборов, машин и появлению программно-управляемых устройств и процессов.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9416" y="116632"/>
            <a:ext cx="1087320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024"/>
              </a:lnSpc>
              <a:spcBef>
                <a:spcPts val="3010"/>
              </a:spcBef>
            </a:pPr>
            <a:r>
              <a:rPr lang="ru-RU" sz="2800" b="1" dirty="0">
                <a:ea typeface="Calibri"/>
                <a:cs typeface="Times New Roman"/>
              </a:rPr>
              <a:t>Этапы развития технологий, обработки и хранения информационных ресурсов</a:t>
            </a:r>
            <a:endParaRPr lang="ru" sz="2700" dirty="0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409" y="1340768"/>
            <a:ext cx="11336231" cy="465942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800" b="1" i="1" u="sng" dirty="0"/>
              <a:t>1-й этап (до второй половины </a:t>
            </a:r>
            <a:r>
              <a:rPr lang="ru-RU" sz="2800" b="1" i="1" u="sng" dirty="0" err="1"/>
              <a:t>XIXв</a:t>
            </a:r>
            <a:r>
              <a:rPr lang="ru-RU" sz="2800" b="1" i="1" u="sng" dirty="0"/>
              <a:t>.(девятнадцатого)) – “ручная” информационная технология</a:t>
            </a:r>
            <a:r>
              <a:rPr lang="ru-RU" sz="2800" i="1" u="sng" dirty="0"/>
              <a:t>.</a:t>
            </a:r>
            <a:r>
              <a:rPr lang="ru-RU" sz="2800" i="1" dirty="0"/>
              <a:t> </a:t>
            </a:r>
            <a:r>
              <a:rPr lang="ru-RU" sz="2800" i="1" u="sng" dirty="0"/>
              <a:t>Инструменты данной технологии: перо, чернильница, книга.</a:t>
            </a:r>
            <a:r>
              <a:rPr lang="ru-RU" sz="2800" b="1" dirty="0"/>
              <a:t> </a:t>
            </a:r>
            <a:r>
              <a:rPr lang="ru-RU" sz="2800" i="1" dirty="0"/>
              <a:t>Коммуникации осуществлялись ручным способом путем переправки через почту писем, пакетов, депеш. Основная цель технологии – представление информации в нужной форме.</a:t>
            </a:r>
          </a:p>
          <a:p>
            <a:endParaRPr lang="ru-RU" sz="2800" b="1" i="1" u="sng" dirty="0"/>
          </a:p>
          <a:p>
            <a:r>
              <a:rPr lang="ru-RU" sz="2800" b="1" i="1" u="sng" dirty="0"/>
              <a:t>2-й этап (с конца XIX в.) – “механическая” технология</a:t>
            </a:r>
            <a:r>
              <a:rPr lang="ru-RU" sz="2800" i="1" dirty="0"/>
              <a:t>, </a:t>
            </a:r>
            <a:r>
              <a:rPr lang="ru-RU" sz="2800" i="1" u="sng" dirty="0"/>
              <a:t>инструменты данной технологии: пишущая машинка, телефон, диктофон, оснащенная более совершенными средствами доставки почта. </a:t>
            </a:r>
            <a:r>
              <a:rPr lang="ru-RU" sz="2800" i="1" dirty="0"/>
              <a:t>Основная цель технологии – представление информации в нужной форме более удобными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61185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0409" y="404664"/>
            <a:ext cx="11480247" cy="58115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800" b="1" i="1" u="sng" dirty="0"/>
              <a:t>3-й этап (40-60-е гг. ХХ в.) – “электрическая” технология</a:t>
            </a:r>
            <a:r>
              <a:rPr lang="ru-RU" sz="2800" i="1" dirty="0"/>
              <a:t>, </a:t>
            </a:r>
            <a:r>
              <a:rPr lang="ru-RU" sz="2800" i="1" u="sng" dirty="0"/>
              <a:t>инструменты данной технологии: большие ЭВМ и соответствующее программное обеспечение, электрические пишущие машинки, ксероксы, портативные диктофоны.</a:t>
            </a:r>
          </a:p>
          <a:p>
            <a:r>
              <a:rPr lang="ru-RU" sz="2800" i="1" dirty="0"/>
              <a:t>Изменяется цель технологии. Акцент в информационной технологии начинает перемещаться с формы представления информации на формирование ее содержания.</a:t>
            </a:r>
          </a:p>
          <a:p>
            <a:r>
              <a:rPr lang="ru-RU" sz="2800" b="1" i="1" u="sng" dirty="0"/>
              <a:t>4-й этап (с начала 70-х гг.) – “электронная” технология</a:t>
            </a:r>
            <a:r>
              <a:rPr lang="ru-RU" sz="2800" i="1" dirty="0"/>
              <a:t>, </a:t>
            </a:r>
            <a:r>
              <a:rPr lang="ru-RU" sz="2800" i="1" u="sng" dirty="0"/>
              <a:t>инструменты данной технологии: большие ЭВМ и создаваемые на их базе автоматизированные системы управления (АСУ) и информационно-поисковые системы (ИПС), оснащенные широким спектром базовых и специализированных программных комплексов. </a:t>
            </a:r>
            <a:r>
              <a:rPr lang="ru-RU" sz="2800" i="1" dirty="0"/>
              <a:t>На данном этапе была подготовлена профессиональная, психологическая и социальная база для перехода на новый этап развития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77837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2241" y="692696"/>
            <a:ext cx="11671591" cy="58115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800" b="1" i="1" u="sng" dirty="0"/>
              <a:t>5-й этап (с середины 80-х гг.) – “компьютерная” (“новая”) технология</a:t>
            </a:r>
            <a:r>
              <a:rPr lang="ru-RU" sz="2800" b="1" i="1" dirty="0"/>
              <a:t> </a:t>
            </a:r>
            <a:r>
              <a:rPr lang="ru-RU" sz="2800" b="1" i="1" u="sng" dirty="0"/>
              <a:t>инструменты данной технологии: </a:t>
            </a:r>
            <a:r>
              <a:rPr lang="ru-RU" sz="2800" i="1" u="sng" dirty="0"/>
              <a:t>персональный компьютер с широким спектром стандартных программных продуктов разного назначения. </a:t>
            </a:r>
            <a:r>
              <a:rPr lang="ru-RU" sz="2800" i="1" dirty="0"/>
              <a:t>Системы поддержки принятия решений, встроенные элементы анализа и интеллекта для разных уровней управления. В связи с переходом на микропроцессорную базу существенным изменениям подвергаются и технические средства бытового, культурного и прочего назначений. Начинают широко использоваться в различных областях глобальные и локальные компьютерные сети.</a:t>
            </a:r>
          </a:p>
        </p:txBody>
      </p:sp>
    </p:spTree>
    <p:extLst>
      <p:ext uri="{BB962C8B-B14F-4D97-AF65-F5344CB8AC3E}">
        <p14:creationId xmlns:p14="http://schemas.microsoft.com/office/powerpoint/2010/main" val="183216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5720" y="173767"/>
            <a:ext cx="4411631" cy="504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800" b="1" dirty="0"/>
              <a:t>Информационные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512" y="677823"/>
            <a:ext cx="11396008" cy="5760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800" i="1" dirty="0"/>
              <a:t>В Федеральном законе «Об информации, информатизации и защите информации» понятие информационные ресурсы определяется следующим образом:</a:t>
            </a:r>
            <a:endParaRPr lang="ru-RU" sz="2800" dirty="0"/>
          </a:p>
          <a:p>
            <a:r>
              <a:rPr lang="ru-RU" sz="2800" b="1" i="1" u="sng" dirty="0"/>
              <a:t>Информационные ресурсы</a:t>
            </a:r>
            <a:r>
              <a:rPr lang="ru-RU" sz="2800" i="1" u="sng" dirty="0"/>
              <a:t> — это отдельные документы или массивы документов, а также документы и массивы документов в информационных системах: библиотеках, архивах, фондах, банках данных и т. д.</a:t>
            </a:r>
          </a:p>
          <a:p>
            <a:endParaRPr lang="ru-RU" sz="2800" b="1" i="1" u="sng" dirty="0"/>
          </a:p>
          <a:p>
            <a:r>
              <a:rPr lang="ru-RU" sz="2800" b="1" i="1" u="sng" dirty="0"/>
              <a:t>Между информационными ресурсами и всякими иными существует одно важное отличие</a:t>
            </a:r>
            <a:r>
              <a:rPr lang="ru-RU" sz="2800" i="1" u="sng" dirty="0"/>
              <a:t>:</a:t>
            </a:r>
            <a:endParaRPr lang="ru-RU" sz="2800" dirty="0"/>
          </a:p>
          <a:p>
            <a:r>
              <a:rPr lang="ru-RU" sz="2800" i="1" u="sng" dirty="0"/>
              <a:t>Всякий ресурс, кроме информационного, после использования исчезает.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399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289" y="620688"/>
            <a:ext cx="11396008" cy="56379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800" i="1" u="sng" dirty="0"/>
              <a:t>Развитие мировых информационных ресурсов позволило: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u="sng" dirty="0"/>
              <a:t>превратить деятельность по оказанию информационных услуг в глобальную человеческую деятельность;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u="sng" dirty="0"/>
              <a:t>сформировать мировой и внутригосударственный рынок информационных услуг;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u="sng" dirty="0"/>
              <a:t>образовать всевозможные базы данных ресурсов регионов и государств, к которым возможен сравнительно недорогой доступ;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u="sng" dirty="0"/>
              <a:t>повысить обоснованность и оперативность принимаемых решений в фирмах, банках, биржах, промышленности, торговле за счет своевременного использования необходимой информации.</a:t>
            </a:r>
          </a:p>
          <a:p>
            <a:r>
              <a:rPr lang="ru-RU" sz="2800" b="1" i="1" u="sng" dirty="0"/>
              <a:t>Выво</a:t>
            </a:r>
            <a:r>
              <a:rPr lang="ru-RU" sz="2800" i="1" u="sng" dirty="0"/>
              <a:t>д- главной целью государственной политики любой страны должно являться создание благоприятных условий для создания информационных ресурсов.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534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955" y="105948"/>
            <a:ext cx="11396008" cy="613136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800" b="1" i="1" u="sng" dirty="0"/>
              <a:t>Информационные ресурсы классифицируют по различным признакам, например: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i="1" u="sng" dirty="0"/>
              <a:t>по источнику создания;</a:t>
            </a:r>
            <a:endParaRPr lang="ru-RU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i="1" u="sng" dirty="0"/>
              <a:t>по степени доступа (публичная или закрытая информация с ограниченным доступом);</a:t>
            </a:r>
            <a:endParaRPr lang="ru-RU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i="1" u="sng" dirty="0"/>
              <a:t>по целевому назначению (личные; корпоративные; бизнес-ресурсы; политические; образовательные; культурные и т.д.)</a:t>
            </a:r>
            <a:endParaRPr lang="ru-RU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i="1" u="sng" dirty="0"/>
              <a:t>по содержанию (тематические и научные публикации; справочная информация; реклама; новости; деловая информация; социально-политическая и юридическая информация; потребительская и т.д.)</a:t>
            </a:r>
            <a:endParaRPr lang="ru-RU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i="1" u="sng" dirty="0"/>
              <a:t>по способу представления и виду носителя (книги, газеты, журналы, магнитные и электронные носители (аудио- и видеозаписи, фото- и кинопленка, компакт-диски и т.д.);</a:t>
            </a:r>
            <a:endParaRPr lang="ru-RU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i="1" u="sng" dirty="0"/>
              <a:t>по форме собственности (частная, государственная и муниципальная, федеральная, национальное достояние);</a:t>
            </a:r>
            <a:endParaRPr lang="ru-RU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i="1" u="sng" dirty="0"/>
              <a:t>по способу организации и хранения (библиотеки, фонды, архивы, базы данных, массивы документов и автоматизированных форм); </a:t>
            </a:r>
            <a:endParaRPr lang="ru-RU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200" i="1" u="sng" dirty="0"/>
              <a:t>по языковому и национально-территориальному или географическому признаку и т. д.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67471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1801" y="38623"/>
            <a:ext cx="10892645" cy="13788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800" b="1" dirty="0"/>
              <a:t>Виды профессиональной информационной деятельности человека с использованием технических средств и информационных ресурсов социально-экономической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749" y="1417459"/>
            <a:ext cx="11396008" cy="51078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200" i="1" u="sng" dirty="0"/>
              <a:t>К современным техническим средствам работы с информацией относятся: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компьютеры;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сетевое оборудование: модемы, кабели, сетевые адаптеры;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аналого-цифровые и цифро-аналоговые преобразователи;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цифровые фото- и видеокамеры, цифровые диктофоны;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записывающие устройства (CD-R, CD-RW, DVD-RW и др.);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полиграфическое оборудование;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цифровые музыкальные студии;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медицинское оборудование для УЗИ и томографии;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сканеры в архивах, библиотеках, магазинах, на экзаменах и избирательных участках;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ТВ-тюнеры для подачи телевизионного сигнала в компьютер;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плоттеры и различные принтеры;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мультимедийные проекторы;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флэш-память, используемая также в плеерах и фотоаппаратах; 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    мобильные телефоны.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7723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1801" y="38624"/>
            <a:ext cx="11236847" cy="399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000" b="1" dirty="0"/>
              <a:t>Применение технических средств и информационных ресурсов в профессиональной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749" y="836712"/>
            <a:ext cx="11396008" cy="59046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02546"/>
              </p:ext>
            </p:extLst>
          </p:nvPr>
        </p:nvGraphicFramePr>
        <p:xfrm>
          <a:off x="1343472" y="437669"/>
          <a:ext cx="9937104" cy="6148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Область деятельности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Профессия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Технические средства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Информационные ресурсы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Средства массовой информации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Журналисты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Телевидение, радио, телекоммуникации, компьютеры, компьютерные сети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Интернет, электронная почта, библиотеки, архивы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Почта, телеграф, телефония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Служащие, инженеры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Телеграф, телефон, компьютерные сети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Базы данных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Наука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Ученые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Телекоммуникации, компьютеры, компьютерные сети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Библиотеки, архивы, базы данных, экспертные системы, Интернет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Техника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Инженеры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Телекоммуникации, компьютеры, компьютерные сети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Системы автоматизированного проектирования (САПР), библиотеки, патенты, базы данных, экспертные системы, Интернет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Управление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Менеджеры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Информационные системы, телекоммуникации, компьютеры, компьютерные сети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Базы данных, экспертные 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Информационные системы, телекоммуникации, компьютеры, компьютерные сети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Библиотеки, Интернет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Искусство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Писатели, художники, музыканты, дизайнеры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Компьютеры и устройства ввод/вывода информации, аудио- и видеосистемы, системы мультимедиа, телекоммуникации, компьютеры, компьютерные сети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Библиотеки, музеи, Интернет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85" marR="39085" marT="39085" marB="3908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26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1801" y="38623"/>
            <a:ext cx="10892645" cy="4380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800" b="1" dirty="0"/>
              <a:t>Образовательные информационные ресурсы. Работа с ними.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749" y="476673"/>
            <a:ext cx="11396008" cy="60486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200" b="1" i="1" u="sng" dirty="0"/>
              <a:t>Образовательный информационный ресурс </a:t>
            </a:r>
            <a:r>
              <a:rPr lang="ru-RU" sz="2200" i="1" u="sng" dirty="0"/>
              <a:t>- это образовательный контент в электронной форме.</a:t>
            </a:r>
          </a:p>
          <a:p>
            <a:r>
              <a:rPr lang="ru-RU" sz="2200" b="1" i="1" u="sng" dirty="0"/>
              <a:t>Классификация образовательных информационных ресурсов </a:t>
            </a:r>
            <a:r>
              <a:rPr lang="ru-RU" sz="2200" i="1" u="sng" dirty="0"/>
              <a:t>может быть проведена по нескольким направлениям: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по типу среды распространения и использования – </a:t>
            </a:r>
            <a:r>
              <a:rPr lang="ru-RU" sz="2200" i="1" u="sng" dirty="0" err="1"/>
              <a:t>интернет-ресурсы</a:t>
            </a:r>
            <a:r>
              <a:rPr lang="ru-RU" sz="2200" i="1" u="sng" dirty="0"/>
              <a:t>, </a:t>
            </a:r>
            <a:r>
              <a:rPr lang="ru-RU" sz="2200" i="1" u="sng" dirty="0" err="1"/>
              <a:t>оффлайн</a:t>
            </a:r>
            <a:r>
              <a:rPr lang="ru-RU" sz="2200" i="1" u="sng" dirty="0"/>
              <a:t>-ресурсы;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по виду содержимого контента – электронные справочники, викторины, словари, учебники, лабораторные работы;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по способу реализации – мультимедиа-ресурсы, презентационные ресурсы, системы обучения;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u="sng" dirty="0"/>
              <a:t>по содержанию – лекционные ресурсы, практические ресурсы, ресурсы-имитаторы (тренажеры), тесты и т.д. </a:t>
            </a:r>
          </a:p>
        </p:txBody>
      </p:sp>
    </p:spTree>
    <p:extLst>
      <p:ext uri="{BB962C8B-B14F-4D97-AF65-F5344CB8AC3E}">
        <p14:creationId xmlns:p14="http://schemas.microsoft.com/office/powerpoint/2010/main" val="42634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627888" cy="5382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580" y="1420803"/>
            <a:ext cx="1441704" cy="1353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432" y="4879848"/>
            <a:ext cx="1697736" cy="1700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168" y="85344"/>
            <a:ext cx="1536192" cy="1353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0424" y="3097639"/>
            <a:ext cx="1773936" cy="16885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6585" y="883702"/>
            <a:ext cx="8093964" cy="1069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84"/>
              </a:lnSpc>
              <a:spcAft>
                <a:spcPts val="2310"/>
              </a:spcAft>
            </a:pPr>
            <a:r>
              <a:rPr lang="ru" sz="2800" b="1" i="1" u="sng" dirty="0"/>
              <a:t>Информация</a:t>
            </a:r>
            <a:r>
              <a:rPr lang="ru" sz="2800" i="1" u="sng" dirty="0"/>
              <a:t> - это сведения об окружающем мире (объекте, процессе, явлении, событии).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6585" y="2110508"/>
            <a:ext cx="7940578" cy="450497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60"/>
              </a:lnSpc>
              <a:spcBef>
                <a:spcPts val="2310"/>
              </a:spcBef>
            </a:pPr>
            <a:r>
              <a:rPr lang="ru-RU" sz="2800" b="1" i="1" u="sng" dirty="0"/>
              <a:t>Информация</a:t>
            </a:r>
            <a:r>
              <a:rPr lang="ru-RU" sz="2800" i="1" u="sng" dirty="0"/>
              <a:t> в наше время - одно из </a:t>
            </a:r>
            <a:r>
              <a:rPr lang="ru-RU" sz="2800" b="1" i="1" u="sng" dirty="0"/>
              <a:t>важнейших </a:t>
            </a:r>
            <a:r>
              <a:rPr lang="ru-RU" sz="2800" i="1" u="sng" dirty="0"/>
              <a:t>стратегических, </a:t>
            </a:r>
            <a:r>
              <a:rPr lang="ru-RU" sz="2800" b="1" i="1" u="sng" dirty="0"/>
              <a:t>управленческих ресурсов</a:t>
            </a:r>
            <a:r>
              <a:rPr lang="ru-RU" sz="2800" i="1" u="sng" dirty="0"/>
              <a:t>, наряду с ресурсами – человеческим, финансовым, материальным. </a:t>
            </a:r>
          </a:p>
          <a:p>
            <a:pPr indent="0" algn="ctr">
              <a:lnSpc>
                <a:spcPts val="3360"/>
              </a:lnSpc>
              <a:spcBef>
                <a:spcPts val="2310"/>
              </a:spcBef>
            </a:pPr>
            <a:r>
              <a:rPr lang="ru-RU" sz="2800" b="1" i="1" u="sng" dirty="0"/>
              <a:t>Информационная деятельность </a:t>
            </a:r>
            <a:r>
              <a:rPr lang="ru-RU" sz="2800" i="1" u="sng" dirty="0"/>
              <a:t>– деятельность, обеспечивающая сбор, обработку, хранение, поиск и распространение информации, а также формирование информационного ресурса и организацию доступа к нему.</a:t>
            </a:r>
            <a:endParaRPr lang="ru-RU" sz="27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9736" y="109075"/>
            <a:ext cx="4925612" cy="367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84"/>
              </a:lnSpc>
              <a:spcAft>
                <a:spcPts val="2310"/>
              </a:spcAft>
            </a:pPr>
            <a:r>
              <a:rPr lang="ru" sz="2800" b="1" dirty="0"/>
              <a:t>Введение</a:t>
            </a:r>
            <a:endParaRPr lang="ru" sz="2800" dirty="0"/>
          </a:p>
        </p:txBody>
      </p:sp>
    </p:spTree>
    <p:extLst>
      <p:ext uri="{BB962C8B-B14F-4D97-AF65-F5344CB8AC3E}">
        <p14:creationId xmlns:p14="http://schemas.microsoft.com/office/powerpoint/2010/main" val="162063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1801" y="38623"/>
            <a:ext cx="10892645" cy="4380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800" b="1" dirty="0"/>
              <a:t>Образовательные информационные ресурсы. Работа с ними.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801" y="548680"/>
            <a:ext cx="11132875" cy="60486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200" i="1" u="sng" dirty="0"/>
              <a:t>Мультимедиа–ресурсы (</a:t>
            </a:r>
            <a:r>
              <a:rPr lang="ru-RU" sz="2200" dirty="0"/>
              <a:t>приведите примеры)</a:t>
            </a:r>
          </a:p>
          <a:p>
            <a:r>
              <a:rPr lang="ru-RU" sz="2200" i="1" u="sng" dirty="0"/>
              <a:t>Электронные библиотеки (например):</a:t>
            </a:r>
            <a:endParaRPr lang="ru-RU" sz="2200" dirty="0"/>
          </a:p>
          <a:p>
            <a:r>
              <a:rPr lang="en-US" sz="2200" u="sng" dirty="0">
                <a:hlinkClick r:id="rId3"/>
              </a:rPr>
              <a:t>http://www.bestlibrary.ru/</a:t>
            </a:r>
            <a:r>
              <a:rPr lang="en-US" sz="2200" dirty="0"/>
              <a:t> – On–line </a:t>
            </a:r>
            <a:r>
              <a:rPr lang="ru-RU" sz="2200" dirty="0"/>
              <a:t>библиотека</a:t>
            </a:r>
          </a:p>
          <a:p>
            <a:r>
              <a:rPr lang="ru-RU" sz="2200" u="sng" dirty="0">
                <a:hlinkClick r:id="rId4"/>
              </a:rPr>
              <a:t>http://www.km.ru/literature/</a:t>
            </a:r>
            <a:r>
              <a:rPr lang="ru-RU" sz="2200" dirty="0"/>
              <a:t> – электронная библиотека LIB.KM.ru</a:t>
            </a:r>
          </a:p>
          <a:p>
            <a:r>
              <a:rPr lang="ru-RU" sz="2200" u="sng" dirty="0">
                <a:hlinkClick r:id="rId5"/>
              </a:rPr>
              <a:t>http://www.kulichki.com/moshkow/</a:t>
            </a:r>
            <a:r>
              <a:rPr lang="ru-RU" sz="2200" dirty="0"/>
              <a:t> – библиотека Максима Мошкова </a:t>
            </a:r>
          </a:p>
          <a:p>
            <a:r>
              <a:rPr lang="ru-RU" sz="2200" u="sng" dirty="0">
                <a:hlinkClick r:id="rId6"/>
              </a:rPr>
              <a:t>http://www.lib.msu.su/</a:t>
            </a:r>
            <a:r>
              <a:rPr lang="ru-RU" sz="2200" dirty="0"/>
              <a:t>  – научная библиотека МГУ</a:t>
            </a:r>
          </a:p>
          <a:p>
            <a:r>
              <a:rPr lang="ru-RU" sz="2200" u="sng" dirty="0">
                <a:hlinkClick r:id="rId7"/>
              </a:rPr>
              <a:t>http://www.nlr.ru</a:t>
            </a:r>
            <a:r>
              <a:rPr lang="ru-RU" sz="2200" dirty="0"/>
              <a:t> – Российская национальная библиотека (г. Санкт–Петербург)</a:t>
            </a:r>
          </a:p>
          <a:p>
            <a:r>
              <a:rPr lang="ru-RU" sz="2200" u="sng" dirty="0">
                <a:hlinkClick r:id="rId8"/>
              </a:rPr>
              <a:t>http://www.gpntb.ru/</a:t>
            </a:r>
            <a:r>
              <a:rPr lang="ru-RU" sz="2200" dirty="0"/>
              <a:t> – Государственная публичная научно–техническая библиотека России</a:t>
            </a:r>
          </a:p>
          <a:p>
            <a:r>
              <a:rPr lang="ru-RU" sz="2200" dirty="0"/>
              <a:t> </a:t>
            </a:r>
            <a:r>
              <a:rPr lang="ru-RU" sz="2200" i="1" u="sng" dirty="0"/>
              <a:t>Виртуальные музеи (например):</a:t>
            </a:r>
            <a:endParaRPr lang="ru-RU" sz="2200" dirty="0"/>
          </a:p>
          <a:p>
            <a:r>
              <a:rPr lang="ru-RU" sz="2200" u="sng" dirty="0">
                <a:hlinkClick r:id="rId9"/>
              </a:rPr>
              <a:t>http://www.museum.ru</a:t>
            </a:r>
            <a:r>
              <a:rPr lang="ru-RU" sz="2200" dirty="0"/>
              <a:t>  – портал «Музеи России»</a:t>
            </a:r>
          </a:p>
          <a:p>
            <a:r>
              <a:rPr lang="ru-RU" sz="2200" u="sng" dirty="0">
                <a:hlinkClick r:id="rId10"/>
              </a:rPr>
              <a:t>http://www.hermitage.ru/</a:t>
            </a:r>
            <a:r>
              <a:rPr lang="ru-RU" sz="2200" dirty="0"/>
              <a:t> – Государственный ЭРМИТАЖ </a:t>
            </a:r>
          </a:p>
          <a:p>
            <a:r>
              <a:rPr lang="ru-RU" sz="2200" u="sng" dirty="0">
                <a:hlinkClick r:id="rId11"/>
              </a:rPr>
              <a:t>http://www.darwin.museum.ru</a:t>
            </a:r>
            <a:r>
              <a:rPr lang="ru-RU" sz="2200" dirty="0"/>
              <a:t> – Государственный Дарвиновский музей</a:t>
            </a:r>
          </a:p>
          <a:p>
            <a:r>
              <a:rPr lang="ru-RU" sz="2200" i="1" u="sng" dirty="0"/>
              <a:t>Энциклопедии (например):</a:t>
            </a:r>
            <a:endParaRPr lang="ru-RU" sz="2200" dirty="0"/>
          </a:p>
          <a:p>
            <a:r>
              <a:rPr lang="ru-RU" sz="2200" u="sng" dirty="0">
                <a:hlinkClick r:id="rId12"/>
              </a:rPr>
              <a:t>http://www.mega.km.ru/</a:t>
            </a:r>
            <a:r>
              <a:rPr lang="ru-RU" sz="2200" dirty="0"/>
              <a:t> – </a:t>
            </a:r>
            <a:r>
              <a:rPr lang="ru-RU" sz="2200" dirty="0" err="1"/>
              <a:t>Мегаэнциклопедия</a:t>
            </a:r>
            <a:r>
              <a:rPr lang="ru-RU" sz="2200" dirty="0"/>
              <a:t> «Кирилл и Мефодий»</a:t>
            </a:r>
          </a:p>
          <a:p>
            <a:r>
              <a:rPr lang="ru-RU" sz="2200" u="sng" dirty="0">
                <a:hlinkClick r:id="rId13"/>
              </a:rPr>
              <a:t>http://www.edic.ru</a:t>
            </a:r>
            <a:r>
              <a:rPr lang="ru-RU" sz="2200" dirty="0"/>
              <a:t> – Электронные словари</a:t>
            </a:r>
          </a:p>
          <a:p>
            <a:r>
              <a:rPr lang="ru-RU" sz="2200" u="sng" dirty="0">
                <a:hlinkClick r:id="rId14"/>
              </a:rPr>
              <a:t>http://ru.wikipedia.org/</a:t>
            </a:r>
            <a:r>
              <a:rPr lang="ru-RU" sz="2200" dirty="0"/>
              <a:t> - Википедия. Свободная энциклопедия</a:t>
            </a:r>
          </a:p>
          <a:p>
            <a:r>
              <a:rPr lang="ru-RU" sz="2200" u="sng" dirty="0">
                <a:hlinkClick r:id="rId15"/>
              </a:rPr>
              <a:t>http://dictionaries.rin.ru/</a:t>
            </a:r>
            <a:r>
              <a:rPr lang="ru-RU" sz="2200" dirty="0"/>
              <a:t> - Российская информационная сеть. Словари</a:t>
            </a:r>
          </a:p>
        </p:txBody>
      </p:sp>
    </p:spTree>
    <p:extLst>
      <p:ext uri="{BB962C8B-B14F-4D97-AF65-F5344CB8AC3E}">
        <p14:creationId xmlns:p14="http://schemas.microsoft.com/office/powerpoint/2010/main" val="174402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256" y="207264"/>
            <a:ext cx="10558272" cy="54955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5130"/>
              </a:lnSpc>
            </a:pPr>
            <a:r>
              <a:rPr lang="ru" sz="2200" i="1" u="sng" dirty="0"/>
              <a:t>Плюсы информационного общества</a:t>
            </a:r>
          </a:p>
          <a:p>
            <a:pPr marL="342900" indent="-342900">
              <a:lnSpc>
                <a:spcPts val="4032"/>
              </a:lnSpc>
              <a:buFont typeface="Arial" panose="020B0604020202020204" pitchFamily="34" charset="0"/>
              <a:buChar char="•"/>
            </a:pPr>
            <a:r>
              <a:rPr lang="ru" sz="2200" i="1" u="sng" dirty="0"/>
              <a:t>Свободный доступ к любой информации</a:t>
            </a:r>
          </a:p>
          <a:p>
            <a:pPr marL="342900" indent="-342900">
              <a:lnSpc>
                <a:spcPts val="4032"/>
              </a:lnSpc>
              <a:buFont typeface="Arial" panose="020B0604020202020204" pitchFamily="34" charset="0"/>
              <a:buChar char="•"/>
            </a:pPr>
            <a:r>
              <a:rPr lang="ru" sz="2200" i="1" u="sng" dirty="0"/>
              <a:t>Возможность получения дистанционного образования</a:t>
            </a:r>
          </a:p>
          <a:p>
            <a:pPr marL="342900" indent="-342900">
              <a:lnSpc>
                <a:spcPts val="4032"/>
              </a:lnSpc>
              <a:buFont typeface="Arial" panose="020B0604020202020204" pitchFamily="34" charset="0"/>
              <a:buChar char="•"/>
            </a:pPr>
            <a:r>
              <a:rPr lang="ru" sz="2200" i="1" u="sng" dirty="0"/>
              <a:t>Дает массу возможностей для творчества человека</a:t>
            </a:r>
          </a:p>
          <a:p>
            <a:pPr marL="342900" indent="-342900">
              <a:lnSpc>
                <a:spcPts val="4032"/>
              </a:lnSpc>
              <a:spcAft>
                <a:spcPts val="2450"/>
              </a:spcAft>
              <a:buFont typeface="Arial" panose="020B0604020202020204" pitchFamily="34" charset="0"/>
              <a:buChar char="•"/>
            </a:pPr>
            <a:r>
              <a:rPr lang="ru" sz="2200" i="1" u="sng" dirty="0"/>
              <a:t>Дает возможности безграничного общения</a:t>
            </a:r>
          </a:p>
          <a:p>
            <a:pPr marL="342900" indent="-342900">
              <a:lnSpc>
                <a:spcPts val="5130"/>
              </a:lnSpc>
              <a:buFont typeface="Arial" panose="020B0604020202020204" pitchFamily="34" charset="0"/>
              <a:buChar char="•"/>
            </a:pPr>
            <a:r>
              <a:rPr lang="ru" sz="2200" i="1" u="sng" dirty="0"/>
              <a:t>Минусы информационного общества</a:t>
            </a:r>
          </a:p>
          <a:p>
            <a:pPr marL="342900" indent="-342900">
              <a:lnSpc>
                <a:spcPts val="4032"/>
              </a:lnSpc>
              <a:buFont typeface="Arial" panose="020B0604020202020204" pitchFamily="34" charset="0"/>
              <a:buChar char="•"/>
            </a:pPr>
            <a:r>
              <a:rPr lang="ru" sz="2200" i="1" u="sng" dirty="0"/>
              <a:t>Проблема достоверности информации</a:t>
            </a:r>
          </a:p>
          <a:p>
            <a:pPr marL="342900" indent="-342900">
              <a:lnSpc>
                <a:spcPts val="4032"/>
              </a:lnSpc>
              <a:buFont typeface="Arial" panose="020B0604020202020204" pitchFamily="34" charset="0"/>
              <a:buChar char="•"/>
            </a:pPr>
            <a:r>
              <a:rPr lang="ru" sz="2200" i="1" u="sng" dirty="0"/>
              <a:t>Уменьшение количества доступных рабочих мест</a:t>
            </a:r>
          </a:p>
          <a:p>
            <a:pPr marL="342900" indent="-342900">
              <a:lnSpc>
                <a:spcPts val="4032"/>
              </a:lnSpc>
              <a:buFont typeface="Arial" panose="020B0604020202020204" pitchFamily="34" charset="0"/>
              <a:buChar char="•"/>
            </a:pPr>
            <a:r>
              <a:rPr lang="ru" sz="2200" i="1" u="sng"/>
              <a:t>Увеличение </a:t>
            </a:r>
            <a:r>
              <a:rPr lang="ru" sz="2200" i="1" u="sng" dirty="0"/>
              <a:t>влияния на общество средств массовой информации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627888" cy="5382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900" y="118973"/>
            <a:ext cx="11568731" cy="11801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84"/>
              </a:lnSpc>
              <a:spcAft>
                <a:spcPts val="2310"/>
              </a:spcAft>
            </a:pPr>
            <a:r>
              <a:rPr lang="ru-RU" sz="2800" i="1" u="sng" dirty="0"/>
              <a:t>Широкое развитие и использование информационных технологий способствует переходу от «</a:t>
            </a:r>
            <a:r>
              <a:rPr lang="ru-RU" sz="2800" b="1" i="1" u="sng" dirty="0"/>
              <a:t>индустриального общества</a:t>
            </a:r>
            <a:r>
              <a:rPr lang="ru-RU" sz="2800" i="1" u="sng" dirty="0"/>
              <a:t>» к «</a:t>
            </a:r>
            <a:r>
              <a:rPr lang="ru-RU" sz="2800" b="1" i="1" u="sng" dirty="0"/>
              <a:t>информационному обществу</a:t>
            </a:r>
            <a:r>
              <a:rPr lang="ru-RU" sz="2800" i="1" u="sng" dirty="0"/>
              <a:t>».</a:t>
            </a:r>
            <a:endParaRPr lang="ru" sz="2800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21641" r="39143" b="20586"/>
          <a:stretch/>
        </p:blipFill>
        <p:spPr bwMode="auto">
          <a:xfrm>
            <a:off x="-29630" y="1484784"/>
            <a:ext cx="6526528" cy="417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https://miro.medium.com/max/1200/0*qH2p8Yj3d4QOEdGG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13705" r="9824" b="8061"/>
          <a:stretch/>
        </p:blipFill>
        <p:spPr bwMode="auto">
          <a:xfrm>
            <a:off x="5896463" y="2637872"/>
            <a:ext cx="6295537" cy="420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0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627888" cy="5382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900" y="118973"/>
            <a:ext cx="11568731" cy="11801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84"/>
              </a:lnSpc>
              <a:spcAft>
                <a:spcPts val="2310"/>
              </a:spcAft>
            </a:pPr>
            <a:r>
              <a:rPr lang="ru-RU" sz="2800" b="1" i="1" u="sng" dirty="0"/>
              <a:t>Информационное общество</a:t>
            </a:r>
            <a:r>
              <a:rPr lang="ru-RU" sz="2800" i="1" u="sng" dirty="0"/>
              <a:t> — общество, в котором большинство работающих занято производством, хранением, переработкой и реализацией информации, особенно высшей её формы — знаний</a:t>
            </a:r>
            <a:endParaRPr lang="ru" sz="2800" i="1" u="sng" dirty="0"/>
          </a:p>
        </p:txBody>
      </p:sp>
      <p:sp>
        <p:nvSpPr>
          <p:cNvPr id="9" name="AutoShape 4" descr="https://miro.medium.com/max/1200/0*qH2p8Yj3d4QOEdGG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7" y="1484784"/>
            <a:ext cx="10585176" cy="5292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04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6656" cy="5754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88" y="6096"/>
            <a:ext cx="6940296" cy="6842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32" y="1688592"/>
            <a:ext cx="2721864" cy="987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241080"/>
            <a:ext cx="2607984" cy="2870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48" y="3902882"/>
            <a:ext cx="2588322" cy="27376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14944" y="3236976"/>
            <a:ext cx="646176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en-US" sz="1600">
                <a:solidFill>
                  <a:srgbClr val="AFAFAF"/>
                </a:solidFill>
                <a:latin typeface="Calibri"/>
              </a:rPr>
              <a:t>Apache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9632" y="3425952"/>
            <a:ext cx="152400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110"/>
              </a:lnSpc>
            </a:pPr>
            <a:r>
              <a:rPr lang="ru" sz="1000" b="1">
                <a:solidFill>
                  <a:srgbClr val="888888"/>
                </a:solidFill>
                <a:latin typeface="Times New Roman"/>
              </a:rPr>
              <a:t>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8128" y="3444240"/>
            <a:ext cx="786384" cy="3352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270"/>
              </a:lnSpc>
            </a:pPr>
            <a:r>
              <a:rPr lang="en-US" sz="3500">
                <a:solidFill>
                  <a:srgbClr val="2684BE"/>
                </a:solidFill>
                <a:latin typeface="Calibri"/>
              </a:rPr>
              <a:t>Calc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6096"/>
            <a:ext cx="11302288" cy="1124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-RU" sz="2800" b="1" i="1" u="sng" dirty="0"/>
              <a:t>Информационная деятельность в экономической сфере </a:t>
            </a:r>
            <a:r>
              <a:rPr lang="ru-RU" sz="2800" i="1" u="sng" dirty="0"/>
              <a:t>заключается в том, чтобы получить необходимую для пользователя информацию в результате переработки первичных данных. </a:t>
            </a:r>
            <a:endParaRPr lang="ru" sz="2800" i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2" t="29910" r="41554" b="47304"/>
          <a:stretch/>
        </p:blipFill>
        <p:spPr bwMode="auto">
          <a:xfrm>
            <a:off x="3411842" y="1432092"/>
            <a:ext cx="3548254" cy="24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70895" r="46797" b="7772"/>
          <a:stretch/>
        </p:blipFill>
        <p:spPr bwMode="auto">
          <a:xfrm>
            <a:off x="1928597" y="4413954"/>
            <a:ext cx="2966491" cy="222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14469"/>
            <a:ext cx="1188132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-RU" sz="2800" b="1" i="1" u="sng" dirty="0"/>
              <a:t>Информационная деятельность в социальной сфере </a:t>
            </a:r>
            <a:r>
              <a:rPr lang="ru-RU" sz="2800" i="1" u="sng" dirty="0"/>
              <a:t>делает более доступными для человека: электронные государственные услуги, информационные ресурсы, единые номера экстренных служб, социальные сети и т.д.</a:t>
            </a:r>
            <a:endParaRPr lang="ru" sz="2800" i="1" u="sng" dirty="0"/>
          </a:p>
        </p:txBody>
      </p:sp>
      <p:pic>
        <p:nvPicPr>
          <p:cNvPr id="4098" name="Picture 2" descr="http://3.bp.blogspot.com/-0tKN2mFirrQ/UzfJh2PLa8I/AAAAAAAAAMA/LD3K9HuoEmg/s1600/%D0%98%D0%BD%D1%82%D0%B5%D1%80%D0%BD%D0%B5%D1%82+%D0%BA%D0%B0%D0%BA+%D0%B2%D0%B8%D0%B4+%D1%8D%D0%BB%D0%B5%D0%BA%D1%82%D1%80%D0%BE%D0%BD%D0%BD%D0%BE%D0%B9+%D0%BA%D0%BE%D0%BC%D0%BC%D1%83%D0%BD%D0%B8%D0%BA%D0%B0%D1%86%D0%B8%D0%B8+%D0%BF%D1%80%D0%B5%D0%BF%D0%BE%D0%B4%D0%B0%D0%B2%D0%B0%D1%82%D0%B5%D0%BB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51" y="1840343"/>
            <a:ext cx="8928992" cy="490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676656" cy="5745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328" y="116632"/>
            <a:ext cx="11374296" cy="1109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024"/>
              </a:lnSpc>
              <a:spcBef>
                <a:spcPts val="3010"/>
              </a:spcBef>
            </a:pPr>
            <a:r>
              <a:rPr lang="ru-RU" sz="2800" b="1" i="1" u="sng" dirty="0">
                <a:ea typeface="Calibri"/>
                <a:cs typeface="Times New Roman"/>
              </a:rPr>
              <a:t>Информационная деятельность в культурной сфере</a:t>
            </a:r>
            <a:r>
              <a:rPr lang="ru-RU" sz="2800" i="1" u="sng" dirty="0">
                <a:ea typeface="Calibri"/>
                <a:cs typeface="Times New Roman"/>
              </a:rPr>
              <a:t> позволяет поддерживать и развивать культурную деятельность (доступность литературы, фильмов он-</a:t>
            </a:r>
            <a:r>
              <a:rPr lang="ru-RU" sz="2800" i="1" u="sng" dirty="0" err="1">
                <a:ea typeface="Calibri"/>
                <a:cs typeface="Times New Roman"/>
              </a:rPr>
              <a:t>лайн</a:t>
            </a:r>
            <a:r>
              <a:rPr lang="ru-RU" sz="2800" i="1" u="sng" dirty="0">
                <a:ea typeface="Calibri"/>
                <a:cs typeface="Times New Roman"/>
              </a:rPr>
              <a:t> и т.д.)</a:t>
            </a:r>
            <a:endParaRPr lang="ru" sz="2700" dirty="0"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 r="1646" b="243"/>
          <a:stretch/>
        </p:blipFill>
        <p:spPr bwMode="auto">
          <a:xfrm>
            <a:off x="1522175" y="1226103"/>
            <a:ext cx="8993425" cy="563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627888" cy="5382768"/>
          </a:xfrm>
          <a:prstGeom prst="rect">
            <a:avLst/>
          </a:prstGeom>
        </p:spPr>
      </p:pic>
      <p:sp>
        <p:nvSpPr>
          <p:cNvPr id="9" name="AutoShape 2" descr="https://cf.ppt-online.org/files/slide/z/ZXDbqjnyOwkWmTs54G1VFhUldpJgR2zI6tL87u/slide-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1840" b="17742"/>
          <a:stretch/>
        </p:blipFill>
        <p:spPr bwMode="auto">
          <a:xfrm>
            <a:off x="615622" y="127277"/>
            <a:ext cx="10952986" cy="668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8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627888" cy="538276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46526"/>
              </p:ext>
            </p:extLst>
          </p:nvPr>
        </p:nvGraphicFramePr>
        <p:xfrm>
          <a:off x="627887" y="671367"/>
          <a:ext cx="10436666" cy="5997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9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1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Поколение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Элементная база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Характеристика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6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Первое поколение (середина 40-х -конец 50-х годов)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Электронные лампы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ЭВМ отличаются огромными габаритами, большим потреблением энергии, малым быстродействием, низкой надежностью. Программирование ведется в кодах.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6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Второе поколение (конец 50-х - середина 60-х годов)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Полупроводниковые элементы, транзисторы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Улучшены все технические характеристики. Для программирования используются алгоритмические языки.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6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Третье поколение (середина 60-х -конец 70-х годов)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Интегральные схемы, многослойный печатный монтаж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Резкое снижение габаритов ЭВМ, повышение их надежности, увеличение производительности. Возможность доступа с удаленных терминалов.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6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Четвертое поколение (конец 70-х годов по на­стоящее время)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Микропроцессоры, большие интегральные схемы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Улучшены технические характеристики. Массовый выпуск персональных компьютеров.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Перспективы развития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Мощные многопроцессорные вычислительные системы с высокой производительностью; создание дешевых микрокомпьютеров; разработка интеллектуальных компьютеров. Внедрение компьютерных сетей во все сферы и их объединение; распределенная обработка данных; повсеместное использование компьютерных информационных технологий.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359696" y="116632"/>
            <a:ext cx="5472608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024"/>
              </a:lnSpc>
              <a:spcBef>
                <a:spcPts val="3010"/>
              </a:spcBef>
            </a:pPr>
            <a:r>
              <a:rPr lang="ru-RU" sz="2800" b="1" dirty="0"/>
              <a:t>Поколения компьютеров </a:t>
            </a:r>
            <a:endParaRPr lang="ru" sz="2700" dirty="0"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1607</Words>
  <Application>Microsoft Office PowerPoint</Application>
  <PresentationFormat>Широкоэкранный</PresentationFormat>
  <Paragraphs>172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Лиханова Ольга Владимировна</dc:creator>
  <cp:lastModifiedBy>Olga Lichanova</cp:lastModifiedBy>
  <cp:revision>22</cp:revision>
  <dcterms:modified xsi:type="dcterms:W3CDTF">2020-01-07T16:56:12Z</dcterms:modified>
</cp:coreProperties>
</file>