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B02"/>
    <a:srgbClr val="4B3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BF8D8-C43B-406E-A913-766CDE14F830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C46F0FC-2CFA-4C54-9F44-FC7F9235C42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4B3101"/>
              </a:solidFill>
            </a:rPr>
            <a:t>Восприятие ощущения</a:t>
          </a:r>
          <a:endParaRPr lang="ru-RU" sz="2000" dirty="0">
            <a:solidFill>
              <a:srgbClr val="4B3101"/>
            </a:solidFill>
          </a:endParaRPr>
        </a:p>
      </dgm:t>
    </dgm:pt>
    <dgm:pt modelId="{FF641145-E8C0-478C-ABB5-ECD705CC6BD8}" type="parTrans" cxnId="{DBEAB33A-34F9-4CC4-ACA4-765C6FD8EAA6}">
      <dgm:prSet/>
      <dgm:spPr/>
      <dgm:t>
        <a:bodyPr/>
        <a:lstStyle/>
        <a:p>
          <a:endParaRPr lang="ru-RU"/>
        </a:p>
      </dgm:t>
    </dgm:pt>
    <dgm:pt modelId="{F921DAD9-058D-4CF3-8C26-C9039448E7CB}" type="sibTrans" cxnId="{DBEAB33A-34F9-4CC4-ACA4-765C6FD8EAA6}">
      <dgm:prSet/>
      <dgm:spPr/>
      <dgm:t>
        <a:bodyPr/>
        <a:lstStyle/>
        <a:p>
          <a:endParaRPr lang="ru-RU"/>
        </a:p>
      </dgm:t>
    </dgm:pt>
    <dgm:pt modelId="{3827D0EE-9C88-43D3-98EF-234BF38EC4D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4B3101"/>
              </a:solidFill>
            </a:rPr>
            <a:t>память</a:t>
          </a:r>
          <a:endParaRPr lang="ru-RU" sz="2000" dirty="0">
            <a:solidFill>
              <a:srgbClr val="4B3101"/>
            </a:solidFill>
          </a:endParaRPr>
        </a:p>
      </dgm:t>
    </dgm:pt>
    <dgm:pt modelId="{179ED858-0BCB-45B6-8CDF-05D6DA0DF4B0}" type="parTrans" cxnId="{0A5067FC-889B-450C-A48D-10582F9329AD}">
      <dgm:prSet/>
      <dgm:spPr/>
      <dgm:t>
        <a:bodyPr/>
        <a:lstStyle/>
        <a:p>
          <a:endParaRPr lang="ru-RU"/>
        </a:p>
      </dgm:t>
    </dgm:pt>
    <dgm:pt modelId="{43BC56EE-434D-4902-A4CC-5A51AFC99765}" type="sibTrans" cxnId="{0A5067FC-889B-450C-A48D-10582F9329AD}">
      <dgm:prSet/>
      <dgm:spPr/>
      <dgm:t>
        <a:bodyPr/>
        <a:lstStyle/>
        <a:p>
          <a:endParaRPr lang="ru-RU"/>
        </a:p>
      </dgm:t>
    </dgm:pt>
    <dgm:pt modelId="{FCAF6FBF-8337-4E7D-B7F0-85172C04BE9D}">
      <dgm:prSet phldrT="[Текст]"/>
      <dgm:spPr/>
      <dgm:t>
        <a:bodyPr/>
        <a:lstStyle/>
        <a:p>
          <a:r>
            <a:rPr lang="ru-RU" dirty="0" smtClean="0">
              <a:solidFill>
                <a:srgbClr val="4B3101"/>
              </a:solidFill>
            </a:rPr>
            <a:t>мышление</a:t>
          </a:r>
          <a:endParaRPr lang="ru-RU" dirty="0">
            <a:solidFill>
              <a:srgbClr val="4B3101"/>
            </a:solidFill>
          </a:endParaRPr>
        </a:p>
      </dgm:t>
    </dgm:pt>
    <dgm:pt modelId="{699FF050-456D-4206-8C2A-74B4B0DCBA23}" type="parTrans" cxnId="{497264F5-7E72-473B-BD0F-ABCFA2F09920}">
      <dgm:prSet/>
      <dgm:spPr/>
      <dgm:t>
        <a:bodyPr/>
        <a:lstStyle/>
        <a:p>
          <a:endParaRPr lang="ru-RU"/>
        </a:p>
      </dgm:t>
    </dgm:pt>
    <dgm:pt modelId="{E94E73BE-6A0C-4DC5-B46B-584B01938480}" type="sibTrans" cxnId="{497264F5-7E72-473B-BD0F-ABCFA2F09920}">
      <dgm:prSet/>
      <dgm:spPr/>
      <dgm:t>
        <a:bodyPr/>
        <a:lstStyle/>
        <a:p>
          <a:endParaRPr lang="ru-RU"/>
        </a:p>
      </dgm:t>
    </dgm:pt>
    <dgm:pt modelId="{C6723510-AA6D-46AF-9B4F-491C847E0075}">
      <dgm:prSet phldrT="[Текст]"/>
      <dgm:spPr/>
      <dgm:t>
        <a:bodyPr/>
        <a:lstStyle/>
        <a:p>
          <a:r>
            <a:rPr lang="ru-RU" dirty="0" smtClean="0">
              <a:solidFill>
                <a:srgbClr val="4B3101"/>
              </a:solidFill>
            </a:rPr>
            <a:t>речь</a:t>
          </a:r>
          <a:endParaRPr lang="ru-RU" dirty="0">
            <a:solidFill>
              <a:srgbClr val="4B3101"/>
            </a:solidFill>
          </a:endParaRPr>
        </a:p>
      </dgm:t>
    </dgm:pt>
    <dgm:pt modelId="{8EECC757-7D03-4A69-A29C-9E8BFA4EC5B6}" type="parTrans" cxnId="{DB578FDB-E5C7-4317-82A1-989C5C178B14}">
      <dgm:prSet/>
      <dgm:spPr/>
      <dgm:t>
        <a:bodyPr/>
        <a:lstStyle/>
        <a:p>
          <a:endParaRPr lang="ru-RU"/>
        </a:p>
      </dgm:t>
    </dgm:pt>
    <dgm:pt modelId="{15FC1354-B4FA-4FD5-A7F1-8693700C9ED4}" type="sibTrans" cxnId="{DB578FDB-E5C7-4317-82A1-989C5C178B14}">
      <dgm:prSet/>
      <dgm:spPr/>
      <dgm:t>
        <a:bodyPr/>
        <a:lstStyle/>
        <a:p>
          <a:endParaRPr lang="ru-RU"/>
        </a:p>
      </dgm:t>
    </dgm:pt>
    <dgm:pt modelId="{0DE0827C-DF7E-49D4-9A8C-C5E958A888C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4B3101"/>
              </a:solidFill>
            </a:rPr>
            <a:t>внимание</a:t>
          </a:r>
          <a:endParaRPr lang="ru-RU" sz="2000" dirty="0">
            <a:solidFill>
              <a:srgbClr val="4B3101"/>
            </a:solidFill>
          </a:endParaRPr>
        </a:p>
      </dgm:t>
    </dgm:pt>
    <dgm:pt modelId="{B7627688-20A2-4F72-ACF3-F8A21CF9B97D}" type="parTrans" cxnId="{4170AEA5-A3A7-4164-B932-9AD9A387C0A0}">
      <dgm:prSet/>
      <dgm:spPr/>
      <dgm:t>
        <a:bodyPr/>
        <a:lstStyle/>
        <a:p>
          <a:endParaRPr lang="ru-RU"/>
        </a:p>
      </dgm:t>
    </dgm:pt>
    <dgm:pt modelId="{419DB5E7-0519-4222-9EF6-496F30E7EAE2}" type="sibTrans" cxnId="{4170AEA5-A3A7-4164-B932-9AD9A387C0A0}">
      <dgm:prSet/>
      <dgm:spPr/>
      <dgm:t>
        <a:bodyPr/>
        <a:lstStyle/>
        <a:p>
          <a:endParaRPr lang="ru-RU"/>
        </a:p>
      </dgm:t>
    </dgm:pt>
    <dgm:pt modelId="{1EB0FE5B-CC9B-4D9E-85D1-C202F7408B8F}" type="pres">
      <dgm:prSet presAssocID="{BEFBF8D8-C43B-406E-A913-766CDE14F8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BE0DF-E042-440F-B76E-5A798356B4AE}" type="pres">
      <dgm:prSet presAssocID="{DC46F0FC-2CFA-4C54-9F44-FC7F9235C42C}" presName="node" presStyleLbl="node1" presStyleIdx="0" presStyleCnt="5" custScaleX="127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2A28B-7DF5-47A2-86B2-3D2EAB71DDFA}" type="pres">
      <dgm:prSet presAssocID="{DC46F0FC-2CFA-4C54-9F44-FC7F9235C42C}" presName="spNode" presStyleCnt="0"/>
      <dgm:spPr/>
    </dgm:pt>
    <dgm:pt modelId="{9B5F29D1-685D-4DB0-88C0-896CD23D525B}" type="pres">
      <dgm:prSet presAssocID="{F921DAD9-058D-4CF3-8C26-C9039448E7C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70A182B-52DE-4919-BF8C-DE11D76E22D4}" type="pres">
      <dgm:prSet presAssocID="{3827D0EE-9C88-43D3-98EF-234BF38EC4DB}" presName="node" presStyleLbl="node1" presStyleIdx="1" presStyleCnt="5" custScaleX="100882" custRadScaleRad="121265" custRadScaleInc="17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A72BD-D887-4250-8D48-9A9364D1F9CD}" type="pres">
      <dgm:prSet presAssocID="{3827D0EE-9C88-43D3-98EF-234BF38EC4DB}" presName="spNode" presStyleCnt="0"/>
      <dgm:spPr/>
    </dgm:pt>
    <dgm:pt modelId="{CFD5025B-5671-4647-8ABC-47CD852D7236}" type="pres">
      <dgm:prSet presAssocID="{43BC56EE-434D-4902-A4CC-5A51AFC9976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24369B7-8E55-4624-830F-DEFDCCAB183D}" type="pres">
      <dgm:prSet presAssocID="{FCAF6FBF-8337-4E7D-B7F0-85172C04BE9D}" presName="node" presStyleLbl="node1" presStyleIdx="2" presStyleCnt="5" custRadScaleRad="104323" custRadScaleInc="-6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7BFB0-6F31-4EAF-8303-E7EE4E83A362}" type="pres">
      <dgm:prSet presAssocID="{FCAF6FBF-8337-4E7D-B7F0-85172C04BE9D}" presName="spNode" presStyleCnt="0"/>
      <dgm:spPr/>
    </dgm:pt>
    <dgm:pt modelId="{E0387E31-2C35-42CC-8196-6D4F324BB7AA}" type="pres">
      <dgm:prSet presAssocID="{E94E73BE-6A0C-4DC5-B46B-584B0193848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7DEA6F0-8739-457D-A78C-7CF62A61C2B9}" type="pres">
      <dgm:prSet presAssocID="{C6723510-AA6D-46AF-9B4F-491C847E0075}" presName="node" presStyleLbl="node1" presStyleIdx="3" presStyleCnt="5" custRadScaleRad="103315" custRadScaleInc="5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99127-EDEC-42D8-A450-DDE06A83BF36}" type="pres">
      <dgm:prSet presAssocID="{C6723510-AA6D-46AF-9B4F-491C847E0075}" presName="spNode" presStyleCnt="0"/>
      <dgm:spPr/>
    </dgm:pt>
    <dgm:pt modelId="{605DDE78-1CFA-45C3-833E-DD4819720D4D}" type="pres">
      <dgm:prSet presAssocID="{15FC1354-B4FA-4FD5-A7F1-8693700C9ED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0317CB7-1A34-4D73-8439-16611007C952}" type="pres">
      <dgm:prSet presAssocID="{0DE0827C-DF7E-49D4-9A8C-C5E958A888C8}" presName="node" presStyleLbl="node1" presStyleIdx="4" presStyleCnt="5" custScaleX="92291" custScaleY="85801" custRadScaleRad="138904" custRadScaleInc="-18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E64B7-D214-4ED3-AA53-3A6C520D9954}" type="pres">
      <dgm:prSet presAssocID="{0DE0827C-DF7E-49D4-9A8C-C5E958A888C8}" presName="spNode" presStyleCnt="0"/>
      <dgm:spPr/>
    </dgm:pt>
    <dgm:pt modelId="{C618CB78-AD26-473F-9B02-D52F36B4D234}" type="pres">
      <dgm:prSet presAssocID="{419DB5E7-0519-4222-9EF6-496F30E7EAE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BEAB33A-34F9-4CC4-ACA4-765C6FD8EAA6}" srcId="{BEFBF8D8-C43B-406E-A913-766CDE14F830}" destId="{DC46F0FC-2CFA-4C54-9F44-FC7F9235C42C}" srcOrd="0" destOrd="0" parTransId="{FF641145-E8C0-478C-ABB5-ECD705CC6BD8}" sibTransId="{F921DAD9-058D-4CF3-8C26-C9039448E7CB}"/>
    <dgm:cxn modelId="{76AFDE17-8CFA-4038-A78B-D34F32EEC256}" type="presOf" srcId="{FCAF6FBF-8337-4E7D-B7F0-85172C04BE9D}" destId="{624369B7-8E55-4624-830F-DEFDCCAB183D}" srcOrd="0" destOrd="0" presId="urn:microsoft.com/office/officeart/2005/8/layout/cycle6"/>
    <dgm:cxn modelId="{2BB8FE88-AB47-4515-9F93-3D3512048997}" type="presOf" srcId="{3827D0EE-9C88-43D3-98EF-234BF38EC4DB}" destId="{770A182B-52DE-4919-BF8C-DE11D76E22D4}" srcOrd="0" destOrd="0" presId="urn:microsoft.com/office/officeart/2005/8/layout/cycle6"/>
    <dgm:cxn modelId="{31CA252A-10AB-44AF-B682-7911B3A9C61E}" type="presOf" srcId="{BEFBF8D8-C43B-406E-A913-766CDE14F830}" destId="{1EB0FE5B-CC9B-4D9E-85D1-C202F7408B8F}" srcOrd="0" destOrd="0" presId="urn:microsoft.com/office/officeart/2005/8/layout/cycle6"/>
    <dgm:cxn modelId="{7C2A8CEA-6B1D-41EE-A224-D09F246235C8}" type="presOf" srcId="{419DB5E7-0519-4222-9EF6-496F30E7EAE2}" destId="{C618CB78-AD26-473F-9B02-D52F36B4D234}" srcOrd="0" destOrd="0" presId="urn:microsoft.com/office/officeart/2005/8/layout/cycle6"/>
    <dgm:cxn modelId="{B371362C-2789-431A-B283-0CECCEDD4CAF}" type="presOf" srcId="{0DE0827C-DF7E-49D4-9A8C-C5E958A888C8}" destId="{80317CB7-1A34-4D73-8439-16611007C952}" srcOrd="0" destOrd="0" presId="urn:microsoft.com/office/officeart/2005/8/layout/cycle6"/>
    <dgm:cxn modelId="{794329E9-A657-44F7-A94B-A830DB856245}" type="presOf" srcId="{43BC56EE-434D-4902-A4CC-5A51AFC99765}" destId="{CFD5025B-5671-4647-8ABC-47CD852D7236}" srcOrd="0" destOrd="0" presId="urn:microsoft.com/office/officeart/2005/8/layout/cycle6"/>
    <dgm:cxn modelId="{DB578FDB-E5C7-4317-82A1-989C5C178B14}" srcId="{BEFBF8D8-C43B-406E-A913-766CDE14F830}" destId="{C6723510-AA6D-46AF-9B4F-491C847E0075}" srcOrd="3" destOrd="0" parTransId="{8EECC757-7D03-4A69-A29C-9E8BFA4EC5B6}" sibTransId="{15FC1354-B4FA-4FD5-A7F1-8693700C9ED4}"/>
    <dgm:cxn modelId="{B25659F7-485C-4682-8CC0-B90B078BCF67}" type="presOf" srcId="{DC46F0FC-2CFA-4C54-9F44-FC7F9235C42C}" destId="{8FEBE0DF-E042-440F-B76E-5A798356B4AE}" srcOrd="0" destOrd="0" presId="urn:microsoft.com/office/officeart/2005/8/layout/cycle6"/>
    <dgm:cxn modelId="{4170AEA5-A3A7-4164-B932-9AD9A387C0A0}" srcId="{BEFBF8D8-C43B-406E-A913-766CDE14F830}" destId="{0DE0827C-DF7E-49D4-9A8C-C5E958A888C8}" srcOrd="4" destOrd="0" parTransId="{B7627688-20A2-4F72-ACF3-F8A21CF9B97D}" sibTransId="{419DB5E7-0519-4222-9EF6-496F30E7EAE2}"/>
    <dgm:cxn modelId="{743F3357-984E-4F92-8046-DECED841B80A}" type="presOf" srcId="{C6723510-AA6D-46AF-9B4F-491C847E0075}" destId="{57DEA6F0-8739-457D-A78C-7CF62A61C2B9}" srcOrd="0" destOrd="0" presId="urn:microsoft.com/office/officeart/2005/8/layout/cycle6"/>
    <dgm:cxn modelId="{497264F5-7E72-473B-BD0F-ABCFA2F09920}" srcId="{BEFBF8D8-C43B-406E-A913-766CDE14F830}" destId="{FCAF6FBF-8337-4E7D-B7F0-85172C04BE9D}" srcOrd="2" destOrd="0" parTransId="{699FF050-456D-4206-8C2A-74B4B0DCBA23}" sibTransId="{E94E73BE-6A0C-4DC5-B46B-584B01938480}"/>
    <dgm:cxn modelId="{DC9C87E5-E50C-4073-976A-5524824FA275}" type="presOf" srcId="{15FC1354-B4FA-4FD5-A7F1-8693700C9ED4}" destId="{605DDE78-1CFA-45C3-833E-DD4819720D4D}" srcOrd="0" destOrd="0" presId="urn:microsoft.com/office/officeart/2005/8/layout/cycle6"/>
    <dgm:cxn modelId="{F75ACA68-DD5C-4297-8179-3DFBBB599FE4}" type="presOf" srcId="{F921DAD9-058D-4CF3-8C26-C9039448E7CB}" destId="{9B5F29D1-685D-4DB0-88C0-896CD23D525B}" srcOrd="0" destOrd="0" presId="urn:microsoft.com/office/officeart/2005/8/layout/cycle6"/>
    <dgm:cxn modelId="{A1237EAF-0C14-4456-97F1-01E67C941365}" type="presOf" srcId="{E94E73BE-6A0C-4DC5-B46B-584B01938480}" destId="{E0387E31-2C35-42CC-8196-6D4F324BB7AA}" srcOrd="0" destOrd="0" presId="urn:microsoft.com/office/officeart/2005/8/layout/cycle6"/>
    <dgm:cxn modelId="{0A5067FC-889B-450C-A48D-10582F9329AD}" srcId="{BEFBF8D8-C43B-406E-A913-766CDE14F830}" destId="{3827D0EE-9C88-43D3-98EF-234BF38EC4DB}" srcOrd="1" destOrd="0" parTransId="{179ED858-0BCB-45B6-8CDF-05D6DA0DF4B0}" sibTransId="{43BC56EE-434D-4902-A4CC-5A51AFC99765}"/>
    <dgm:cxn modelId="{55A6D876-10AE-495A-93B1-3EE36440D591}" type="presParOf" srcId="{1EB0FE5B-CC9B-4D9E-85D1-C202F7408B8F}" destId="{8FEBE0DF-E042-440F-B76E-5A798356B4AE}" srcOrd="0" destOrd="0" presId="urn:microsoft.com/office/officeart/2005/8/layout/cycle6"/>
    <dgm:cxn modelId="{19BD7283-BA17-43D5-9215-8D45B859D863}" type="presParOf" srcId="{1EB0FE5B-CC9B-4D9E-85D1-C202F7408B8F}" destId="{9012A28B-7DF5-47A2-86B2-3D2EAB71DDFA}" srcOrd="1" destOrd="0" presId="urn:microsoft.com/office/officeart/2005/8/layout/cycle6"/>
    <dgm:cxn modelId="{117FCA42-9D1C-45E6-8F2D-97050CBD9B43}" type="presParOf" srcId="{1EB0FE5B-CC9B-4D9E-85D1-C202F7408B8F}" destId="{9B5F29D1-685D-4DB0-88C0-896CD23D525B}" srcOrd="2" destOrd="0" presId="urn:microsoft.com/office/officeart/2005/8/layout/cycle6"/>
    <dgm:cxn modelId="{653BAB4F-FB5F-434C-95C1-88991869B0B4}" type="presParOf" srcId="{1EB0FE5B-CC9B-4D9E-85D1-C202F7408B8F}" destId="{770A182B-52DE-4919-BF8C-DE11D76E22D4}" srcOrd="3" destOrd="0" presId="urn:microsoft.com/office/officeart/2005/8/layout/cycle6"/>
    <dgm:cxn modelId="{1FE1DD5B-5485-4BA4-B755-3093259C5A45}" type="presParOf" srcId="{1EB0FE5B-CC9B-4D9E-85D1-C202F7408B8F}" destId="{6E7A72BD-D887-4250-8D48-9A9364D1F9CD}" srcOrd="4" destOrd="0" presId="urn:microsoft.com/office/officeart/2005/8/layout/cycle6"/>
    <dgm:cxn modelId="{17A99F17-41AA-417B-9B07-E4FA87B48F53}" type="presParOf" srcId="{1EB0FE5B-CC9B-4D9E-85D1-C202F7408B8F}" destId="{CFD5025B-5671-4647-8ABC-47CD852D7236}" srcOrd="5" destOrd="0" presId="urn:microsoft.com/office/officeart/2005/8/layout/cycle6"/>
    <dgm:cxn modelId="{02CD4A67-CAA6-4D6F-9F91-470A5AC112E1}" type="presParOf" srcId="{1EB0FE5B-CC9B-4D9E-85D1-C202F7408B8F}" destId="{624369B7-8E55-4624-830F-DEFDCCAB183D}" srcOrd="6" destOrd="0" presId="urn:microsoft.com/office/officeart/2005/8/layout/cycle6"/>
    <dgm:cxn modelId="{5685093C-747F-4662-9C4E-23DF541A4BCC}" type="presParOf" srcId="{1EB0FE5B-CC9B-4D9E-85D1-C202F7408B8F}" destId="{B427BFB0-6F31-4EAF-8303-E7EE4E83A362}" srcOrd="7" destOrd="0" presId="urn:microsoft.com/office/officeart/2005/8/layout/cycle6"/>
    <dgm:cxn modelId="{46234387-DEA0-4762-8E56-D5A28991E905}" type="presParOf" srcId="{1EB0FE5B-CC9B-4D9E-85D1-C202F7408B8F}" destId="{E0387E31-2C35-42CC-8196-6D4F324BB7AA}" srcOrd="8" destOrd="0" presId="urn:microsoft.com/office/officeart/2005/8/layout/cycle6"/>
    <dgm:cxn modelId="{95E251C8-81B2-491B-B1A1-B7375F53E039}" type="presParOf" srcId="{1EB0FE5B-CC9B-4D9E-85D1-C202F7408B8F}" destId="{57DEA6F0-8739-457D-A78C-7CF62A61C2B9}" srcOrd="9" destOrd="0" presId="urn:microsoft.com/office/officeart/2005/8/layout/cycle6"/>
    <dgm:cxn modelId="{9281DE3F-27DA-4FD0-9563-58961D202546}" type="presParOf" srcId="{1EB0FE5B-CC9B-4D9E-85D1-C202F7408B8F}" destId="{0B099127-EDEC-42D8-A450-DDE06A83BF36}" srcOrd="10" destOrd="0" presId="urn:microsoft.com/office/officeart/2005/8/layout/cycle6"/>
    <dgm:cxn modelId="{D0FE535C-6221-48C4-9E6E-02FB7C8C68A3}" type="presParOf" srcId="{1EB0FE5B-CC9B-4D9E-85D1-C202F7408B8F}" destId="{605DDE78-1CFA-45C3-833E-DD4819720D4D}" srcOrd="11" destOrd="0" presId="urn:microsoft.com/office/officeart/2005/8/layout/cycle6"/>
    <dgm:cxn modelId="{096A5AEE-051B-4C20-A9BC-A6867F706B75}" type="presParOf" srcId="{1EB0FE5B-CC9B-4D9E-85D1-C202F7408B8F}" destId="{80317CB7-1A34-4D73-8439-16611007C952}" srcOrd="12" destOrd="0" presId="urn:microsoft.com/office/officeart/2005/8/layout/cycle6"/>
    <dgm:cxn modelId="{649C9C2A-D7DE-4F11-8C58-A03167EAA03A}" type="presParOf" srcId="{1EB0FE5B-CC9B-4D9E-85D1-C202F7408B8F}" destId="{8FCE64B7-D214-4ED3-AA53-3A6C520D9954}" srcOrd="13" destOrd="0" presId="urn:microsoft.com/office/officeart/2005/8/layout/cycle6"/>
    <dgm:cxn modelId="{F6B57528-356E-476D-887D-51313F22CAE2}" type="presParOf" srcId="{1EB0FE5B-CC9B-4D9E-85D1-C202F7408B8F}" destId="{C618CB78-AD26-473F-9B02-D52F36B4D2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BE0DF-E042-440F-B76E-5A798356B4AE}">
      <dsp:nvSpPr>
        <dsp:cNvPr id="0" name=""/>
        <dsp:cNvSpPr/>
      </dsp:nvSpPr>
      <dsp:spPr>
        <a:xfrm>
          <a:off x="3542020" y="4240"/>
          <a:ext cx="1992929" cy="1014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4B3101"/>
              </a:solidFill>
            </a:rPr>
            <a:t>Восприятие ощущения</a:t>
          </a:r>
          <a:endParaRPr lang="ru-RU" sz="2000" kern="1200" dirty="0">
            <a:solidFill>
              <a:srgbClr val="4B3101"/>
            </a:solidFill>
          </a:endParaRPr>
        </a:p>
      </dsp:txBody>
      <dsp:txXfrm>
        <a:off x="3591534" y="53754"/>
        <a:ext cx="1893901" cy="915272"/>
      </dsp:txXfrm>
    </dsp:sp>
    <dsp:sp modelId="{9B5F29D1-685D-4DB0-88C0-896CD23D525B}">
      <dsp:nvSpPr>
        <dsp:cNvPr id="0" name=""/>
        <dsp:cNvSpPr/>
      </dsp:nvSpPr>
      <dsp:spPr>
        <a:xfrm>
          <a:off x="3185920" y="747431"/>
          <a:ext cx="4049640" cy="4049640"/>
        </a:xfrm>
        <a:custGeom>
          <a:avLst/>
          <a:gdLst/>
          <a:ahLst/>
          <a:cxnLst/>
          <a:rect l="0" t="0" r="0" b="0"/>
          <a:pathLst>
            <a:path>
              <a:moveTo>
                <a:pt x="2362577" y="28369"/>
              </a:moveTo>
              <a:arcTo wR="2024820" hR="2024820" stAng="16776139" swAng="233223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A182B-52DE-4919-BF8C-DE11D76E22D4}">
      <dsp:nvSpPr>
        <dsp:cNvPr id="0" name=""/>
        <dsp:cNvSpPr/>
      </dsp:nvSpPr>
      <dsp:spPr>
        <a:xfrm>
          <a:off x="6135103" y="1440160"/>
          <a:ext cx="1574226" cy="1014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4B3101"/>
              </a:solidFill>
            </a:rPr>
            <a:t>память</a:t>
          </a:r>
          <a:endParaRPr lang="ru-RU" sz="2000" kern="1200" dirty="0">
            <a:solidFill>
              <a:srgbClr val="4B3101"/>
            </a:solidFill>
          </a:endParaRPr>
        </a:p>
      </dsp:txBody>
      <dsp:txXfrm>
        <a:off x="6184617" y="1489674"/>
        <a:ext cx="1475198" cy="915272"/>
      </dsp:txXfrm>
    </dsp:sp>
    <dsp:sp modelId="{CFD5025B-5671-4647-8ABC-47CD852D7236}">
      <dsp:nvSpPr>
        <dsp:cNvPr id="0" name=""/>
        <dsp:cNvSpPr/>
      </dsp:nvSpPr>
      <dsp:spPr>
        <a:xfrm>
          <a:off x="3017361" y="-114481"/>
          <a:ext cx="4049640" cy="4049640"/>
        </a:xfrm>
        <a:custGeom>
          <a:avLst/>
          <a:gdLst/>
          <a:ahLst/>
          <a:cxnLst/>
          <a:rect l="0" t="0" r="0" b="0"/>
          <a:pathLst>
            <a:path>
              <a:moveTo>
                <a:pt x="3972483" y="2578450"/>
              </a:moveTo>
              <a:arcTo wR="2024820" hR="2024820" stAng="952080" swAng="166047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369B7-8E55-4624-830F-DEFDCCAB183D}">
      <dsp:nvSpPr>
        <dsp:cNvPr id="0" name=""/>
        <dsp:cNvSpPr/>
      </dsp:nvSpPr>
      <dsp:spPr>
        <a:xfrm>
          <a:off x="5436097" y="3312367"/>
          <a:ext cx="1560462" cy="1014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4B3101"/>
              </a:solidFill>
            </a:rPr>
            <a:t>мышление</a:t>
          </a:r>
          <a:endParaRPr lang="ru-RU" sz="2000" kern="1200" dirty="0">
            <a:solidFill>
              <a:srgbClr val="4B3101"/>
            </a:solidFill>
          </a:endParaRPr>
        </a:p>
      </dsp:txBody>
      <dsp:txXfrm>
        <a:off x="5485611" y="3361881"/>
        <a:ext cx="1461434" cy="915272"/>
      </dsp:txXfrm>
    </dsp:sp>
    <dsp:sp modelId="{E0387E31-2C35-42CC-8196-6D4F324BB7AA}">
      <dsp:nvSpPr>
        <dsp:cNvPr id="0" name=""/>
        <dsp:cNvSpPr/>
      </dsp:nvSpPr>
      <dsp:spPr>
        <a:xfrm>
          <a:off x="2537434" y="599991"/>
          <a:ext cx="4049640" cy="4049640"/>
        </a:xfrm>
        <a:custGeom>
          <a:avLst/>
          <a:gdLst/>
          <a:ahLst/>
          <a:cxnLst/>
          <a:rect l="0" t="0" r="0" b="0"/>
          <a:pathLst>
            <a:path>
              <a:moveTo>
                <a:pt x="3104404" y="3737828"/>
              </a:moveTo>
              <a:arcTo wR="2024820" hR="2024820" stAng="3466785" swAng="362777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EA6F0-8739-457D-A78C-7CF62A61C2B9}">
      <dsp:nvSpPr>
        <dsp:cNvPr id="0" name=""/>
        <dsp:cNvSpPr/>
      </dsp:nvSpPr>
      <dsp:spPr>
        <a:xfrm>
          <a:off x="2164714" y="3384368"/>
          <a:ext cx="1560462" cy="1014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4B3101"/>
              </a:solidFill>
            </a:rPr>
            <a:t>речь</a:t>
          </a:r>
          <a:endParaRPr lang="ru-RU" sz="2000" kern="1200" dirty="0">
            <a:solidFill>
              <a:srgbClr val="4B3101"/>
            </a:solidFill>
          </a:endParaRPr>
        </a:p>
      </dsp:txBody>
      <dsp:txXfrm>
        <a:off x="2214228" y="3433882"/>
        <a:ext cx="1461434" cy="915272"/>
      </dsp:txXfrm>
    </dsp:sp>
    <dsp:sp modelId="{605DDE78-1CFA-45C3-833E-DD4819720D4D}">
      <dsp:nvSpPr>
        <dsp:cNvPr id="0" name=""/>
        <dsp:cNvSpPr/>
      </dsp:nvSpPr>
      <dsp:spPr>
        <a:xfrm>
          <a:off x="1618515" y="-391257"/>
          <a:ext cx="4049640" cy="4049640"/>
        </a:xfrm>
        <a:custGeom>
          <a:avLst/>
          <a:gdLst/>
          <a:ahLst/>
          <a:cxnLst/>
          <a:rect l="0" t="0" r="0" b="0"/>
          <a:pathLst>
            <a:path>
              <a:moveTo>
                <a:pt x="995635" y="3768573"/>
              </a:moveTo>
              <a:arcTo wR="2024820" hR="2024820" stAng="7232977" swAng="237156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17CB7-1A34-4D73-8439-16611007C952}">
      <dsp:nvSpPr>
        <dsp:cNvPr id="0" name=""/>
        <dsp:cNvSpPr/>
      </dsp:nvSpPr>
      <dsp:spPr>
        <a:xfrm>
          <a:off x="1084599" y="1440163"/>
          <a:ext cx="1440166" cy="870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4B3101"/>
              </a:solidFill>
            </a:rPr>
            <a:t>внимание</a:t>
          </a:r>
          <a:endParaRPr lang="ru-RU" sz="2000" kern="1200" dirty="0">
            <a:solidFill>
              <a:srgbClr val="4B3101"/>
            </a:solidFill>
          </a:endParaRPr>
        </a:p>
      </dsp:txBody>
      <dsp:txXfrm>
        <a:off x="1127083" y="1482647"/>
        <a:ext cx="1355198" cy="785312"/>
      </dsp:txXfrm>
    </dsp:sp>
    <dsp:sp modelId="{C618CB78-AD26-473F-9B02-D52F36B4D234}">
      <dsp:nvSpPr>
        <dsp:cNvPr id="0" name=""/>
        <dsp:cNvSpPr/>
      </dsp:nvSpPr>
      <dsp:spPr>
        <a:xfrm>
          <a:off x="1426995" y="771545"/>
          <a:ext cx="4049640" cy="4049640"/>
        </a:xfrm>
        <a:custGeom>
          <a:avLst/>
          <a:gdLst/>
          <a:ahLst/>
          <a:cxnLst/>
          <a:rect l="0" t="0" r="0" b="0"/>
          <a:pathLst>
            <a:path>
              <a:moveTo>
                <a:pt x="532912" y="655839"/>
              </a:moveTo>
              <a:arcTo wR="2024820" hR="2024820" stAng="13352376" swAng="297149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4CA7635-C009-4727-B259-AF99B4894A06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370CEA4A-AB0A-448A-8C91-A3E286AFE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12968" cy="4752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solidFill>
                  <a:srgbClr val="4B3101"/>
                </a:solidFill>
                <a:latin typeface="Times New Roman" pitchFamily="18" charset="0"/>
                <a:cs typeface="Times New Roman" pitchFamily="18" charset="0"/>
              </a:rPr>
              <a:t>Коррекционная</a:t>
            </a:r>
          </a:p>
          <a:p>
            <a:pPr algn="ctr"/>
            <a:r>
              <a:rPr lang="ru-RU" sz="4800" b="1" dirty="0" smtClean="0">
                <a:solidFill>
                  <a:srgbClr val="4B3101"/>
                </a:solidFill>
                <a:latin typeface="Times New Roman" pitchFamily="18" charset="0"/>
                <a:cs typeface="Times New Roman" pitchFamily="18" charset="0"/>
              </a:rPr>
              <a:t>значимость </a:t>
            </a:r>
          </a:p>
          <a:p>
            <a:pPr algn="ctr"/>
            <a:r>
              <a:rPr lang="ru-RU" sz="4800" b="1" dirty="0" smtClean="0">
                <a:solidFill>
                  <a:srgbClr val="4B3101"/>
                </a:solidFill>
                <a:latin typeface="Times New Roman" pitchFamily="18" charset="0"/>
                <a:cs typeface="Times New Roman" pitchFamily="18" charset="0"/>
              </a:rPr>
              <a:t>творчества в развитии слабовидящих младших школьников с общим интеллектуальным недоразвитием.</a:t>
            </a:r>
            <a:endParaRPr lang="ru-RU" sz="4800" b="1" dirty="0">
              <a:solidFill>
                <a:srgbClr val="4B3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341B02"/>
                </a:solidFill>
              </a:rPr>
              <a:t>«Изготовление поделки –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341B02"/>
                </a:solidFill>
              </a:rPr>
              <a:t> это не самоцель,</a:t>
            </a:r>
            <a:endParaRPr lang="ru-RU" sz="4400" b="1" dirty="0" smtClean="0">
              <a:solidFill>
                <a:srgbClr val="341B02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341B02"/>
                </a:solidFill>
              </a:rPr>
              <a:t>а средство коррекции имеющихся недостатков».</a:t>
            </a:r>
            <a:endParaRPr lang="ru-RU" sz="4400" dirty="0">
              <a:solidFill>
                <a:srgbClr val="341B0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lya\Saved Games\Videos\работа\поделки\IMG_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08" y="836712"/>
            <a:ext cx="4759692" cy="35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ru-RU" dirty="0" err="1" smtClean="0"/>
              <a:t>рабовта</a:t>
            </a:r>
            <a:r>
              <a:rPr lang="ru-RU" dirty="0" smtClean="0"/>
              <a:t> с бумагой и картоном</a:t>
            </a:r>
            <a:endParaRPr lang="ru-RU" dirty="0"/>
          </a:p>
        </p:txBody>
      </p:sp>
      <p:pic>
        <p:nvPicPr>
          <p:cNvPr id="4098" name="Picture 2" descr="E:\работа\поделки\IMG_39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2" y="3122402"/>
            <a:ext cx="4980797" cy="373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B310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работа с пластилином и соленым тестом</a:t>
            </a:r>
            <a:endParaRPr lang="ru-RU" dirty="0"/>
          </a:p>
        </p:txBody>
      </p:sp>
      <p:pic>
        <p:nvPicPr>
          <p:cNvPr id="5122" name="Picture 2" descr="E:\работа\поделки\IMG_0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076056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41B0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работа\поделки\IMG_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8"/>
            <a:ext cx="4416341" cy="331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работа с нитками</a:t>
            </a:r>
            <a:endParaRPr lang="ru-RU" dirty="0"/>
          </a:p>
        </p:txBody>
      </p:sp>
      <p:pic>
        <p:nvPicPr>
          <p:cNvPr id="6146" name="Picture 2" descr="E:\работа\поделки\IMG_1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560242" cy="342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E:\работа\поделки\IMG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99239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работа с природным материалом</a:t>
            </a:r>
            <a:endParaRPr lang="ru-RU" dirty="0"/>
          </a:p>
        </p:txBody>
      </p:sp>
      <p:pic>
        <p:nvPicPr>
          <p:cNvPr id="7170" name="Picture 2" descr="E:\работа\поделки\IMG_0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572000" cy="361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E:\работа\поделки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4464495" cy="362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41B0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ya\Saved Games\Videos\работа\поделки\IMG_6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00" y="692696"/>
            <a:ext cx="4508899" cy="338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работа</a:t>
            </a:r>
            <a:r>
              <a:rPr lang="en-US" dirty="0" smtClean="0"/>
              <a:t> c </a:t>
            </a:r>
            <a:r>
              <a:rPr lang="ru-RU" dirty="0" smtClean="0"/>
              <a:t>бросовым  материалом </a:t>
            </a:r>
            <a:endParaRPr lang="ru-RU" dirty="0"/>
          </a:p>
        </p:txBody>
      </p:sp>
      <p:pic>
        <p:nvPicPr>
          <p:cNvPr id="8195" name="Picture 3" descr="E:\работа\поделки\а 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608512" cy="345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работа\поделки\ш 1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3924604" cy="2943453"/>
          </a:xfrm>
          <a:prstGeom prst="rect">
            <a:avLst/>
          </a:prstGeom>
          <a:ln w="190500" cap="sq">
            <a:solidFill>
              <a:srgbClr val="4B31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-277579"/>
            <a:ext cx="9396536" cy="710140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01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341B02"/>
                </a:solidFill>
              </a:rPr>
              <a:t>Рука является вышедшим</a:t>
            </a:r>
            <a:br>
              <a:rPr lang="ru-RU" sz="3600" b="1" dirty="0">
                <a:solidFill>
                  <a:srgbClr val="341B02"/>
                </a:solidFill>
              </a:rPr>
            </a:br>
            <a:r>
              <a:rPr lang="ru-RU" sz="3600" b="1" dirty="0">
                <a:solidFill>
                  <a:srgbClr val="341B02"/>
                </a:solidFill>
              </a:rPr>
              <a:t>наружу головным мозгом.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93096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Истоки творческих способностей и дарований детей - на кончиках их пальцев.</a:t>
            </a:r>
          </a:p>
        </p:txBody>
      </p:sp>
    </p:spTree>
    <p:extLst>
      <p:ext uri="{BB962C8B-B14F-4D97-AF65-F5344CB8AC3E}">
        <p14:creationId xmlns:p14="http://schemas.microsoft.com/office/powerpoint/2010/main" val="33346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ru-RU" sz="4400" dirty="0" smtClean="0"/>
              <a:t>понятие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– психический процесс создания новых ценностей, являющийся «продолжением и заменой детской игры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Творчество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процесс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деятельности, создающий качественно новые материальные и духовные ценности или итог создания объективно нового, уникального. </a:t>
            </a:r>
            <a:r>
              <a:rPr lang="ru-RU" u="sng" dirty="0" smtClean="0">
                <a:solidFill>
                  <a:schemeClr val="tx2"/>
                </a:solidFill>
              </a:rPr>
              <a:t>С. Л. </a:t>
            </a:r>
            <a:r>
              <a:rPr lang="ru-RU" u="sng" dirty="0" err="1" smtClean="0">
                <a:solidFill>
                  <a:schemeClr val="tx2"/>
                </a:solidFill>
              </a:rPr>
              <a:t>Рубинштеин</a:t>
            </a:r>
            <a:endParaRPr lang="ru-RU" u="sng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стадии творческого </a:t>
            </a:r>
            <a:r>
              <a:rPr lang="ru-RU" sz="3600" dirty="0" smtClean="0"/>
              <a:t>мышления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Подготовка</a:t>
            </a:r>
            <a:r>
              <a:rPr lang="ru-RU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 — формулирование задачи; попытки её решения.</a:t>
            </a:r>
          </a:p>
          <a:p>
            <a:pPr lvl="0"/>
            <a:r>
              <a:rPr lang="ru-RU" b="1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Инкубация</a:t>
            </a:r>
            <a:r>
              <a:rPr lang="ru-RU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 — Вынашивание идеи</a:t>
            </a:r>
          </a:p>
          <a:p>
            <a:pPr lvl="0"/>
            <a:r>
              <a:rPr lang="ru-RU" b="1" dirty="0" smtClean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Озарение</a:t>
            </a:r>
            <a:r>
              <a:rPr lang="ru-RU" dirty="0" smtClean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 —Появление идеи</a:t>
            </a:r>
          </a:p>
          <a:p>
            <a:pPr lvl="0"/>
            <a:r>
              <a:rPr lang="ru-RU" b="1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Проверка</a:t>
            </a:r>
            <a:r>
              <a:rPr lang="ru-RU" dirty="0">
                <a:solidFill>
                  <a:srgbClr val="4B3101"/>
                </a:solidFill>
                <a:latin typeface="+mn-lt"/>
                <a:ea typeface="+mn-ea"/>
                <a:cs typeface="+mn-cs"/>
              </a:rPr>
              <a:t> —реализация идеи.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предшествует творчеству</a:t>
            </a:r>
            <a:endParaRPr lang="ru-RU" dirty="0"/>
          </a:p>
        </p:txBody>
      </p:sp>
      <p:pic>
        <p:nvPicPr>
          <p:cNvPr id="1026" name="Picture 2" descr="E:\работа\2 б.3б 2012- 2013г\DSC01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73004"/>
            <a:ext cx="5364088" cy="302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Natalya\Saved Games\Videos\работа\2 б.3б 2012- 2013г\IMG_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74760"/>
            <a:ext cx="4644008" cy="3483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Воображение связано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4B3101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4B310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4B3101"/>
                </a:solidFill>
              </a:rPr>
              <a:t>				воображение</a:t>
            </a:r>
            <a:endParaRPr lang="ru-RU" dirty="0">
              <a:solidFill>
                <a:srgbClr val="4B310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40768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9144000" cy="1152129"/>
          </a:xfrm>
        </p:spPr>
        <p:txBody>
          <a:bodyPr/>
          <a:lstStyle/>
          <a:p>
            <a:r>
              <a:rPr lang="ru-RU" sz="2800" dirty="0">
                <a:solidFill>
                  <a:srgbClr val="4B3101"/>
                </a:solidFill>
              </a:rPr>
              <a:t>воображение</a:t>
            </a:r>
            <a:r>
              <a:rPr lang="ru-RU" sz="2800" dirty="0"/>
              <a:t> -это процесс создания новых представлений из элементов прошлого опыта.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648072"/>
          </a:xfrm>
        </p:spPr>
        <p:txBody>
          <a:bodyPr/>
          <a:lstStyle/>
          <a:p>
            <a:pPr>
              <a:buNone/>
            </a:pPr>
            <a:r>
              <a:rPr lang="ru-RU" dirty="0"/>
              <a:t>Творчество </a:t>
            </a:r>
            <a:r>
              <a:rPr lang="ru-RU" dirty="0" smtClean="0"/>
              <a:t>опирается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прошлый опыт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3356992"/>
            <a:ext cx="4550637" cy="346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работа\поделки\IMG_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528" y="1272803"/>
            <a:ext cx="5191472" cy="389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Восприимчивость образов </a:t>
            </a:r>
            <a:r>
              <a:rPr lang="ru-RU" u="sng" dirty="0" smtClean="0">
                <a:solidFill>
                  <a:srgbClr val="4B3101"/>
                </a:solidFill>
              </a:rPr>
              <a:t>ограничена</a:t>
            </a:r>
            <a:r>
              <a:rPr lang="ru-RU" dirty="0" smtClean="0"/>
              <a:t> и</a:t>
            </a:r>
          </a:p>
          <a:p>
            <a:pPr>
              <a:buNone/>
            </a:pPr>
            <a:r>
              <a:rPr lang="ru-RU" u="sng" dirty="0" smtClean="0">
                <a:solidFill>
                  <a:srgbClr val="4B3101"/>
                </a:solidFill>
              </a:rPr>
              <a:t>замедлена</a:t>
            </a:r>
            <a:r>
              <a:rPr lang="ru-RU" dirty="0" smtClean="0"/>
              <a:t>.имеется </a:t>
            </a:r>
            <a:r>
              <a:rPr lang="ru-RU" u="sng" dirty="0" err="1" smtClean="0">
                <a:solidFill>
                  <a:srgbClr val="4B3101"/>
                </a:solidFill>
              </a:rPr>
              <a:t>суженность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восприятия, </a:t>
            </a:r>
            <a:r>
              <a:rPr lang="ru-RU" u="sng" dirty="0" err="1" smtClean="0">
                <a:solidFill>
                  <a:srgbClr val="4B3101"/>
                </a:solidFill>
              </a:rPr>
              <a:t>недифференцированность</a:t>
            </a:r>
            <a:endParaRPr lang="ru-RU" dirty="0" smtClean="0">
              <a:solidFill>
                <a:srgbClr val="4B3101"/>
              </a:solidFill>
            </a:endParaRPr>
          </a:p>
          <a:p>
            <a:pPr>
              <a:buNone/>
            </a:pPr>
            <a:r>
              <a:rPr lang="ru-RU" dirty="0" smtClean="0"/>
              <a:t>образов, </a:t>
            </a:r>
            <a:r>
              <a:rPr lang="ru-RU" u="sng" dirty="0" smtClean="0">
                <a:solidFill>
                  <a:srgbClr val="4B3101"/>
                </a:solidFill>
              </a:rPr>
              <a:t>недостаточная активность</a:t>
            </a:r>
            <a:endParaRPr lang="ru-RU" dirty="0" smtClean="0">
              <a:solidFill>
                <a:srgbClr val="4B3101"/>
              </a:solidFill>
            </a:endParaRPr>
          </a:p>
          <a:p>
            <a:pPr>
              <a:buNone/>
            </a:pPr>
            <a:r>
              <a:rPr lang="ru-RU" dirty="0" smtClean="0"/>
              <a:t>восприятия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воображения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4B3101"/>
                </a:solidFill>
              </a:rPr>
              <a:t>стериотипность</a:t>
            </a:r>
            <a:r>
              <a:rPr lang="ru-RU" dirty="0" smtClean="0">
                <a:solidFill>
                  <a:srgbClr val="4B3101"/>
                </a:solidFill>
              </a:rPr>
              <a:t> </a:t>
            </a:r>
            <a:r>
              <a:rPr lang="ru-RU" dirty="0" smtClean="0"/>
              <a:t>создаваемых образов,</a:t>
            </a:r>
          </a:p>
          <a:p>
            <a:pPr>
              <a:buNone/>
            </a:pPr>
            <a:r>
              <a:rPr lang="ru-RU" dirty="0" smtClean="0">
                <a:solidFill>
                  <a:srgbClr val="4B3101"/>
                </a:solidFill>
              </a:rPr>
              <a:t>конкретность, </a:t>
            </a:r>
          </a:p>
          <a:p>
            <a:pPr>
              <a:buNone/>
            </a:pPr>
            <a:r>
              <a:rPr lang="ru-RU" dirty="0" smtClean="0">
                <a:solidFill>
                  <a:srgbClr val="4B3101"/>
                </a:solidFill>
              </a:rPr>
              <a:t>фрагментарность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4B3101"/>
                </a:solidFill>
              </a:rPr>
              <a:t>недифференцированность</a:t>
            </a:r>
            <a:r>
              <a:rPr lang="ru-RU" dirty="0" smtClean="0">
                <a:solidFill>
                  <a:srgbClr val="4B3101"/>
                </a:solidFill>
              </a:rPr>
              <a:t> </a:t>
            </a:r>
            <a:r>
              <a:rPr lang="ru-RU" dirty="0" smtClean="0"/>
              <a:t>воображения.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1188343"/>
          </a:xfrm>
        </p:spPr>
        <p:txBody>
          <a:bodyPr/>
          <a:lstStyle/>
          <a:p>
            <a:r>
              <a:rPr lang="ru-RU" dirty="0" smtClean="0">
                <a:solidFill>
                  <a:srgbClr val="341B02"/>
                </a:solidFill>
              </a:rPr>
              <a:t>Воображение возникает не спонтанно, а при условии влияния взрослых.</a:t>
            </a:r>
          </a:p>
          <a:p>
            <a:endParaRPr lang="ru-RU" dirty="0" smtClean="0">
              <a:solidFill>
                <a:srgbClr val="341B02"/>
              </a:solidFill>
            </a:endParaRPr>
          </a:p>
          <a:p>
            <a:endParaRPr lang="ru-RU" dirty="0">
              <a:solidFill>
                <a:srgbClr val="341B0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47992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>
                <a:solidFill>
                  <a:srgbClr val="341B02"/>
                </a:solidFill>
              </a:rPr>
              <a:t>Трудовая деятельность человека невозможна, если он не представляет себе конечного результата.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190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pl-Shablon1</vt:lpstr>
      <vt:lpstr>  </vt:lpstr>
      <vt:lpstr>понятие</vt:lpstr>
      <vt:lpstr>стадии творческого мышления</vt:lpstr>
      <vt:lpstr>Игра предшествует творчеству</vt:lpstr>
      <vt:lpstr>Воображение связано</vt:lpstr>
      <vt:lpstr>воображение -это процесс создания новых представлений из элементов прошлого опыта. </vt:lpstr>
      <vt:lpstr>Особенности восприятия</vt:lpstr>
      <vt:lpstr>Особенности воображения</vt:lpstr>
      <vt:lpstr>Презентация PowerPoint</vt:lpstr>
      <vt:lpstr>Презентация PowerPoint</vt:lpstr>
      <vt:lpstr>1 рабовта с бумагой и картоном</vt:lpstr>
      <vt:lpstr>2 работа с пластилином и соленым тестом</vt:lpstr>
      <vt:lpstr>3 работа с нитками</vt:lpstr>
      <vt:lpstr>4 работа с природным материалом</vt:lpstr>
      <vt:lpstr>5 работа c бросовым  материалом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Nata</dc:creator>
  <cp:lastModifiedBy>Natalya</cp:lastModifiedBy>
  <cp:revision>32</cp:revision>
  <dcterms:created xsi:type="dcterms:W3CDTF">2013-05-12T08:18:09Z</dcterms:created>
  <dcterms:modified xsi:type="dcterms:W3CDTF">2014-09-17T03:47:46Z</dcterms:modified>
</cp:coreProperties>
</file>