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4" r:id="rId3"/>
    <p:sldId id="259" r:id="rId4"/>
    <p:sldId id="262" r:id="rId5"/>
    <p:sldId id="265" r:id="rId6"/>
    <p:sldId id="263" r:id="rId7"/>
    <p:sldId id="272" r:id="rId8"/>
    <p:sldId id="270" r:id="rId9"/>
    <p:sldId id="273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8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4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8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0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8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5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8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D2CEC84D-113A-4C15-BB69-D36BCE66978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C639E5-A24A-4519-A935-CD1529BAE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DA9B-2AE5-4446-83B2-69E6FFAC4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444" y="310758"/>
            <a:ext cx="7113706" cy="1323398"/>
          </a:xfrm>
        </p:spPr>
        <p:txBody>
          <a:bodyPr>
            <a:normAutofit fontScale="90000"/>
          </a:bodyPr>
          <a:lstStyle/>
          <a:p>
            <a:pPr algn="l"/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>
                <a:solidFill>
                  <a:schemeClr val="tx1"/>
                </a:solidFill>
              </a:rPr>
              <a:t>непобедимый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7D28D0-35B7-477D-BF15-401E767D4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1" y="2075723"/>
            <a:ext cx="8303945" cy="2371975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Исследовательский проект</a:t>
            </a:r>
          </a:p>
          <a:p>
            <a:pPr algn="l">
              <a:lnSpc>
                <a:spcPct val="100000"/>
              </a:lnSpc>
            </a:pP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  работу 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Карбасников Матвей, 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3«Б» класса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«Средняя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общеобразовательная школа №39»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Петрова Н.Ф.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классов, 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tabLst>
                <a:tab pos="4257675" algn="l"/>
              </a:tabLst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Плескач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Е.Н. мама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2" y="2667093"/>
            <a:ext cx="4443170" cy="29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0C3EDD-210D-4074-A010-85853703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id="{A3BF3559-2AA6-4875-B76A-761EB925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204536"/>
            <a:ext cx="8999621" cy="66534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 ученик 3«Б» класса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МОУ «Средняя общеобразовательная школа   №39»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Петрозаводского городского округа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Карбасников Матвей(10 лет)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Петрова Наталья Федоровна,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(89602108048)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7B470D-98CE-476A-9536-B787AEB7687A}"/>
              </a:ext>
            </a:extLst>
          </p:cNvPr>
          <p:cNvSpPr/>
          <p:nvPr/>
        </p:nvSpPr>
        <p:spPr>
          <a:xfrm>
            <a:off x="242048" y="255965"/>
            <a:ext cx="8758517" cy="648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работы: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 внимание детей и взрослых к ядовитому растению борщевик Сосновского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Выяснить причины массового распространения борщевика Сосновского и степень опасности для человека</a:t>
            </a:r>
          </a:p>
          <a:p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работы: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литературу о борщевике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Найти информацию об эффективных методах борьбы с борщевиком Сосновского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Найти места произрастания борщевика Сосновского в ближайших районах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памятки «Осторожно борщевик» для обучающихся в нашей школе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борщевик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места произрастания борщевика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предполагаю, что если люди будут знать о борщевике</a:t>
            </a:r>
          </a:p>
          <a:p>
            <a:pPr>
              <a:spcBef>
                <a:spcPts val="45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вреде, который  он наносит, то они смогут избежать травм </a:t>
            </a:r>
          </a:p>
          <a:p>
            <a:pPr>
              <a:spcBef>
                <a:spcPts val="45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негативных последствий.</a:t>
            </a:r>
          </a:p>
          <a:p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исследования: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литературы, информации из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исследования.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Опрос, наблюдение, личный опыт, анализ полученных данных.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средств и способов борьбы.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02" y="3379764"/>
            <a:ext cx="1862562" cy="31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96C457-8704-4260-9784-945AB58D9710}"/>
              </a:ext>
            </a:extLst>
          </p:cNvPr>
          <p:cNvSpPr/>
          <p:nvPr/>
        </p:nvSpPr>
        <p:spPr>
          <a:xfrm>
            <a:off x="343777" y="531598"/>
            <a:ext cx="8378882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Катастрофическое распространение ядовитого борщевика Сосновского по России становится для нашей страны национальной проблемой №1.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CA4CC4-0AC3-4D37-A8AC-551DB4015FEF}"/>
              </a:ext>
            </a:extLst>
          </p:cNvPr>
          <p:cNvSpPr/>
          <p:nvPr/>
        </p:nvSpPr>
        <p:spPr>
          <a:xfrm>
            <a:off x="493059" y="4909171"/>
            <a:ext cx="8739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Опасность: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захватывает обширные территории и нарушает экологическое равновесие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реальную угрозу для здоровья и даже жизни человека.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0585B9-6587-4D8E-BB52-8D854EF307FA}"/>
              </a:ext>
            </a:extLst>
          </p:cNvPr>
          <p:cNvSpPr/>
          <p:nvPr/>
        </p:nvSpPr>
        <p:spPr>
          <a:xfrm>
            <a:off x="3917576" y="1420209"/>
            <a:ext cx="48826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Сосновского 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род растений семейства Зонтичные. 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онт, похожий на зонтик укропа, состоит из 30-75 лучей. Цветки белые и розовые. Именно такого цвета цветки бывают только у Борщевика Сосновского. Каждое соцветие имеет 150 цветков. На одном растении может быть более 80 000 цветков.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достигают глубины 2-3  метров. Назван в честь исследователя флоры Кавказа Д. И. Сосновского , откуда и завезли это растение для корма скоту. Но растение одичало и стало «захватывать» заброшенные земли.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5" y="1420209"/>
            <a:ext cx="3388301" cy="32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8202F6-F181-4328-9CA6-028857577C7C}"/>
              </a:ext>
            </a:extLst>
          </p:cNvPr>
          <p:cNvSpPr/>
          <p:nvPr/>
        </p:nvSpPr>
        <p:spPr>
          <a:xfrm>
            <a:off x="384796" y="421244"/>
            <a:ext cx="854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соке борщевика содержатся </a:t>
            </a:r>
            <a:r>
              <a:rPr lang="ru-RU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фурокумарины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Попадая на кожу, они под воздействием солнечных лучей вызывают ожоги.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 даже случаи летальных исходов — в основном, у маленьких детей, </a:t>
            </a:r>
          </a:p>
        </p:txBody>
      </p:sp>
      <p:pic>
        <p:nvPicPr>
          <p:cNvPr id="5" name="Picture 6" descr="how-to-get-rid-of-blisters-t8tfasun">
            <a:extLst>
              <a:ext uri="{FF2B5EF4-FFF2-40B4-BE49-F238E27FC236}">
                <a16:creationId xmlns:a16="http://schemas.microsoft.com/office/drawing/2014/main" id="{654807B9-3E40-4C26-9708-5E41A57FD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9"/>
          <a:stretch/>
        </p:blipFill>
        <p:spPr bwMode="auto">
          <a:xfrm>
            <a:off x="3906044" y="1005678"/>
            <a:ext cx="1822791" cy="168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B59648-5C95-4BE7-96B9-E71C90BE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6" y="975242"/>
            <a:ext cx="3325814" cy="16551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7F4D0BD-638A-45C8-BA8D-26D0EF9A9431}"/>
              </a:ext>
            </a:extLst>
          </p:cNvPr>
          <p:cNvSpPr/>
          <p:nvPr/>
        </p:nvSpPr>
        <p:spPr>
          <a:xfrm>
            <a:off x="368422" y="2756837"/>
            <a:ext cx="817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 борщевик Сосновского стал очень интенсивно распространяться</a:t>
            </a:r>
            <a:endParaRPr lang="ru-RU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07D600E-BA1C-49AE-85F6-694CBEFBB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595" y="3348315"/>
            <a:ext cx="4692577" cy="3140116"/>
          </a:xfrm>
          <a:prstGeom prst="rect">
            <a:avLst/>
          </a:prstGeom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9DCE3468-33E8-4D96-90FE-893BA8C6CDB4}"/>
              </a:ext>
            </a:extLst>
          </p:cNvPr>
          <p:cNvSpPr/>
          <p:nvPr/>
        </p:nvSpPr>
        <p:spPr>
          <a:xfrm>
            <a:off x="4198172" y="3659372"/>
            <a:ext cx="258417" cy="6659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F3CA8F-E34F-4196-A977-ED78C74A90C2}"/>
              </a:ext>
            </a:extLst>
          </p:cNvPr>
          <p:cNvSpPr txBox="1"/>
          <p:nvPr/>
        </p:nvSpPr>
        <p:spPr>
          <a:xfrm>
            <a:off x="4456590" y="4228682"/>
            <a:ext cx="14037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</a:rPr>
              <a:t>Карелия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24" y="975242"/>
            <a:ext cx="3004913" cy="17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inoe.info/upload/editor/news/2017.08/599ba2eb4d4af_1503372011.jpg">
            <a:extLst>
              <a:ext uri="{FF2B5EF4-FFF2-40B4-BE49-F238E27FC236}">
                <a16:creationId xmlns:a16="http://schemas.microsoft.com/office/drawing/2014/main" id="{A817FBF6-DAB7-4127-8055-836AE7BA9C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2" y="1613977"/>
            <a:ext cx="2757178" cy="171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k.karelia.ru/wp-content/uploads/2016/07/20-1-1024x683.jpg">
            <a:extLst>
              <a:ext uri="{FF2B5EF4-FFF2-40B4-BE49-F238E27FC236}">
                <a16:creationId xmlns:a16="http://schemas.microsoft.com/office/drawing/2014/main" id="{4DCB5B54-56BD-44F1-8F78-0F7B9F463F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2" y="4079644"/>
            <a:ext cx="2686050" cy="205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k.karelia.ru/wp-content/uploads/2016/07/16-2-1271x847.jpg">
            <a:extLst>
              <a:ext uri="{FF2B5EF4-FFF2-40B4-BE49-F238E27FC236}">
                <a16:creationId xmlns:a16="http://schemas.microsoft.com/office/drawing/2014/main" id="{06F41E0D-E200-4A3C-B53D-B39477993C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36" y="4126506"/>
            <a:ext cx="2776061" cy="204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B3ABF1-B9BC-4B0B-B2F9-F14FAA2AE0D8}"/>
              </a:ext>
            </a:extLst>
          </p:cNvPr>
          <p:cNvSpPr txBox="1"/>
          <p:nvPr/>
        </p:nvSpPr>
        <p:spPr>
          <a:xfrm>
            <a:off x="816498" y="1172955"/>
            <a:ext cx="164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Лососинка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14D17-9336-4687-840F-7AAAA3678EEB}"/>
              </a:ext>
            </a:extLst>
          </p:cNvPr>
          <p:cNvSpPr txBox="1"/>
          <p:nvPr/>
        </p:nvSpPr>
        <p:spPr>
          <a:xfrm>
            <a:off x="3672007" y="1205802"/>
            <a:ext cx="179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Сулажгора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7C664-A777-4F6E-AC9D-844147E39A66}"/>
              </a:ext>
            </a:extLst>
          </p:cNvPr>
          <p:cNvSpPr txBox="1"/>
          <p:nvPr/>
        </p:nvSpPr>
        <p:spPr>
          <a:xfrm>
            <a:off x="6245547" y="1205802"/>
            <a:ext cx="237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Конечная Ключевая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30F16-9023-45E6-B7AC-6606FBE3B84B}"/>
              </a:ext>
            </a:extLst>
          </p:cNvPr>
          <p:cNvSpPr txBox="1"/>
          <p:nvPr/>
        </p:nvSpPr>
        <p:spPr>
          <a:xfrm>
            <a:off x="974035" y="3429000"/>
            <a:ext cx="19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МВД на Кирова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89204-129D-4C26-9FBE-E646705FB939}"/>
              </a:ext>
            </a:extLst>
          </p:cNvPr>
          <p:cNvSpPr txBox="1"/>
          <p:nvPr/>
        </p:nvSpPr>
        <p:spPr>
          <a:xfrm>
            <a:off x="3468757" y="3520937"/>
            <a:ext cx="245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Ровио</a:t>
            </a:r>
            <a:r>
              <a:rPr lang="ru-RU" b="1" dirty="0"/>
              <a:t> –детская поликлиника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857B8-788F-4C4A-9F4A-A80CD6C3F7FA}"/>
              </a:ext>
            </a:extLst>
          </p:cNvPr>
          <p:cNvSpPr txBox="1"/>
          <p:nvPr/>
        </p:nvSpPr>
        <p:spPr>
          <a:xfrm>
            <a:off x="6400801" y="3520937"/>
            <a:ext cx="1902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Ст. «Юность</a:t>
            </a:r>
            <a:r>
              <a:rPr lang="ru-RU" sz="1350" dirty="0"/>
              <a:t>»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031964-1E4F-4F7B-9AC4-FEE4970D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3732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Места распространения  борщевика в Петрозаводске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CEED4774-1977-4482-8501-19E330DD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18" y="2024128"/>
            <a:ext cx="7404653" cy="4038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3" y="1688044"/>
            <a:ext cx="2653175" cy="17576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1" y="4126505"/>
            <a:ext cx="2718561" cy="20114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95" y="1616868"/>
            <a:ext cx="26822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7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орщевик\механ.jpg">
            <a:extLst>
              <a:ext uri="{FF2B5EF4-FFF2-40B4-BE49-F238E27FC236}">
                <a16:creationId xmlns:a16="http://schemas.microsoft.com/office/drawing/2014/main" id="{B4BD9772-8F18-4530-A448-06A101DA5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65"/>
          <a:stretch/>
        </p:blipFill>
        <p:spPr>
          <a:xfrm>
            <a:off x="4755345" y="1206787"/>
            <a:ext cx="2975575" cy="1876956"/>
          </a:xfrm>
          <a:prstGeom prst="rect">
            <a:avLst/>
          </a:prstGeom>
        </p:spPr>
      </p:pic>
      <p:pic>
        <p:nvPicPr>
          <p:cNvPr id="5" name="Picture 5" descr="1402849935dsc_0476">
            <a:extLst>
              <a:ext uri="{FF2B5EF4-FFF2-40B4-BE49-F238E27FC236}">
                <a16:creationId xmlns:a16="http://schemas.microsoft.com/office/drawing/2014/main" id="{AC2BBAE2-0AEB-4758-A213-835119C7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78" y="3829110"/>
            <a:ext cx="3008686" cy="20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борщевик\борщт моль.jpg">
            <a:extLst>
              <a:ext uri="{FF2B5EF4-FFF2-40B4-BE49-F238E27FC236}">
                <a16:creationId xmlns:a16="http://schemas.microsoft.com/office/drawing/2014/main" id="{638DBE6F-2AD6-45F6-8A71-39AB68D0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45999"/>
            <a:ext cx="3381652" cy="20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486D6-E918-453A-B7E6-DE4711B5376F}"/>
              </a:ext>
            </a:extLst>
          </p:cNvPr>
          <p:cNvSpPr txBox="1"/>
          <p:nvPr/>
        </p:nvSpPr>
        <p:spPr>
          <a:xfrm>
            <a:off x="5900128" y="595046"/>
            <a:ext cx="299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Механический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C375A-3667-48B0-B7A4-E5CDBF1821FF}"/>
              </a:ext>
            </a:extLst>
          </p:cNvPr>
          <p:cNvSpPr txBox="1"/>
          <p:nvPr/>
        </p:nvSpPr>
        <p:spPr>
          <a:xfrm>
            <a:off x="1159956" y="3382368"/>
            <a:ext cx="189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Химический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978F8-8A24-4141-A554-8B7EBDFB62F7}"/>
              </a:ext>
            </a:extLst>
          </p:cNvPr>
          <p:cNvSpPr txBox="1"/>
          <p:nvPr/>
        </p:nvSpPr>
        <p:spPr>
          <a:xfrm>
            <a:off x="5452877" y="3429000"/>
            <a:ext cx="292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Борщевидная</a:t>
            </a:r>
            <a:r>
              <a:rPr lang="ru-RU" sz="2000" b="1" dirty="0"/>
              <a:t> моль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D33939-F40C-4CFE-B5A7-4AD3D26CEFE1}"/>
              </a:ext>
            </a:extLst>
          </p:cNvPr>
          <p:cNvSpPr/>
          <p:nvPr/>
        </p:nvSpPr>
        <p:spPr>
          <a:xfrm>
            <a:off x="277470" y="88440"/>
            <a:ext cx="684050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Как избавиться от борщевика?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485301-938A-4A2F-97D7-6334B0FF3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8" y="1206787"/>
            <a:ext cx="3439897" cy="18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C40326-7BBC-43E0-B04B-33176A598743}"/>
              </a:ext>
            </a:extLst>
          </p:cNvPr>
          <p:cNvSpPr/>
          <p:nvPr/>
        </p:nvSpPr>
        <p:spPr>
          <a:xfrm>
            <a:off x="1418635" y="491735"/>
            <a:ext cx="5865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         </a:t>
            </a:r>
            <a:r>
              <a:rPr lang="ru-RU" sz="2100" b="1" dirty="0"/>
              <a:t>Исследование влияния борщевика на почву</a:t>
            </a:r>
            <a:endParaRPr lang="ru-RU" sz="135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ED0849-BC52-499E-A0FD-594DCC4F7B08}"/>
              </a:ext>
            </a:extLst>
          </p:cNvPr>
          <p:cNvSpPr/>
          <p:nvPr/>
        </p:nvSpPr>
        <p:spPr>
          <a:xfrm>
            <a:off x="941248" y="1005336"/>
            <a:ext cx="7261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/>
              <a:t>(</a:t>
            </a:r>
            <a:r>
              <a:rPr lang="ru-RU" b="1" dirty="0"/>
              <a:t>проводилось в осенний период, когда нет угрозы получить ожоги)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B7CEDB-D3A2-4F08-9838-CDB2ADBD8938}"/>
              </a:ext>
            </a:extLst>
          </p:cNvPr>
          <p:cNvSpPr/>
          <p:nvPr/>
        </p:nvSpPr>
        <p:spPr>
          <a:xfrm>
            <a:off x="1700843" y="4207171"/>
            <a:ext cx="55835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/>
              <a:t>Вывод</a:t>
            </a:r>
            <a:r>
              <a:rPr lang="ru-RU" sz="2100" dirty="0"/>
              <a:t>: он убивает семена, они не прорастают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F1CB25-05DB-4EC3-8B5B-312F46ED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39" y="1325157"/>
            <a:ext cx="5007200" cy="2647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0D7CEA-3998-44DD-B47D-A26688BE3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8771" y="1396863"/>
            <a:ext cx="5291168" cy="28103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82F8E6-F6B1-4692-8EBE-7C48DE1495B5}"/>
              </a:ext>
            </a:extLst>
          </p:cNvPr>
          <p:cNvSpPr/>
          <p:nvPr/>
        </p:nvSpPr>
        <p:spPr>
          <a:xfrm>
            <a:off x="375200" y="4633766"/>
            <a:ext cx="83870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Воистину борщевик- растение-терминатор, не позволяет к себе прикасаться и вообще крайне токсичен. Ведь мы ещё ничего не сказали о пыльце борщевика. А она, попадая в дыхательные пути, способна вызывать тошноту, рвоту и отёк гортани. Как известно, аллергия — одна из болезней ХХI века. Если борщевик станет расти повсеместно и ещё добавит своей пыльце токсичности (а от него можно ожидать чего угодно), его точно можно будет назвать угрозой № 1 человеку со стороны растительного мира.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596980"/>
            <a:ext cx="1730564" cy="29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3B6760-5A05-4AAC-B4FE-B1E0ACDF95F1}"/>
              </a:ext>
            </a:extLst>
          </p:cNvPr>
          <p:cNvSpPr/>
          <p:nvPr/>
        </p:nvSpPr>
        <p:spPr>
          <a:xfrm>
            <a:off x="168232" y="310038"/>
            <a:ext cx="844684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/>
              <a:t>   Памятка «Осторожно борщевик»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Никогда не прикасайтесь голыми руками к борщевику, потому что можно получить ожог.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Если вы получили ожог, сразу же уберите его с солнца, промойте водой с мылом и наложив стерильную повязку отправляйтесь к взрослому или врачу.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 скашивании и другом способе борьбы с борщевиком будьте осторожны и соблюдайте меры предосторожности.</a:t>
            </a:r>
          </a:p>
          <a:p>
            <a:r>
              <a:rPr lang="ru-RU" sz="2400" b="1" dirty="0"/>
              <a:t>Выводы:</a:t>
            </a:r>
          </a:p>
          <a:p>
            <a:pPr marL="257175" indent="-257175">
              <a:buAutoNum type="arabicPeriod"/>
            </a:pPr>
            <a:r>
              <a:rPr lang="ru-RU" b="1" dirty="0"/>
              <a:t>Борщевик-  очень опасное растение и у него нет естественных врагов в природе! Оно не страдает от болезней и вредителей! Оно стремительно захватывает все новые и новые территории, вытесняя из экосистемы другие виды растительного мира</a:t>
            </a:r>
          </a:p>
          <a:p>
            <a:pPr marL="257175" indent="-257175">
              <a:buAutoNum type="arabicPeriod"/>
            </a:pPr>
            <a:r>
              <a:rPr lang="ru-RU" b="1" dirty="0"/>
              <a:t>Не многие школьники знают об этом растении и его опасности.</a:t>
            </a:r>
          </a:p>
          <a:p>
            <a:pPr marL="257175" indent="-257175">
              <a:buAutoNum type="arabicPeriod"/>
            </a:pPr>
            <a:r>
              <a:rPr lang="ru-RU" b="1" dirty="0"/>
              <a:t> Проблема есть в нашей республике , даже в нашем городском округе </a:t>
            </a:r>
          </a:p>
          <a:p>
            <a:pPr marL="257175" indent="-257175">
              <a:buAutoNum type="arabicPeriod"/>
            </a:pPr>
            <a:r>
              <a:rPr lang="ru-RU" b="1" dirty="0"/>
              <a:t> Бороться с борщевиком можно. Существует несколько способов. Обрезка цветков до начала цветения, сжигание зонтиков с плодами, многократная вспашка земли. </a:t>
            </a:r>
          </a:p>
          <a:p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ACF83-2FDE-4FBE-B864-AD0FB4DC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81017"/>
            <a:ext cx="1848678" cy="13669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3E1573-231B-42FD-9E0D-760EBA3D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538" y="4974402"/>
            <a:ext cx="2278563" cy="1780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F68DD1-857D-4805-86CE-3E5B1FC99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871" y="5209443"/>
            <a:ext cx="834128" cy="14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2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3370-959B-407A-B876-03BA1C04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289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                        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E1029-BFFB-4352-96B9-7BF314A1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138518"/>
            <a:ext cx="7404653" cy="495748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Российский Журнал Биологических Инвазий № 3, 2018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Бетехтина   Ю.В.,  Ронжина   Д.А.,  Иванова   Л.А.,  Малыгин  М. В.,  Иванов   Л.А. Относительная скорость роста аборигенного H. </a:t>
            </a:r>
            <a:r>
              <a:rPr lang="ru-RU" sz="1800" dirty="0" err="1">
                <a:solidFill>
                  <a:schemeClr val="tx1"/>
                </a:solidFill>
              </a:rPr>
              <a:t>sibiricum</a:t>
            </a:r>
            <a:r>
              <a:rPr lang="ru-RU" sz="1800" dirty="0">
                <a:solidFill>
                  <a:schemeClr val="tx1"/>
                </a:solidFill>
              </a:rPr>
              <a:t> // Российский журнал биологических инвазий. 2018. № 4. С.7-16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Якимович Е.А. </a:t>
            </a:r>
            <a:r>
              <a:rPr lang="ru-RU" sz="1800" dirty="0" err="1">
                <a:solidFill>
                  <a:schemeClr val="tx1"/>
                </a:solidFill>
              </a:rPr>
              <a:t>Шкляревкая</a:t>
            </a:r>
            <a:r>
              <a:rPr lang="ru-RU" sz="1800" dirty="0">
                <a:solidFill>
                  <a:schemeClr val="tx1"/>
                </a:solidFill>
              </a:rPr>
              <a:t> О.А., </a:t>
            </a:r>
            <a:r>
              <a:rPr lang="ru-RU" sz="1800" dirty="0" err="1">
                <a:solidFill>
                  <a:schemeClr val="tx1"/>
                </a:solidFill>
              </a:rPr>
              <a:t>Пекутько</a:t>
            </a:r>
            <a:r>
              <a:rPr lang="ru-RU" sz="1800" dirty="0">
                <a:solidFill>
                  <a:schemeClr val="tx1"/>
                </a:solidFill>
              </a:rPr>
              <a:t> С.А., </a:t>
            </a:r>
            <a:r>
              <a:rPr lang="ru-RU" sz="1800" dirty="0" err="1">
                <a:solidFill>
                  <a:schemeClr val="tx1"/>
                </a:solidFill>
              </a:rPr>
              <a:t>Ницевич</a:t>
            </a:r>
            <a:r>
              <a:rPr lang="ru-RU" sz="1800" dirty="0">
                <a:solidFill>
                  <a:schemeClr val="tx1"/>
                </a:solidFill>
              </a:rPr>
              <a:t> С.А. Гербициды против борщевика Сосновского // Наше сельское хозяйство. 2018. Октябрь. с.2-19. Журнал «Наше сельское хозяйство» </a:t>
            </a:r>
          </a:p>
        </p:txBody>
      </p:sp>
    </p:spTree>
    <p:extLst>
      <p:ext uri="{BB962C8B-B14F-4D97-AF65-F5344CB8AC3E}">
        <p14:creationId xmlns:p14="http://schemas.microsoft.com/office/powerpoint/2010/main" val="7039278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359</TotalTime>
  <Words>739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</vt:lpstr>
      <vt:lpstr>Базис</vt:lpstr>
      <vt:lpstr>     непобедимый</vt:lpstr>
      <vt:lpstr>Презентация PowerPoint</vt:lpstr>
      <vt:lpstr>Презентация PowerPoint</vt:lpstr>
      <vt:lpstr>Презентация PowerPoint</vt:lpstr>
      <vt:lpstr>Места распространения  борщевика в Петрозаводске</vt:lpstr>
      <vt:lpstr>Презентация PowerPoint</vt:lpstr>
      <vt:lpstr>Презентация PowerPoint</vt:lpstr>
      <vt:lpstr>Презентация PowerPoint</vt:lpstr>
      <vt:lpstr>                             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непобедимый</dc:title>
  <dc:creator>Елена</dc:creator>
  <cp:lastModifiedBy>Наталья</cp:lastModifiedBy>
  <cp:revision>44</cp:revision>
  <dcterms:created xsi:type="dcterms:W3CDTF">2019-11-07T12:58:29Z</dcterms:created>
  <dcterms:modified xsi:type="dcterms:W3CDTF">2020-03-24T15:13:33Z</dcterms:modified>
</cp:coreProperties>
</file>