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64" r:id="rId6"/>
    <p:sldId id="266" r:id="rId7"/>
    <p:sldId id="267" r:id="rId8"/>
    <p:sldId id="268" r:id="rId9"/>
    <p:sldId id="269" r:id="rId10"/>
    <p:sldId id="26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655C886-A920-446A-A1B9-AFE4B853FF84}"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1899880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55C886-A920-446A-A1B9-AFE4B853FF84}"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2960728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55C886-A920-446A-A1B9-AFE4B853FF84}"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3263752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55C886-A920-446A-A1B9-AFE4B853FF84}"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177314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55C886-A920-446A-A1B9-AFE4B853FF84}" type="datetimeFigureOut">
              <a:rPr lang="ru-RU" smtClean="0"/>
              <a:t>24.03.2020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385087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655C886-A920-446A-A1B9-AFE4B853FF84}" type="datetimeFigureOut">
              <a:rPr lang="ru-RU" smtClean="0"/>
              <a:t>24.03.2020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409720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655C886-A920-446A-A1B9-AFE4B853FF84}" type="datetimeFigureOut">
              <a:rPr lang="ru-RU" smtClean="0"/>
              <a:t>24.03.2020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242672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655C886-A920-446A-A1B9-AFE4B853FF84}" type="datetimeFigureOut">
              <a:rPr lang="ru-RU" smtClean="0"/>
              <a:t>24.03.2020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2087279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5C886-A920-446A-A1B9-AFE4B853FF84}" type="datetimeFigureOut">
              <a:rPr lang="ru-RU" smtClean="0"/>
              <a:t>24.03.2020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3935450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655C886-A920-446A-A1B9-AFE4B853FF84}" type="datetimeFigureOut">
              <a:rPr lang="ru-RU" smtClean="0"/>
              <a:t>24.03.2020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1078181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655C886-A920-446A-A1B9-AFE4B853FF84}" type="datetimeFigureOut">
              <a:rPr lang="ru-RU" smtClean="0"/>
              <a:t>24.03.2020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207AF0-3F84-4814-B0DB-62BEC99E1D2A}" type="slidenum">
              <a:rPr lang="ru-RU" smtClean="0"/>
              <a:t>‹#›</a:t>
            </a:fld>
            <a:endParaRPr lang="ru-RU"/>
          </a:p>
        </p:txBody>
      </p:sp>
    </p:spTree>
    <p:extLst>
      <p:ext uri="{BB962C8B-B14F-4D97-AF65-F5344CB8AC3E}">
        <p14:creationId xmlns:p14="http://schemas.microsoft.com/office/powerpoint/2010/main" val="3867583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60828">
              <a:srgbClr val="92D050"/>
            </a:gs>
            <a:gs pos="0">
              <a:schemeClr val="accent6">
                <a:lumMod val="5000"/>
                <a:lumOff val="95000"/>
              </a:schemeClr>
            </a:gs>
            <a:gs pos="80000">
              <a:schemeClr val="accent6">
                <a:lumMod val="45000"/>
                <a:lumOff val="55000"/>
              </a:schemeClr>
            </a:gs>
            <a:gs pos="90000">
              <a:schemeClr val="accent6">
                <a:lumMod val="45000"/>
                <a:lumOff val="55000"/>
              </a:schemeClr>
            </a:gs>
            <a:gs pos="100000">
              <a:schemeClr val="accent6">
                <a:lumMod val="30000"/>
                <a:lumOff val="7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55C886-A920-446A-A1B9-AFE4B853FF84}" type="datetimeFigureOut">
              <a:rPr lang="ru-RU" smtClean="0"/>
              <a:t>24.03.2020</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207AF0-3F84-4814-B0DB-62BEC99E1D2A}" type="slidenum">
              <a:rPr lang="ru-RU" smtClean="0"/>
              <a:t>‹#›</a:t>
            </a:fld>
            <a:endParaRPr lang="ru-RU"/>
          </a:p>
        </p:txBody>
      </p:sp>
    </p:spTree>
    <p:extLst>
      <p:ext uri="{BB962C8B-B14F-4D97-AF65-F5344CB8AC3E}">
        <p14:creationId xmlns:p14="http://schemas.microsoft.com/office/powerpoint/2010/main" val="3060791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E8B5CF2F-9F5C-4C6A-B610-E6BE94154659}"/>
              </a:ext>
            </a:extLst>
          </p:cNvPr>
          <p:cNvSpPr>
            <a:spLocks noGrp="1"/>
          </p:cNvSpPr>
          <p:nvPr>
            <p:ph type="title"/>
          </p:nvPr>
        </p:nvSpPr>
        <p:spPr>
          <a:xfrm>
            <a:off x="564255" y="828765"/>
            <a:ext cx="7886700" cy="1325563"/>
          </a:xfrm>
        </p:spPr>
        <p:txBody>
          <a:bodyPr/>
          <a:lstStyle/>
          <a:p>
            <a:pPr algn="ctr"/>
            <a:r>
              <a:rPr lang="ru-RU" dirty="0">
                <a:latin typeface="Calibri" panose="020F0502020204030204" pitchFamily="34" charset="0"/>
                <a:cs typeface="Calibri" panose="020F0502020204030204" pitchFamily="34" charset="0"/>
              </a:rPr>
              <a:t>Влияние природного минерала шунгита на рост растений</a:t>
            </a:r>
            <a:endParaRPr lang="ru-RU" dirty="0"/>
          </a:p>
        </p:txBody>
      </p:sp>
      <p:sp>
        <p:nvSpPr>
          <p:cNvPr id="6" name="Объект 5">
            <a:extLst>
              <a:ext uri="{FF2B5EF4-FFF2-40B4-BE49-F238E27FC236}">
                <a16:creationId xmlns:a16="http://schemas.microsoft.com/office/drawing/2014/main" id="{502C14E6-7A17-44B7-89FC-0C61BBC26A70}"/>
              </a:ext>
            </a:extLst>
          </p:cNvPr>
          <p:cNvSpPr>
            <a:spLocks noGrp="1"/>
          </p:cNvSpPr>
          <p:nvPr>
            <p:ph sz="half" idx="2"/>
          </p:nvPr>
        </p:nvSpPr>
        <p:spPr>
          <a:xfrm>
            <a:off x="4837492" y="3140246"/>
            <a:ext cx="3819525" cy="2927350"/>
          </a:xfrm>
        </p:spPr>
        <p:txBody>
          <a:bodyPr>
            <a:normAutofit fontScale="85000" lnSpcReduction="10000"/>
          </a:bodyPr>
          <a:lstStyle/>
          <a:p>
            <a:pPr marL="0" indent="0" algn="r">
              <a:lnSpc>
                <a:spcPct val="100000"/>
              </a:lnSpc>
              <a:spcBef>
                <a:spcPts val="0"/>
              </a:spcBef>
              <a:spcAft>
                <a:spcPts val="0"/>
              </a:spcAft>
              <a:buNone/>
              <a:tabLst>
                <a:tab pos="4257675" algn="l"/>
              </a:tabLst>
            </a:pPr>
            <a:r>
              <a:rPr lang="ru-RU" dirty="0">
                <a:latin typeface="Calibri" panose="020F0502020204030204" pitchFamily="34" charset="0"/>
                <a:ea typeface="Times New Roman" panose="02020603050405020304" pitchFamily="18" charset="0"/>
                <a:cs typeface="Calibri" panose="020F0502020204030204" pitchFamily="34" charset="0"/>
              </a:rPr>
              <a:t>Выполнила работу </a:t>
            </a:r>
          </a:p>
          <a:p>
            <a:pPr marL="0" indent="0" algn="r">
              <a:lnSpc>
                <a:spcPct val="100000"/>
              </a:lnSpc>
              <a:spcBef>
                <a:spcPts val="0"/>
              </a:spcBef>
              <a:spcAft>
                <a:spcPts val="0"/>
              </a:spcAft>
              <a:buNone/>
              <a:tabLst>
                <a:tab pos="4257675" algn="l"/>
              </a:tabLst>
            </a:pPr>
            <a:r>
              <a:rPr lang="ru-RU" dirty="0">
                <a:latin typeface="Calibri" panose="020F0502020204030204" pitchFamily="34" charset="0"/>
                <a:ea typeface="Times New Roman" panose="02020603050405020304" pitchFamily="18" charset="0"/>
                <a:cs typeface="Calibri" panose="020F0502020204030204" pitchFamily="34" charset="0"/>
              </a:rPr>
              <a:t>Берегова Ксения, </a:t>
            </a:r>
            <a:endParaRPr lang="ru-RU" sz="2000" dirty="0">
              <a:latin typeface="Calibri" panose="020F0502020204030204" pitchFamily="34" charset="0"/>
              <a:ea typeface="Times New Roman" panose="02020603050405020304" pitchFamily="18" charset="0"/>
              <a:cs typeface="Calibri" panose="020F0502020204030204" pitchFamily="34" charset="0"/>
            </a:endParaRPr>
          </a:p>
          <a:p>
            <a:pPr marL="0" indent="0" algn="r">
              <a:lnSpc>
                <a:spcPct val="100000"/>
              </a:lnSpc>
              <a:spcBef>
                <a:spcPts val="0"/>
              </a:spcBef>
              <a:spcAft>
                <a:spcPts val="0"/>
              </a:spcAft>
              <a:buNone/>
              <a:tabLst>
                <a:tab pos="4257675" algn="l"/>
              </a:tabLst>
            </a:pPr>
            <a:r>
              <a:rPr lang="ru-RU" dirty="0">
                <a:latin typeface="Calibri" panose="020F0502020204030204" pitchFamily="34" charset="0"/>
                <a:ea typeface="Times New Roman" panose="02020603050405020304" pitchFamily="18" charset="0"/>
                <a:cs typeface="Calibri" panose="020F0502020204030204" pitchFamily="34" charset="0"/>
              </a:rPr>
              <a:t>ученица 3«Б» класса</a:t>
            </a:r>
            <a:endParaRPr lang="ru-RU" sz="2000" dirty="0">
              <a:latin typeface="Calibri" panose="020F0502020204030204" pitchFamily="34" charset="0"/>
              <a:ea typeface="Times New Roman" panose="02020603050405020304" pitchFamily="18" charset="0"/>
              <a:cs typeface="Calibri" panose="020F0502020204030204" pitchFamily="34" charset="0"/>
            </a:endParaRPr>
          </a:p>
          <a:p>
            <a:pPr marL="0" indent="0" algn="r">
              <a:lnSpc>
                <a:spcPct val="100000"/>
              </a:lnSpc>
              <a:spcBef>
                <a:spcPts val="0"/>
              </a:spcBef>
              <a:spcAft>
                <a:spcPts val="0"/>
              </a:spcAft>
              <a:buNone/>
              <a:tabLst>
                <a:tab pos="4257675" algn="l"/>
              </a:tabLst>
            </a:pPr>
            <a:r>
              <a:rPr lang="ru-RU" dirty="0">
                <a:latin typeface="Calibri" panose="020F0502020204030204" pitchFamily="34" charset="0"/>
                <a:ea typeface="Times New Roman" panose="02020603050405020304" pitchFamily="18" charset="0"/>
                <a:cs typeface="Calibri" panose="020F0502020204030204" pitchFamily="34" charset="0"/>
              </a:rPr>
              <a:t>МОУ «Средняя</a:t>
            </a:r>
            <a:endParaRPr lang="ru-RU" sz="2000" dirty="0">
              <a:latin typeface="Calibri" panose="020F0502020204030204" pitchFamily="34" charset="0"/>
              <a:ea typeface="Times New Roman" panose="02020603050405020304" pitchFamily="18" charset="0"/>
              <a:cs typeface="Calibri" panose="020F0502020204030204" pitchFamily="34" charset="0"/>
            </a:endParaRPr>
          </a:p>
          <a:p>
            <a:pPr marL="0" indent="0" algn="r">
              <a:lnSpc>
                <a:spcPct val="100000"/>
              </a:lnSpc>
              <a:spcBef>
                <a:spcPts val="0"/>
              </a:spcBef>
              <a:spcAft>
                <a:spcPts val="0"/>
              </a:spcAft>
              <a:buNone/>
              <a:tabLst>
                <a:tab pos="4257675" algn="l"/>
              </a:tabLst>
            </a:pPr>
            <a:r>
              <a:rPr lang="ru-RU" dirty="0">
                <a:latin typeface="Calibri" panose="020F0502020204030204" pitchFamily="34" charset="0"/>
                <a:ea typeface="Times New Roman" panose="02020603050405020304" pitchFamily="18" charset="0"/>
                <a:cs typeface="Calibri" panose="020F0502020204030204" pitchFamily="34" charset="0"/>
              </a:rPr>
              <a:t> общеобразовательная школа №39»</a:t>
            </a:r>
            <a:endParaRPr lang="ru-RU" sz="2000" dirty="0">
              <a:latin typeface="Calibri" panose="020F0502020204030204" pitchFamily="34" charset="0"/>
              <a:ea typeface="Times New Roman" panose="02020603050405020304" pitchFamily="18" charset="0"/>
              <a:cs typeface="Calibri" panose="020F0502020204030204" pitchFamily="34" charset="0"/>
            </a:endParaRPr>
          </a:p>
          <a:p>
            <a:pPr marL="0" indent="0" algn="r">
              <a:lnSpc>
                <a:spcPct val="100000"/>
              </a:lnSpc>
              <a:spcBef>
                <a:spcPts val="0"/>
              </a:spcBef>
              <a:spcAft>
                <a:spcPts val="0"/>
              </a:spcAft>
              <a:buNone/>
              <a:tabLst>
                <a:tab pos="4257675" algn="l"/>
              </a:tabLst>
            </a:pPr>
            <a:r>
              <a:rPr lang="ru-RU" dirty="0">
                <a:latin typeface="Calibri" panose="020F0502020204030204" pitchFamily="34" charset="0"/>
                <a:ea typeface="Times New Roman" panose="02020603050405020304" pitchFamily="18" charset="0"/>
                <a:cs typeface="Calibri" panose="020F0502020204030204" pitchFamily="34" charset="0"/>
              </a:rPr>
              <a:t>Руководитель: Петрова Н.Ф.</a:t>
            </a:r>
            <a:endParaRPr lang="ru-RU" sz="2000" dirty="0">
              <a:latin typeface="Calibri" panose="020F0502020204030204" pitchFamily="34" charset="0"/>
              <a:ea typeface="Times New Roman" panose="02020603050405020304" pitchFamily="18" charset="0"/>
              <a:cs typeface="Calibri" panose="020F0502020204030204" pitchFamily="34" charset="0"/>
            </a:endParaRPr>
          </a:p>
          <a:p>
            <a:pPr marL="0" indent="0" algn="r">
              <a:lnSpc>
                <a:spcPct val="100000"/>
              </a:lnSpc>
              <a:spcBef>
                <a:spcPts val="0"/>
              </a:spcBef>
              <a:spcAft>
                <a:spcPts val="0"/>
              </a:spcAft>
              <a:buNone/>
              <a:tabLst>
                <a:tab pos="4257675" algn="l"/>
              </a:tabLst>
            </a:pPr>
            <a:r>
              <a:rPr lang="ru-RU" dirty="0">
                <a:latin typeface="Calibri" panose="020F0502020204030204" pitchFamily="34" charset="0"/>
                <a:ea typeface="Times New Roman" panose="02020603050405020304" pitchFamily="18" charset="0"/>
                <a:cs typeface="Calibri" panose="020F0502020204030204" pitchFamily="34" charset="0"/>
              </a:rPr>
              <a:t> учитель начальных классов</a:t>
            </a:r>
            <a:endParaRPr lang="ru-RU" sz="2000" dirty="0">
              <a:latin typeface="Calibri" panose="020F0502020204030204" pitchFamily="34" charset="0"/>
              <a:ea typeface="Times New Roman" panose="02020603050405020304" pitchFamily="18" charset="0"/>
              <a:cs typeface="Calibri" panose="020F0502020204030204" pitchFamily="34" charset="0"/>
            </a:endParaRPr>
          </a:p>
          <a:p>
            <a:pPr>
              <a:lnSpc>
                <a:spcPct val="100000"/>
              </a:lnSpc>
            </a:pPr>
            <a:endParaRPr lang="ru-RU" dirty="0"/>
          </a:p>
        </p:txBody>
      </p:sp>
      <p:pic>
        <p:nvPicPr>
          <p:cNvPr id="1026" name="Picture 2" descr="C:\Users\pnf.SCH-39\Desktop\Рисунок1.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88824" y="2367866"/>
            <a:ext cx="4448725" cy="3054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6076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370C3EDD-210D-4074-A010-85853703E4B1}"/>
              </a:ext>
            </a:extLst>
          </p:cNvPr>
          <p:cNvSpPr>
            <a:spLocks noGrp="1"/>
          </p:cNvSpPr>
          <p:nvPr>
            <p:ph type="title"/>
          </p:nvPr>
        </p:nvSpPr>
        <p:spPr>
          <a:xfrm>
            <a:off x="628650" y="365126"/>
            <a:ext cx="7886700" cy="315911"/>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A3BF3559-2AA6-4875-B76A-761EB92567D3}"/>
              </a:ext>
            </a:extLst>
          </p:cNvPr>
          <p:cNvSpPr>
            <a:spLocks noGrp="1"/>
          </p:cNvSpPr>
          <p:nvPr>
            <p:ph idx="1"/>
          </p:nvPr>
        </p:nvSpPr>
        <p:spPr>
          <a:xfrm>
            <a:off x="628650" y="781050"/>
            <a:ext cx="7886700" cy="5395913"/>
          </a:xfrm>
        </p:spPr>
        <p:txBody>
          <a:bodyPr>
            <a:normAutofit/>
          </a:bodyPr>
          <a:lstStyle/>
          <a:p>
            <a:pPr algn="ctr">
              <a:spcBef>
                <a:spcPct val="0"/>
              </a:spcBef>
              <a:buNone/>
            </a:pPr>
            <a:r>
              <a:rPr lang="ru-RU" altLang="ru-RU" dirty="0">
                <a:latin typeface="Times New Roman" pitchFamily="18" charset="0"/>
                <a:cs typeface="Times New Roman" pitchFamily="18" charset="0"/>
              </a:rPr>
              <a:t>Работу выполнила ученица 3«Б» класса </a:t>
            </a:r>
          </a:p>
          <a:p>
            <a:pPr algn="ctr">
              <a:spcBef>
                <a:spcPct val="0"/>
              </a:spcBef>
              <a:buNone/>
            </a:pPr>
            <a:r>
              <a:rPr lang="ru-RU" altLang="ru-RU" dirty="0">
                <a:latin typeface="Times New Roman" pitchFamily="18" charset="0"/>
                <a:cs typeface="Times New Roman" pitchFamily="18" charset="0"/>
              </a:rPr>
              <a:t>         МОУ «Средняя общеобразовательная школа   №39»</a:t>
            </a:r>
          </a:p>
          <a:p>
            <a:pPr algn="ctr">
              <a:spcBef>
                <a:spcPct val="0"/>
              </a:spcBef>
              <a:buNone/>
            </a:pPr>
            <a:r>
              <a:rPr lang="ru-RU" altLang="ru-RU" dirty="0">
                <a:latin typeface="Times New Roman" pitchFamily="18" charset="0"/>
                <a:cs typeface="Times New Roman" pitchFamily="18" charset="0"/>
              </a:rPr>
              <a:t>Петрозаводского городского округа</a:t>
            </a:r>
          </a:p>
          <a:p>
            <a:pPr algn="ctr">
              <a:spcBef>
                <a:spcPct val="0"/>
              </a:spcBef>
              <a:buNone/>
            </a:pPr>
            <a:r>
              <a:rPr lang="ru-RU" altLang="ru-RU" dirty="0">
                <a:latin typeface="Times New Roman" pitchFamily="18" charset="0"/>
                <a:cs typeface="Times New Roman" pitchFamily="18" charset="0"/>
              </a:rPr>
              <a:t> Берегова Ксения (10 лет) </a:t>
            </a:r>
          </a:p>
          <a:p>
            <a:pPr algn="ctr">
              <a:spcBef>
                <a:spcPct val="0"/>
              </a:spcBef>
              <a:buNone/>
            </a:pPr>
            <a:endParaRPr lang="ru-RU" altLang="ru-RU" sz="3000" dirty="0">
              <a:latin typeface="Times New Roman" pitchFamily="18" charset="0"/>
              <a:cs typeface="Times New Roman" pitchFamily="18" charset="0"/>
            </a:endParaRPr>
          </a:p>
          <a:p>
            <a:pPr algn="ctr">
              <a:spcBef>
                <a:spcPct val="0"/>
              </a:spcBef>
              <a:buNone/>
            </a:pPr>
            <a:r>
              <a:rPr lang="ru-RU" altLang="ru-RU" sz="3000" dirty="0">
                <a:latin typeface="Times New Roman" pitchFamily="18" charset="0"/>
                <a:cs typeface="Times New Roman" pitchFamily="18" charset="0"/>
              </a:rPr>
              <a:t>Руководитель проекта: </a:t>
            </a:r>
          </a:p>
          <a:p>
            <a:pPr algn="ctr">
              <a:spcBef>
                <a:spcPct val="0"/>
              </a:spcBef>
              <a:buNone/>
            </a:pPr>
            <a:r>
              <a:rPr lang="ru-RU" altLang="ru-RU" sz="3000" dirty="0">
                <a:latin typeface="Times New Roman" pitchFamily="18" charset="0"/>
                <a:cs typeface="Times New Roman" pitchFamily="18" charset="0"/>
              </a:rPr>
              <a:t>Петрова Наталья Федоровна, </a:t>
            </a:r>
          </a:p>
          <a:p>
            <a:pPr algn="ctr">
              <a:spcBef>
                <a:spcPct val="0"/>
              </a:spcBef>
              <a:buNone/>
            </a:pPr>
            <a:r>
              <a:rPr lang="ru-RU" altLang="ru-RU" sz="3000" dirty="0">
                <a:latin typeface="Times New Roman" pitchFamily="18" charset="0"/>
                <a:cs typeface="Times New Roman" pitchFamily="18" charset="0"/>
              </a:rPr>
              <a:t>учитель начальных классов</a:t>
            </a:r>
          </a:p>
          <a:p>
            <a:pPr algn="ctr">
              <a:spcBef>
                <a:spcPct val="0"/>
              </a:spcBef>
              <a:buNone/>
            </a:pPr>
            <a:r>
              <a:rPr lang="ru-RU" altLang="ru-RU" sz="3000" dirty="0">
                <a:latin typeface="Times New Roman" pitchFamily="18" charset="0"/>
                <a:cs typeface="Times New Roman" pitchFamily="18" charset="0"/>
              </a:rPr>
              <a:t>(89602108048)</a:t>
            </a:r>
          </a:p>
          <a:p>
            <a:endParaRPr lang="ru-RU" dirty="0"/>
          </a:p>
        </p:txBody>
      </p:sp>
    </p:spTree>
    <p:extLst>
      <p:ext uri="{BB962C8B-B14F-4D97-AF65-F5344CB8AC3E}">
        <p14:creationId xmlns:p14="http://schemas.microsoft.com/office/powerpoint/2010/main" val="366368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6B983F6B-4459-4CED-888D-43DB1DE7131D}"/>
              </a:ext>
            </a:extLst>
          </p:cNvPr>
          <p:cNvSpPr>
            <a:spLocks noGrp="1"/>
          </p:cNvSpPr>
          <p:nvPr>
            <p:ph type="title"/>
          </p:nvPr>
        </p:nvSpPr>
        <p:spPr>
          <a:xfrm>
            <a:off x="628650" y="365126"/>
            <a:ext cx="7886700" cy="2120899"/>
          </a:xfrm>
        </p:spPr>
        <p:txBody>
          <a:bodyPr>
            <a:normAutofit fontScale="90000"/>
          </a:bodyPr>
          <a:lstStyle/>
          <a:p>
            <a:pPr marL="0" indent="0"/>
            <a:r>
              <a:rPr lang="ru-RU" sz="2700" b="1" dirty="0">
                <a:latin typeface="Calibri" panose="020F0502020204030204" pitchFamily="34" charset="0"/>
                <a:cs typeface="Calibri" panose="020F0502020204030204" pitchFamily="34" charset="0"/>
              </a:rPr>
              <a:t>Цель</a:t>
            </a:r>
            <a:r>
              <a:rPr lang="ru-RU" sz="2700" dirty="0">
                <a:latin typeface="Calibri" panose="020F0502020204030204" pitchFamily="34" charset="0"/>
                <a:cs typeface="Calibri" panose="020F0502020204030204" pitchFamily="34" charset="0"/>
              </a:rPr>
              <a:t>: Определить влияние природного минерала шунгита на живые организмы    (прорастание семян и развитие растений)</a:t>
            </a:r>
            <a:br>
              <a:rPr lang="ru-RU" b="1" dirty="0">
                <a:latin typeface="Calibri" panose="020F0502020204030204" pitchFamily="34" charset="0"/>
                <a:cs typeface="Calibri" panose="020F0502020204030204" pitchFamily="34" charset="0"/>
              </a:rPr>
            </a:br>
            <a:br>
              <a:rPr lang="ru-RU" sz="4800" b="1" dirty="0">
                <a:latin typeface="Calibri" panose="020F0502020204030204" pitchFamily="34" charset="0"/>
                <a:cs typeface="Calibri" panose="020F0502020204030204" pitchFamily="34" charset="0"/>
              </a:rPr>
            </a:br>
            <a:endParaRPr lang="ru-RU" dirty="0"/>
          </a:p>
        </p:txBody>
      </p:sp>
      <p:sp>
        <p:nvSpPr>
          <p:cNvPr id="3" name="Объект 2">
            <a:extLst>
              <a:ext uri="{FF2B5EF4-FFF2-40B4-BE49-F238E27FC236}">
                <a16:creationId xmlns:a16="http://schemas.microsoft.com/office/drawing/2014/main" id="{5891D7F1-993D-4ECF-862F-D9933B8A182E}"/>
              </a:ext>
            </a:extLst>
          </p:cNvPr>
          <p:cNvSpPr>
            <a:spLocks noGrp="1"/>
          </p:cNvSpPr>
          <p:nvPr>
            <p:ph idx="1"/>
          </p:nvPr>
        </p:nvSpPr>
        <p:spPr>
          <a:xfrm>
            <a:off x="628650" y="1400175"/>
            <a:ext cx="7400925" cy="4776788"/>
          </a:xfrm>
        </p:spPr>
        <p:txBody>
          <a:bodyPr>
            <a:normAutofit/>
          </a:bodyPr>
          <a:lstStyle/>
          <a:p>
            <a:r>
              <a:rPr lang="ru-RU" sz="2200" b="1" dirty="0">
                <a:latin typeface="Calibri" panose="020F0502020204030204" pitchFamily="34" charset="0"/>
                <a:cs typeface="Calibri" panose="020F0502020204030204" pitchFamily="34" charset="0"/>
              </a:rPr>
              <a:t>Задачи:</a:t>
            </a:r>
            <a:r>
              <a:rPr lang="ru-RU" sz="2200" dirty="0">
                <a:latin typeface="Calibri" panose="020F0502020204030204" pitchFamily="34" charset="0"/>
                <a:cs typeface="Calibri" panose="020F0502020204030204" pitchFamily="34" charset="0"/>
              </a:rPr>
              <a:t> изучить влияние шунгита и </a:t>
            </a:r>
            <a:r>
              <a:rPr lang="ru-RU" sz="2200" dirty="0" err="1">
                <a:latin typeface="Calibri" panose="020F0502020204030204" pitchFamily="34" charset="0"/>
                <a:cs typeface="Calibri" panose="020F0502020204030204" pitchFamily="34" charset="0"/>
              </a:rPr>
              <a:t>шунгитовой</a:t>
            </a:r>
            <a:r>
              <a:rPr lang="ru-RU" sz="2200" dirty="0">
                <a:latin typeface="Calibri" panose="020F0502020204030204" pitchFamily="34" charset="0"/>
                <a:cs typeface="Calibri" panose="020F0502020204030204" pitchFamily="34" charset="0"/>
              </a:rPr>
              <a:t> воды на прорастание  семян и рост растений</a:t>
            </a:r>
            <a:endParaRPr lang="ru-RU" sz="2200" b="1" dirty="0">
              <a:latin typeface="Calibri" panose="020F0502020204030204" pitchFamily="34" charset="0"/>
              <a:cs typeface="Calibri" panose="020F0502020204030204" pitchFamily="34" charset="0"/>
            </a:endParaRPr>
          </a:p>
          <a:p>
            <a:r>
              <a:rPr lang="ru-RU" sz="2200" b="1" dirty="0">
                <a:latin typeface="Calibri" panose="020F0502020204030204" pitchFamily="34" charset="0"/>
                <a:cs typeface="Calibri" panose="020F0502020204030204" pitchFamily="34" charset="0"/>
              </a:rPr>
              <a:t>Объект моего исследования</a:t>
            </a:r>
            <a:r>
              <a:rPr lang="ru-RU" sz="2200" dirty="0">
                <a:latin typeface="Calibri" panose="020F0502020204030204" pitchFamily="34" charset="0"/>
                <a:cs typeface="Calibri" panose="020F0502020204030204" pitchFamily="34" charset="0"/>
              </a:rPr>
              <a:t>: семена гороха и комнатного растения –</a:t>
            </a:r>
            <a:r>
              <a:rPr lang="ru-RU" sz="2200" dirty="0" err="1">
                <a:latin typeface="Calibri" panose="020F0502020204030204" pitchFamily="34" charset="0"/>
                <a:cs typeface="Calibri" panose="020F0502020204030204" pitchFamily="34" charset="0"/>
              </a:rPr>
              <a:t>хлорофитум</a:t>
            </a:r>
            <a:r>
              <a:rPr lang="ru-RU" sz="2200" dirty="0">
                <a:latin typeface="Calibri" panose="020F0502020204030204" pitchFamily="34" charset="0"/>
                <a:cs typeface="Calibri" panose="020F0502020204030204" pitchFamily="34" charset="0"/>
              </a:rPr>
              <a:t> и </a:t>
            </a:r>
            <a:r>
              <a:rPr lang="ru-RU" sz="2200" dirty="0" err="1">
                <a:latin typeface="Calibri" panose="020F0502020204030204" pitchFamily="34" charset="0"/>
                <a:cs typeface="Calibri" panose="020F0502020204030204" pitchFamily="34" charset="0"/>
              </a:rPr>
              <a:t>роициссус</a:t>
            </a:r>
            <a:r>
              <a:rPr lang="ru-RU" sz="2200" dirty="0">
                <a:latin typeface="Calibri" panose="020F0502020204030204" pitchFamily="34" charset="0"/>
                <a:cs typeface="Calibri" panose="020F0502020204030204" pitchFamily="34" charset="0"/>
              </a:rPr>
              <a:t> ромбический</a:t>
            </a:r>
            <a:endParaRPr lang="ru-RU" sz="2200" b="1" dirty="0">
              <a:latin typeface="Calibri" panose="020F0502020204030204" pitchFamily="34" charset="0"/>
              <a:cs typeface="Calibri" panose="020F0502020204030204" pitchFamily="34" charset="0"/>
            </a:endParaRPr>
          </a:p>
          <a:p>
            <a:pPr>
              <a:buNone/>
            </a:pPr>
            <a:r>
              <a:rPr lang="ru-RU" sz="2200" b="1" dirty="0">
                <a:latin typeface="Calibri" panose="020F0502020204030204" pitchFamily="34" charset="0"/>
                <a:cs typeface="Calibri" panose="020F0502020204030204" pitchFamily="34" charset="0"/>
              </a:rPr>
              <a:t>Условия</a:t>
            </a:r>
            <a:r>
              <a:rPr lang="ru-RU" sz="2200" dirty="0">
                <a:latin typeface="Calibri" panose="020F0502020204030204" pitchFamily="34" charset="0"/>
                <a:cs typeface="Calibri" panose="020F0502020204030204" pitchFamily="34" charset="0"/>
              </a:rPr>
              <a:t> </a:t>
            </a:r>
            <a:r>
              <a:rPr lang="ru-RU" sz="2200" b="1" dirty="0">
                <a:latin typeface="Calibri" panose="020F0502020204030204" pitchFamily="34" charset="0"/>
                <a:cs typeface="Calibri" panose="020F0502020204030204" pitchFamily="34" charset="0"/>
              </a:rPr>
              <a:t>проведения</a:t>
            </a:r>
            <a:r>
              <a:rPr lang="ru-RU" sz="2200" dirty="0">
                <a:latin typeface="Calibri" panose="020F0502020204030204" pitchFamily="34" charset="0"/>
                <a:cs typeface="Calibri" panose="020F0502020204030204" pitchFamily="34" charset="0"/>
              </a:rPr>
              <a:t> </a:t>
            </a:r>
            <a:r>
              <a:rPr lang="ru-RU" sz="2200" b="1" dirty="0">
                <a:latin typeface="Calibri" panose="020F0502020204030204" pitchFamily="34" charset="0"/>
                <a:cs typeface="Calibri" panose="020F0502020204030204" pitchFamily="34" charset="0"/>
              </a:rPr>
              <a:t>исследования:</a:t>
            </a:r>
            <a:r>
              <a:rPr lang="ru-RU" sz="2200" dirty="0">
                <a:latin typeface="Calibri" panose="020F0502020204030204" pitchFamily="34" charset="0"/>
                <a:cs typeface="Calibri" panose="020F0502020204030204" pitchFamily="34" charset="0"/>
              </a:rPr>
              <a:t> одинаковая температура, одинаковая влажность, одинаковое освещение, одинаковый вид растения.</a:t>
            </a:r>
            <a:r>
              <a:rPr lang="ru-RU" sz="2200" b="1" dirty="0">
                <a:latin typeface="Calibri" panose="020F0502020204030204" pitchFamily="34" charset="0"/>
                <a:cs typeface="Calibri" panose="020F0502020204030204" pitchFamily="34" charset="0"/>
              </a:rPr>
              <a:t> </a:t>
            </a:r>
          </a:p>
          <a:p>
            <a:pPr>
              <a:buNone/>
            </a:pPr>
            <a:r>
              <a:rPr lang="ru-RU" sz="2200" b="1" dirty="0">
                <a:latin typeface="Calibri" panose="020F0502020204030204" pitchFamily="34" charset="0"/>
                <a:cs typeface="Calibri" panose="020F0502020204030204" pitchFamily="34" charset="0"/>
              </a:rPr>
              <a:t>Методы исследования:</a:t>
            </a:r>
            <a:endParaRPr lang="ru-RU" sz="2200" dirty="0">
              <a:latin typeface="Calibri" panose="020F0502020204030204" pitchFamily="34" charset="0"/>
              <a:cs typeface="Calibri" panose="020F0502020204030204" pitchFamily="34" charset="0"/>
            </a:endParaRPr>
          </a:p>
          <a:p>
            <a:pPr>
              <a:buNone/>
            </a:pPr>
            <a:r>
              <a:rPr lang="ru-RU" sz="2200" dirty="0">
                <a:latin typeface="Calibri" panose="020F0502020204030204" pitchFamily="34" charset="0"/>
                <a:cs typeface="Calibri" panose="020F0502020204030204" pitchFamily="34" charset="0"/>
              </a:rPr>
              <a:t>    1.Работа с информационными источниками , интернет –ресурсами</a:t>
            </a:r>
            <a:br>
              <a:rPr lang="ru-RU" sz="2200" dirty="0">
                <a:latin typeface="Calibri" panose="020F0502020204030204" pitchFamily="34" charset="0"/>
                <a:cs typeface="Calibri" panose="020F0502020204030204" pitchFamily="34" charset="0"/>
              </a:rPr>
            </a:br>
            <a:r>
              <a:rPr lang="ru-RU" sz="2200" dirty="0">
                <a:latin typeface="Calibri" panose="020F0502020204030204" pitchFamily="34" charset="0"/>
                <a:cs typeface="Calibri" panose="020F0502020204030204" pitchFamily="34" charset="0"/>
              </a:rPr>
              <a:t>2. Наблюдение</a:t>
            </a:r>
            <a:br>
              <a:rPr lang="ru-RU" sz="2200" dirty="0">
                <a:latin typeface="Calibri" panose="020F0502020204030204" pitchFamily="34" charset="0"/>
                <a:cs typeface="Calibri" panose="020F0502020204030204" pitchFamily="34" charset="0"/>
              </a:rPr>
            </a:br>
            <a:r>
              <a:rPr lang="ru-RU" sz="2200" dirty="0">
                <a:latin typeface="Calibri" panose="020F0502020204030204" pitchFamily="34" charset="0"/>
                <a:cs typeface="Calibri" panose="020F0502020204030204" pitchFamily="34" charset="0"/>
              </a:rPr>
              <a:t>3. Сравнение</a:t>
            </a:r>
            <a:br>
              <a:rPr lang="ru-RU" sz="2200" dirty="0">
                <a:latin typeface="Calibri" panose="020F0502020204030204" pitchFamily="34" charset="0"/>
                <a:cs typeface="Calibri" panose="020F0502020204030204" pitchFamily="34" charset="0"/>
              </a:rPr>
            </a:br>
            <a:r>
              <a:rPr lang="ru-RU" sz="2200" dirty="0">
                <a:latin typeface="Calibri" panose="020F0502020204030204" pitchFamily="34" charset="0"/>
                <a:cs typeface="Calibri" panose="020F0502020204030204" pitchFamily="34" charset="0"/>
              </a:rPr>
              <a:t>4. Эксперименты</a:t>
            </a:r>
          </a:p>
          <a:p>
            <a:endParaRPr lang="ru-RU" dirty="0">
              <a:latin typeface="Times New Roman" panose="02020603050405020304" pitchFamily="18" charset="0"/>
              <a:cs typeface="Times New Roman" panose="02020603050405020304" pitchFamily="18" charset="0"/>
            </a:endParaRPr>
          </a:p>
          <a:p>
            <a:endParaRPr lang="ru-RU" dirty="0"/>
          </a:p>
        </p:txBody>
      </p:sp>
      <p:pic>
        <p:nvPicPr>
          <p:cNvPr id="6" name="Рисунок 5">
            <a:extLst>
              <a:ext uri="{FF2B5EF4-FFF2-40B4-BE49-F238E27FC236}">
                <a16:creationId xmlns:a16="http://schemas.microsoft.com/office/drawing/2014/main" id="{38C5F780-EAAC-4821-9930-0FB5F50F195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9653" y="4641659"/>
            <a:ext cx="2937671" cy="1987741"/>
          </a:xfrm>
          <a:prstGeom prst="rect">
            <a:avLst/>
          </a:prstGeom>
        </p:spPr>
      </p:pic>
    </p:spTree>
    <p:extLst>
      <p:ext uri="{BB962C8B-B14F-4D97-AF65-F5344CB8AC3E}">
        <p14:creationId xmlns:p14="http://schemas.microsoft.com/office/powerpoint/2010/main" val="354137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5E18E791-47DD-4F86-9B24-2EDB6DD0AED1}"/>
              </a:ext>
            </a:extLst>
          </p:cNvPr>
          <p:cNvSpPr>
            <a:spLocks noGrp="1"/>
          </p:cNvSpPr>
          <p:nvPr>
            <p:ph type="title"/>
          </p:nvPr>
        </p:nvSpPr>
        <p:spPr>
          <a:xfrm>
            <a:off x="1266824" y="365126"/>
            <a:ext cx="7248525" cy="520699"/>
          </a:xfrm>
        </p:spPr>
        <p:txBody>
          <a:bodyPr>
            <a:normAutofit fontScale="90000"/>
          </a:bodyPr>
          <a:lstStyle/>
          <a:p>
            <a:endParaRPr lang="ru-RU" dirty="0"/>
          </a:p>
        </p:txBody>
      </p:sp>
      <p:sp>
        <p:nvSpPr>
          <p:cNvPr id="6" name="Объект 5">
            <a:extLst>
              <a:ext uri="{FF2B5EF4-FFF2-40B4-BE49-F238E27FC236}">
                <a16:creationId xmlns:a16="http://schemas.microsoft.com/office/drawing/2014/main" id="{D5CF0FE6-6AC0-4328-B2E0-34C6D4CFD0E8}"/>
              </a:ext>
            </a:extLst>
          </p:cNvPr>
          <p:cNvSpPr>
            <a:spLocks noGrp="1"/>
          </p:cNvSpPr>
          <p:nvPr>
            <p:ph idx="1"/>
          </p:nvPr>
        </p:nvSpPr>
        <p:spPr>
          <a:xfrm>
            <a:off x="628650" y="619125"/>
            <a:ext cx="7886700" cy="5557838"/>
          </a:xfrm>
        </p:spPr>
        <p:txBody>
          <a:bodyPr>
            <a:normAutofit fontScale="70000" lnSpcReduction="20000"/>
          </a:bodyPr>
          <a:lstStyle/>
          <a:p>
            <a:pPr marL="0" indent="0" algn="just">
              <a:buNone/>
            </a:pPr>
            <a:r>
              <a:rPr lang="ru-RU" sz="4000" b="1" dirty="0">
                <a:latin typeface="Calibri" panose="020F0502020204030204" pitchFamily="34" charset="0"/>
                <a:cs typeface="Calibri" panose="020F0502020204030204" pitchFamily="34" charset="0"/>
              </a:rPr>
              <a:t>Актуальность</a:t>
            </a:r>
          </a:p>
          <a:p>
            <a:pPr marL="0" indent="0" algn="just">
              <a:lnSpc>
                <a:spcPct val="150000"/>
              </a:lnSpc>
              <a:buNone/>
            </a:pPr>
            <a:r>
              <a:rPr lang="ru-RU" dirty="0">
                <a:latin typeface="Calibri" panose="020F0502020204030204" pitchFamily="34" charset="0"/>
                <a:cs typeface="Calibri" panose="020F0502020204030204" pitchFamily="34" charset="0"/>
              </a:rPr>
              <a:t>Мир вокруг нас удивителен и ярок. В нём присутствует множество разнообразных удивительных вещей, которые могут быть полезны нам. Шунгит является уникальным минералом. Выяснить влияние шунгита на здоровье человека экспериментально сложно, но вот выяснить его влияние, например на растения, возможно. И я решила опытным путем выяснить, оказывает ли шунгит и </a:t>
            </a:r>
            <a:r>
              <a:rPr lang="ru-RU" dirty="0" err="1">
                <a:latin typeface="Calibri" panose="020F0502020204030204" pitchFamily="34" charset="0"/>
                <a:cs typeface="Calibri" panose="020F0502020204030204" pitchFamily="34" charset="0"/>
              </a:rPr>
              <a:t>шунгитовая</a:t>
            </a:r>
            <a:r>
              <a:rPr lang="ru-RU" dirty="0">
                <a:latin typeface="Calibri" panose="020F0502020204030204" pitchFamily="34" charset="0"/>
                <a:cs typeface="Calibri" panose="020F0502020204030204" pitchFamily="34" charset="0"/>
              </a:rPr>
              <a:t> вода влияние  прорастание семян и на комнатные растения. </a:t>
            </a:r>
          </a:p>
          <a:p>
            <a:pPr marL="0" indent="0" algn="just">
              <a:lnSpc>
                <a:spcPct val="150000"/>
              </a:lnSpc>
              <a:buNone/>
            </a:pPr>
            <a:r>
              <a:rPr lang="ru-RU" b="1" dirty="0">
                <a:latin typeface="Calibri" panose="020F0502020204030204" pitchFamily="34" charset="0"/>
                <a:cs typeface="Calibri" panose="020F0502020204030204" pitchFamily="34" charset="0"/>
              </a:rPr>
              <a:t>Гипотеза</a:t>
            </a:r>
            <a:r>
              <a:rPr lang="ru-RU" dirty="0">
                <a:latin typeface="Calibri" panose="020F0502020204030204" pitchFamily="34" charset="0"/>
                <a:cs typeface="Calibri" panose="020F0502020204030204" pitchFamily="34" charset="0"/>
              </a:rPr>
              <a:t>:   Шунгит усиливает прорастание семян и развитие растений, а значит, влияет на живые организмы</a:t>
            </a:r>
            <a:r>
              <a:rPr lang="ru-RU" sz="2400" dirty="0">
                <a:latin typeface="Calibri" panose="020F0502020204030204" pitchFamily="34" charset="0"/>
                <a:cs typeface="Calibri" panose="020F0502020204030204" pitchFamily="34" charset="0"/>
              </a:rPr>
              <a:t>.  </a:t>
            </a:r>
          </a:p>
          <a:p>
            <a:pPr marL="0" indent="0" algn="just">
              <a:lnSpc>
                <a:spcPct val="150000"/>
              </a:lnSpc>
              <a:buNone/>
            </a:pPr>
            <a:endParaRPr lang="ru-RU" sz="2400" dirty="0">
              <a:latin typeface="Times New Roman" panose="02020603050405020304" pitchFamily="18" charset="0"/>
              <a:cs typeface="Times New Roman" panose="02020603050405020304" pitchFamily="18" charset="0"/>
            </a:endParaRPr>
          </a:p>
          <a:p>
            <a:pPr marL="0" indent="0" algn="just">
              <a:lnSpc>
                <a:spcPct val="150000"/>
              </a:lnSpc>
              <a:buNone/>
            </a:pPr>
            <a:r>
              <a:rPr lang="ru-RU" sz="2400" dirty="0">
                <a:latin typeface="Times New Roman" panose="02020603050405020304" pitchFamily="18" charset="0"/>
                <a:cs typeface="Times New Roman" panose="02020603050405020304" pitchFamily="18" charset="0"/>
              </a:rPr>
              <a:t>.  </a:t>
            </a:r>
          </a:p>
          <a:p>
            <a:endParaRPr lang="ru-RU" dirty="0"/>
          </a:p>
        </p:txBody>
      </p:sp>
      <p:pic>
        <p:nvPicPr>
          <p:cNvPr id="7" name="Рисунок 6">
            <a:extLst>
              <a:ext uri="{FF2B5EF4-FFF2-40B4-BE49-F238E27FC236}">
                <a16:creationId xmlns:a16="http://schemas.microsoft.com/office/drawing/2014/main" id="{36CDDEAA-D103-440D-9C0F-76D9FC072F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86675" y="4691040"/>
            <a:ext cx="2714324" cy="2035743"/>
          </a:xfrm>
          <a:prstGeom prst="rect">
            <a:avLst/>
          </a:prstGeom>
        </p:spPr>
      </p:pic>
      <p:pic>
        <p:nvPicPr>
          <p:cNvPr id="8" name="Рисунок 7">
            <a:extLst>
              <a:ext uri="{FF2B5EF4-FFF2-40B4-BE49-F238E27FC236}">
                <a16:creationId xmlns:a16="http://schemas.microsoft.com/office/drawing/2014/main" id="{CE8A46B9-9D38-4586-AD86-E269AD245D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02355" y="4691040"/>
            <a:ext cx="2945331" cy="1959171"/>
          </a:xfrm>
          <a:prstGeom prst="rect">
            <a:avLst/>
          </a:prstGeom>
        </p:spPr>
      </p:pic>
    </p:spTree>
    <p:extLst>
      <p:ext uri="{BB962C8B-B14F-4D97-AF65-F5344CB8AC3E}">
        <p14:creationId xmlns:p14="http://schemas.microsoft.com/office/powerpoint/2010/main" val="390729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EC924A-19D5-4D3A-B99B-F5BFE9C19CDB}"/>
              </a:ext>
            </a:extLst>
          </p:cNvPr>
          <p:cNvSpPr>
            <a:spLocks noGrp="1"/>
          </p:cNvSpPr>
          <p:nvPr>
            <p:ph type="title"/>
          </p:nvPr>
        </p:nvSpPr>
        <p:spPr>
          <a:xfrm>
            <a:off x="466724" y="1240156"/>
            <a:ext cx="7229476" cy="45719"/>
          </a:xfrm>
        </p:spPr>
        <p:txBody>
          <a:bodyPr>
            <a:noAutofit/>
          </a:bodyPr>
          <a:lstStyle/>
          <a:p>
            <a:endParaRPr lang="ru-RU" sz="2800" dirty="0">
              <a:solidFill>
                <a:schemeClr val="tx1"/>
              </a:solidFill>
            </a:endParaRPr>
          </a:p>
        </p:txBody>
      </p:sp>
      <p:sp>
        <p:nvSpPr>
          <p:cNvPr id="5" name="Прямоугольник 4">
            <a:extLst>
              <a:ext uri="{FF2B5EF4-FFF2-40B4-BE49-F238E27FC236}">
                <a16:creationId xmlns:a16="http://schemas.microsoft.com/office/drawing/2014/main" id="{DE558DFA-5F89-4A21-8AE5-D12DD2EB3DDD}"/>
              </a:ext>
            </a:extLst>
          </p:cNvPr>
          <p:cNvSpPr/>
          <p:nvPr/>
        </p:nvSpPr>
        <p:spPr>
          <a:xfrm>
            <a:off x="240630" y="2646443"/>
            <a:ext cx="8512344" cy="1077218"/>
          </a:xfrm>
          <a:prstGeom prst="rect">
            <a:avLst/>
          </a:prstGeom>
        </p:spPr>
        <p:txBody>
          <a:bodyPr wrap="square">
            <a:spAutoFit/>
          </a:bodyPr>
          <a:lstStyle/>
          <a:p>
            <a:r>
              <a:rPr lang="ru-RU" sz="1600" dirty="0">
                <a:latin typeface="Calibri" panose="020F0502020204030204" pitchFamily="34" charset="0"/>
                <a:cs typeface="Calibri" panose="020F0502020204030204" pitchFamily="34" charset="0"/>
              </a:rPr>
              <a:t>Взяли одинаковое количество семян гороха (одного и того же сорта и примерно одинаковых размеров) для проращивания. В качестве контроля одну партию семян я замочила в водопроводной воде, а другую– </a:t>
            </a:r>
            <a:r>
              <a:rPr lang="ru-RU" sz="1600" dirty="0" err="1">
                <a:latin typeface="Calibri" panose="020F0502020204030204" pitchFamily="34" charset="0"/>
                <a:cs typeface="Calibri" panose="020F0502020204030204" pitchFamily="34" charset="0"/>
              </a:rPr>
              <a:t>шунгитовой</a:t>
            </a:r>
            <a:r>
              <a:rPr lang="ru-RU" sz="1600" dirty="0">
                <a:latin typeface="Calibri" panose="020F0502020204030204" pitchFamily="34" charset="0"/>
                <a:cs typeface="Calibri" panose="020F0502020204030204" pitchFamily="34" charset="0"/>
              </a:rPr>
              <a:t> водой и рядом положили шунгит.</a:t>
            </a:r>
          </a:p>
          <a:p>
            <a:r>
              <a:rPr lang="ru-RU" sz="1600" dirty="0">
                <a:latin typeface="Calibri" panose="020F0502020204030204" pitchFamily="34" charset="0"/>
                <a:cs typeface="Calibri" panose="020F0502020204030204" pitchFamily="34" charset="0"/>
              </a:rPr>
              <a:t>Наблюдала за всхожестью семян и прорастанием.</a:t>
            </a:r>
          </a:p>
        </p:txBody>
      </p:sp>
      <p:sp>
        <p:nvSpPr>
          <p:cNvPr id="3" name="TextBox 2">
            <a:extLst>
              <a:ext uri="{FF2B5EF4-FFF2-40B4-BE49-F238E27FC236}">
                <a16:creationId xmlns:a16="http://schemas.microsoft.com/office/drawing/2014/main" id="{EA63402A-8E4B-422B-92C0-780BBEDE9BAC}"/>
              </a:ext>
            </a:extLst>
          </p:cNvPr>
          <p:cNvSpPr txBox="1"/>
          <p:nvPr/>
        </p:nvSpPr>
        <p:spPr>
          <a:xfrm>
            <a:off x="2271136" y="49701"/>
            <a:ext cx="4446871" cy="461665"/>
          </a:xfrm>
          <a:prstGeom prst="rect">
            <a:avLst/>
          </a:prstGeom>
          <a:noFill/>
        </p:spPr>
        <p:txBody>
          <a:bodyPr wrap="square" rtlCol="0">
            <a:spAutoFit/>
          </a:bodyPr>
          <a:lstStyle/>
          <a:p>
            <a:r>
              <a:rPr lang="ru-RU" sz="2400" dirty="0">
                <a:latin typeface="Calibri" panose="020F0502020204030204" pitchFamily="34" charset="0"/>
                <a:cs typeface="Calibri" panose="020F0502020204030204" pitchFamily="34" charset="0"/>
              </a:rPr>
              <a:t>Ход исследования:</a:t>
            </a:r>
          </a:p>
        </p:txBody>
      </p:sp>
      <p:sp>
        <p:nvSpPr>
          <p:cNvPr id="7" name="Прямоугольник 6">
            <a:extLst>
              <a:ext uri="{FF2B5EF4-FFF2-40B4-BE49-F238E27FC236}">
                <a16:creationId xmlns:a16="http://schemas.microsoft.com/office/drawing/2014/main" id="{E5BFFF9C-5E45-4F1D-9081-F7B462325D52}"/>
              </a:ext>
            </a:extLst>
          </p:cNvPr>
          <p:cNvSpPr/>
          <p:nvPr/>
        </p:nvSpPr>
        <p:spPr>
          <a:xfrm>
            <a:off x="240630" y="404687"/>
            <a:ext cx="8263193" cy="464871"/>
          </a:xfrm>
          <a:prstGeom prst="rect">
            <a:avLst/>
          </a:prstGeom>
        </p:spPr>
        <p:txBody>
          <a:bodyPr wrap="square">
            <a:spAutoFit/>
          </a:bodyPr>
          <a:lstStyle/>
          <a:p>
            <a:pPr>
              <a:lnSpc>
                <a:spcPct val="150000"/>
              </a:lnSpc>
            </a:pPr>
            <a:r>
              <a:rPr lang="ru-RU" sz="1600" b="1" dirty="0">
                <a:latin typeface="Calibri" panose="020F0502020204030204" pitchFamily="34" charset="0"/>
                <a:cs typeface="Calibri" panose="020F0502020204030204" pitchFamily="34" charset="0"/>
              </a:rPr>
              <a:t>Опыт №1  Влияние  шунгита и </a:t>
            </a:r>
            <a:r>
              <a:rPr lang="ru-RU" sz="1600" b="1" dirty="0" err="1">
                <a:latin typeface="Calibri" panose="020F0502020204030204" pitchFamily="34" charset="0"/>
                <a:cs typeface="Calibri" panose="020F0502020204030204" pitchFamily="34" charset="0"/>
              </a:rPr>
              <a:t>шунгитовой</a:t>
            </a:r>
            <a:r>
              <a:rPr lang="ru-RU" sz="1600" b="1" dirty="0">
                <a:latin typeface="Calibri" panose="020F0502020204030204" pitchFamily="34" charset="0"/>
                <a:cs typeface="Calibri" panose="020F0502020204030204" pitchFamily="34" charset="0"/>
              </a:rPr>
              <a:t> воды на всхожесть семян гороха</a:t>
            </a:r>
            <a:r>
              <a:rPr lang="ru-RU" b="1" dirty="0">
                <a:latin typeface="Calibri" panose="020F0502020204030204" pitchFamily="34" charset="0"/>
                <a:cs typeface="Calibri" panose="020F0502020204030204" pitchFamily="34" charset="0"/>
              </a:rPr>
              <a:t>.</a:t>
            </a:r>
          </a:p>
        </p:txBody>
      </p:sp>
      <p:pic>
        <p:nvPicPr>
          <p:cNvPr id="8" name="Рисунок 7">
            <a:extLst>
              <a:ext uri="{FF2B5EF4-FFF2-40B4-BE49-F238E27FC236}">
                <a16:creationId xmlns:a16="http://schemas.microsoft.com/office/drawing/2014/main" id="{503CC07B-C62B-4D33-B7D1-3BE1B3374F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41528"/>
          <a:stretch/>
        </p:blipFill>
        <p:spPr>
          <a:xfrm rot="5400000">
            <a:off x="6686755" y="995464"/>
            <a:ext cx="1644730" cy="1582229"/>
          </a:xfrm>
          <a:prstGeom prst="rect">
            <a:avLst/>
          </a:prstGeom>
        </p:spPr>
      </p:pic>
      <p:sp>
        <p:nvSpPr>
          <p:cNvPr id="9" name="Прямоугольник 8">
            <a:extLst>
              <a:ext uri="{FF2B5EF4-FFF2-40B4-BE49-F238E27FC236}">
                <a16:creationId xmlns:a16="http://schemas.microsoft.com/office/drawing/2014/main" id="{F74F1878-E23A-43E5-967C-482ABE58FDDA}"/>
              </a:ext>
            </a:extLst>
          </p:cNvPr>
          <p:cNvSpPr/>
          <p:nvPr/>
        </p:nvSpPr>
        <p:spPr>
          <a:xfrm>
            <a:off x="206942" y="3764299"/>
            <a:ext cx="3867253" cy="338554"/>
          </a:xfrm>
          <a:prstGeom prst="rect">
            <a:avLst/>
          </a:prstGeom>
        </p:spPr>
        <p:txBody>
          <a:bodyPr wrap="square">
            <a:spAutoFit/>
          </a:bodyPr>
          <a:lstStyle/>
          <a:p>
            <a:r>
              <a:rPr lang="ru-RU" sz="1600" b="1" dirty="0">
                <a:latin typeface="Calibri" panose="020F0502020204030204" pitchFamily="34" charset="0"/>
                <a:cs typeface="Calibri" panose="020F0502020204030204" pitchFamily="34" charset="0"/>
              </a:rPr>
              <a:t>Сравнительная всхожесть семян</a:t>
            </a:r>
          </a:p>
        </p:txBody>
      </p:sp>
      <p:graphicFrame>
        <p:nvGraphicFramePr>
          <p:cNvPr id="11" name="Таблица 10">
            <a:extLst>
              <a:ext uri="{FF2B5EF4-FFF2-40B4-BE49-F238E27FC236}">
                <a16:creationId xmlns:a16="http://schemas.microsoft.com/office/drawing/2014/main" id="{3E8CF86A-B519-4BDB-8A1B-8F3B8D6A236B}"/>
              </a:ext>
            </a:extLst>
          </p:cNvPr>
          <p:cNvGraphicFramePr>
            <a:graphicFrameLocks noGrp="1"/>
          </p:cNvGraphicFramePr>
          <p:nvPr>
            <p:extLst>
              <p:ext uri="{D42A27DB-BD31-4B8C-83A1-F6EECF244321}">
                <p14:modId xmlns:p14="http://schemas.microsoft.com/office/powerpoint/2010/main" val="1162775799"/>
              </p:ext>
            </p:extLst>
          </p:nvPr>
        </p:nvGraphicFramePr>
        <p:xfrm>
          <a:off x="279133" y="4141479"/>
          <a:ext cx="8430878" cy="1737360"/>
        </p:xfrm>
        <a:graphic>
          <a:graphicData uri="http://schemas.openxmlformats.org/drawingml/2006/table">
            <a:tbl>
              <a:tblPr firstRow="1" bandRow="1">
                <a:tableStyleId>{5C22544A-7EE6-4342-B048-85BDC9FD1C3A}</a:tableStyleId>
              </a:tblPr>
              <a:tblGrid>
                <a:gridCol w="1404695">
                  <a:extLst>
                    <a:ext uri="{9D8B030D-6E8A-4147-A177-3AD203B41FA5}">
                      <a16:colId xmlns:a16="http://schemas.microsoft.com/office/drawing/2014/main" val="4089230744"/>
                    </a:ext>
                  </a:extLst>
                </a:gridCol>
                <a:gridCol w="2907418">
                  <a:extLst>
                    <a:ext uri="{9D8B030D-6E8A-4147-A177-3AD203B41FA5}">
                      <a16:colId xmlns:a16="http://schemas.microsoft.com/office/drawing/2014/main" val="2512808255"/>
                    </a:ext>
                  </a:extLst>
                </a:gridCol>
                <a:gridCol w="4118765">
                  <a:extLst>
                    <a:ext uri="{9D8B030D-6E8A-4147-A177-3AD203B41FA5}">
                      <a16:colId xmlns:a16="http://schemas.microsoft.com/office/drawing/2014/main" val="1916069201"/>
                    </a:ext>
                  </a:extLst>
                </a:gridCol>
              </a:tblGrid>
              <a:tr h="249739">
                <a:tc>
                  <a:txBody>
                    <a:bodyPr/>
                    <a:lstStyle/>
                    <a:p>
                      <a:r>
                        <a:rPr lang="ru-RU" sz="1400" dirty="0">
                          <a:latin typeface="Calibri" panose="020F0502020204030204" pitchFamily="34" charset="0"/>
                          <a:cs typeface="Calibri" panose="020F0502020204030204" pitchFamily="34" charset="0"/>
                        </a:rPr>
                        <a:t>Дата </a:t>
                      </a:r>
                    </a:p>
                  </a:txBody>
                  <a:tcPr marL="84881" marR="84881"/>
                </a:tc>
                <a:tc>
                  <a:txBody>
                    <a:bodyPr/>
                    <a:lstStyle/>
                    <a:p>
                      <a:r>
                        <a:rPr lang="ru-RU" sz="1400" dirty="0">
                          <a:latin typeface="Calibri" panose="020F0502020204030204" pitchFamily="34" charset="0"/>
                          <a:cs typeface="Calibri" panose="020F0502020204030204" pitchFamily="34" charset="0"/>
                        </a:rPr>
                        <a:t>Проба №1  </a:t>
                      </a:r>
                      <a:r>
                        <a:rPr lang="ru-RU" sz="1400" dirty="0" err="1">
                          <a:latin typeface="Calibri" panose="020F0502020204030204" pitchFamily="34" charset="0"/>
                          <a:cs typeface="Calibri" panose="020F0502020204030204" pitchFamily="34" charset="0"/>
                        </a:rPr>
                        <a:t>шунгитовой</a:t>
                      </a:r>
                      <a:r>
                        <a:rPr lang="ru-RU" sz="1400" dirty="0">
                          <a:latin typeface="Calibri" panose="020F0502020204030204" pitchFamily="34" charset="0"/>
                          <a:cs typeface="Calibri" panose="020F0502020204030204" pitchFamily="34" charset="0"/>
                        </a:rPr>
                        <a:t> водой </a:t>
                      </a:r>
                    </a:p>
                  </a:txBody>
                  <a:tcPr marL="84881" marR="84881"/>
                </a:tc>
                <a:tc>
                  <a:txBody>
                    <a:bodyPr/>
                    <a:lstStyle/>
                    <a:p>
                      <a:r>
                        <a:rPr lang="ru-RU" sz="1400" dirty="0">
                          <a:latin typeface="Calibri" panose="020F0502020204030204" pitchFamily="34" charset="0"/>
                          <a:cs typeface="Calibri" panose="020F0502020204030204" pitchFamily="34" charset="0"/>
                        </a:rPr>
                        <a:t>Проба №2 с обычной водой</a:t>
                      </a:r>
                    </a:p>
                  </a:txBody>
                  <a:tcPr marL="84881" marR="84881"/>
                </a:tc>
                <a:extLst>
                  <a:ext uri="{0D108BD9-81ED-4DB2-BD59-A6C34878D82A}">
                    <a16:rowId xmlns:a16="http://schemas.microsoft.com/office/drawing/2014/main" val="2840167065"/>
                  </a:ext>
                </a:extLst>
              </a:tr>
              <a:tr h="249739">
                <a:tc>
                  <a:txBody>
                    <a:bodyPr/>
                    <a:lstStyle/>
                    <a:p>
                      <a:r>
                        <a:rPr lang="ru-RU" sz="1400" dirty="0">
                          <a:latin typeface="Calibri" panose="020F0502020204030204" pitchFamily="34" charset="0"/>
                          <a:cs typeface="Calibri" panose="020F0502020204030204" pitchFamily="34" charset="0"/>
                        </a:rPr>
                        <a:t>3 окт. 2019г</a:t>
                      </a:r>
                    </a:p>
                  </a:txBody>
                  <a:tcPr marL="84881" marR="84881"/>
                </a:tc>
                <a:tc>
                  <a:txBody>
                    <a:bodyPr/>
                    <a:lstStyle/>
                    <a:p>
                      <a:r>
                        <a:rPr lang="ru-RU" sz="1400" dirty="0">
                          <a:latin typeface="Calibri" panose="020F0502020204030204" pitchFamily="34" charset="0"/>
                          <a:cs typeface="Calibri" panose="020F0502020204030204" pitchFamily="34" charset="0"/>
                        </a:rPr>
                        <a:t>Замачивание</a:t>
                      </a:r>
                    </a:p>
                  </a:txBody>
                  <a:tcPr marL="84881" marR="84881"/>
                </a:tc>
                <a:tc>
                  <a:txBody>
                    <a:bodyPr/>
                    <a:lstStyle/>
                    <a:p>
                      <a:r>
                        <a:rPr lang="ru-RU" sz="1400" dirty="0">
                          <a:latin typeface="Calibri" panose="020F0502020204030204" pitchFamily="34" charset="0"/>
                          <a:cs typeface="Calibri" panose="020F0502020204030204" pitchFamily="34" charset="0"/>
                        </a:rPr>
                        <a:t>Замачивание</a:t>
                      </a:r>
                    </a:p>
                  </a:txBody>
                  <a:tcPr marL="84881" marR="84881"/>
                </a:tc>
                <a:extLst>
                  <a:ext uri="{0D108BD9-81ED-4DB2-BD59-A6C34878D82A}">
                    <a16:rowId xmlns:a16="http://schemas.microsoft.com/office/drawing/2014/main" val="441771312"/>
                  </a:ext>
                </a:extLst>
              </a:tr>
              <a:tr h="270685">
                <a:tc>
                  <a:txBody>
                    <a:bodyPr/>
                    <a:lstStyle/>
                    <a:p>
                      <a:r>
                        <a:rPr lang="ru-RU" sz="1400" dirty="0">
                          <a:latin typeface="Calibri" panose="020F0502020204030204" pitchFamily="34" charset="0"/>
                          <a:cs typeface="Calibri" panose="020F0502020204030204" pitchFamily="34" charset="0"/>
                        </a:rPr>
                        <a:t>6 окт.2019г</a:t>
                      </a:r>
                    </a:p>
                  </a:txBody>
                  <a:tcPr marL="84881" marR="84881"/>
                </a:tc>
                <a:tc>
                  <a:txBody>
                    <a:bodyPr/>
                    <a:lstStyle/>
                    <a:p>
                      <a:r>
                        <a:rPr lang="ru-RU" sz="1400" dirty="0">
                          <a:latin typeface="Calibri" panose="020F0502020204030204" pitchFamily="34" charset="0"/>
                          <a:cs typeface="Calibri" panose="020F0502020204030204" pitchFamily="34" charset="0"/>
                        </a:rPr>
                        <a:t>Проклюнулись ростки 2 из 3</a:t>
                      </a:r>
                    </a:p>
                  </a:txBody>
                  <a:tcPr marL="84881" marR="84881"/>
                </a:tc>
                <a:tc>
                  <a:txBody>
                    <a:bodyPr/>
                    <a:lstStyle/>
                    <a:p>
                      <a:r>
                        <a:rPr lang="ru-RU" sz="1400" dirty="0">
                          <a:latin typeface="Calibri" panose="020F0502020204030204" pitchFamily="34" charset="0"/>
                          <a:cs typeface="Calibri" panose="020F0502020204030204" pitchFamily="34" charset="0"/>
                        </a:rPr>
                        <a:t>-</a:t>
                      </a:r>
                    </a:p>
                  </a:txBody>
                  <a:tcPr marL="84881" marR="84881"/>
                </a:tc>
                <a:extLst>
                  <a:ext uri="{0D108BD9-81ED-4DB2-BD59-A6C34878D82A}">
                    <a16:rowId xmlns:a16="http://schemas.microsoft.com/office/drawing/2014/main" val="2091387986"/>
                  </a:ext>
                </a:extLst>
              </a:tr>
              <a:tr h="424557">
                <a:tc>
                  <a:txBody>
                    <a:bodyPr/>
                    <a:lstStyle/>
                    <a:p>
                      <a:r>
                        <a:rPr lang="ru-RU" sz="1400" dirty="0">
                          <a:latin typeface="Calibri" panose="020F0502020204030204" pitchFamily="34" charset="0"/>
                          <a:cs typeface="Calibri" panose="020F0502020204030204" pitchFamily="34" charset="0"/>
                        </a:rPr>
                        <a:t>8 окт.2019г</a:t>
                      </a:r>
                    </a:p>
                  </a:txBody>
                  <a:tcPr marL="84881" marR="84881"/>
                </a:tc>
                <a:tc>
                  <a:txBody>
                    <a:bodyPr/>
                    <a:lstStyle/>
                    <a:p>
                      <a:r>
                        <a:rPr lang="ru-RU" sz="1400" dirty="0">
                          <a:latin typeface="Calibri" panose="020F0502020204030204" pitchFamily="34" charset="0"/>
                          <a:cs typeface="Calibri" panose="020F0502020204030204" pitchFamily="34" charset="0"/>
                        </a:rPr>
                        <a:t>Проклюнулось 3</a:t>
                      </a:r>
                    </a:p>
                  </a:txBody>
                  <a:tcPr marL="84881" marR="84881"/>
                </a:tc>
                <a:tc>
                  <a:txBody>
                    <a:bodyPr/>
                    <a:lstStyle/>
                    <a:p>
                      <a:r>
                        <a:rPr lang="ru-RU" sz="1400" dirty="0">
                          <a:latin typeface="Calibri" panose="020F0502020204030204" pitchFamily="34" charset="0"/>
                          <a:cs typeface="Calibri" panose="020F0502020204030204" pitchFamily="34" charset="0"/>
                        </a:rPr>
                        <a:t>Проклюнулись из 1 из 3, второй проклюнулся через день</a:t>
                      </a:r>
                    </a:p>
                  </a:txBody>
                  <a:tcPr marL="84881" marR="84881"/>
                </a:tc>
                <a:extLst>
                  <a:ext uri="{0D108BD9-81ED-4DB2-BD59-A6C34878D82A}">
                    <a16:rowId xmlns:a16="http://schemas.microsoft.com/office/drawing/2014/main" val="3473173206"/>
                  </a:ext>
                </a:extLst>
              </a:tr>
              <a:tr h="249739">
                <a:tc>
                  <a:txBody>
                    <a:bodyPr/>
                    <a:lstStyle/>
                    <a:p>
                      <a:r>
                        <a:rPr lang="ru-RU" sz="1400" dirty="0">
                          <a:latin typeface="Calibri" panose="020F0502020204030204" pitchFamily="34" charset="0"/>
                          <a:cs typeface="Calibri" panose="020F0502020204030204" pitchFamily="34" charset="0"/>
                        </a:rPr>
                        <a:t>10 окт.2019</a:t>
                      </a:r>
                    </a:p>
                  </a:txBody>
                  <a:tcPr marL="84881" marR="84881"/>
                </a:tc>
                <a:tc>
                  <a:txBody>
                    <a:bodyPr/>
                    <a:lstStyle/>
                    <a:p>
                      <a:r>
                        <a:rPr lang="ru-RU" sz="1400" dirty="0">
                          <a:latin typeface="Calibri" panose="020F0502020204030204" pitchFamily="34" charset="0"/>
                          <a:cs typeface="Calibri" panose="020F0502020204030204" pitchFamily="34" charset="0"/>
                        </a:rPr>
                        <a:t>Длина ростка 1см 5мм</a:t>
                      </a:r>
                    </a:p>
                  </a:txBody>
                  <a:tcPr marL="84881" marR="84881"/>
                </a:tc>
                <a:tc>
                  <a:txBody>
                    <a:bodyPr/>
                    <a:lstStyle/>
                    <a:p>
                      <a:r>
                        <a:rPr lang="ru-RU" sz="1400" dirty="0">
                          <a:latin typeface="Calibri" panose="020F0502020204030204" pitchFamily="34" charset="0"/>
                          <a:cs typeface="Calibri" panose="020F0502020204030204" pitchFamily="34" charset="0"/>
                        </a:rPr>
                        <a:t> длина ростка 5мм</a:t>
                      </a:r>
                    </a:p>
                  </a:txBody>
                  <a:tcPr marL="84881" marR="84881"/>
                </a:tc>
                <a:extLst>
                  <a:ext uri="{0D108BD9-81ED-4DB2-BD59-A6C34878D82A}">
                    <a16:rowId xmlns:a16="http://schemas.microsoft.com/office/drawing/2014/main" val="3940475866"/>
                  </a:ext>
                </a:extLst>
              </a:tr>
            </a:tbl>
          </a:graphicData>
        </a:graphic>
      </p:graphicFrame>
      <p:sp>
        <p:nvSpPr>
          <p:cNvPr id="13" name="Прямоугольник 12">
            <a:extLst>
              <a:ext uri="{FF2B5EF4-FFF2-40B4-BE49-F238E27FC236}">
                <a16:creationId xmlns:a16="http://schemas.microsoft.com/office/drawing/2014/main" id="{5E81234A-871F-4507-A30B-9FC4D955DF34}"/>
              </a:ext>
            </a:extLst>
          </p:cNvPr>
          <p:cNvSpPr/>
          <p:nvPr/>
        </p:nvSpPr>
        <p:spPr>
          <a:xfrm>
            <a:off x="197666" y="5924317"/>
            <a:ext cx="8166687" cy="584775"/>
          </a:xfrm>
          <a:prstGeom prst="rect">
            <a:avLst/>
          </a:prstGeom>
        </p:spPr>
        <p:txBody>
          <a:bodyPr wrap="square">
            <a:spAutoFit/>
          </a:bodyPr>
          <a:lstStyle/>
          <a:p>
            <a:r>
              <a:rPr lang="ru-RU" sz="1600" b="1" dirty="0">
                <a:latin typeface="Calibri" panose="020F0502020204030204" pitchFamily="34" charset="0"/>
                <a:cs typeface="Calibri" panose="020F0502020204030204" pitchFamily="34" charset="0"/>
              </a:rPr>
              <a:t>Вывод</a:t>
            </a:r>
            <a:r>
              <a:rPr lang="ru-RU" sz="1600" dirty="0">
                <a:latin typeface="Calibri" panose="020F0502020204030204" pitchFamily="34" charset="0"/>
                <a:cs typeface="Calibri" panose="020F0502020204030204" pitchFamily="34" charset="0"/>
              </a:rPr>
              <a:t>: лучшая всхожесть и наилучшее прорастание наблюдалось у семян, замоченных в </a:t>
            </a:r>
            <a:r>
              <a:rPr lang="ru-RU" sz="1600" dirty="0" err="1">
                <a:latin typeface="Calibri" panose="020F0502020204030204" pitchFamily="34" charset="0"/>
                <a:cs typeface="Calibri" panose="020F0502020204030204" pitchFamily="34" charset="0"/>
              </a:rPr>
              <a:t>шунгитовой</a:t>
            </a:r>
            <a:r>
              <a:rPr lang="ru-RU" sz="1600" dirty="0">
                <a:latin typeface="Calibri" panose="020F0502020204030204" pitchFamily="34" charset="0"/>
                <a:cs typeface="Calibri" panose="020F0502020204030204" pitchFamily="34" charset="0"/>
              </a:rPr>
              <a:t> воде.</a:t>
            </a:r>
          </a:p>
        </p:txBody>
      </p:sp>
      <p:pic>
        <p:nvPicPr>
          <p:cNvPr id="18" name="Объект 17">
            <a:extLst>
              <a:ext uri="{FF2B5EF4-FFF2-40B4-BE49-F238E27FC236}">
                <a16:creationId xmlns:a16="http://schemas.microsoft.com/office/drawing/2014/main" id="{7775FD41-0EA7-42B2-B5D5-12EE7586341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729049" y="996946"/>
            <a:ext cx="2441411" cy="1604019"/>
          </a:xfrm>
        </p:spPr>
      </p:pic>
      <p:pic>
        <p:nvPicPr>
          <p:cNvPr id="6" name="Рисунок 5">
            <a:extLst>
              <a:ext uri="{FF2B5EF4-FFF2-40B4-BE49-F238E27FC236}">
                <a16:creationId xmlns:a16="http://schemas.microsoft.com/office/drawing/2014/main" id="{1E73F879-DA97-499B-B78F-80FC14FDB4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342" y="1040789"/>
            <a:ext cx="2721161" cy="1530653"/>
          </a:xfrm>
          <a:prstGeom prst="rect">
            <a:avLst/>
          </a:prstGeom>
        </p:spPr>
      </p:pic>
    </p:spTree>
    <p:extLst>
      <p:ext uri="{BB962C8B-B14F-4D97-AF65-F5344CB8AC3E}">
        <p14:creationId xmlns:p14="http://schemas.microsoft.com/office/powerpoint/2010/main" val="290945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EEC1E789-9EAC-4AD1-AB44-030078BF30D0}"/>
              </a:ext>
            </a:extLst>
          </p:cNvPr>
          <p:cNvSpPr>
            <a:spLocks noGrp="1"/>
          </p:cNvSpPr>
          <p:nvPr>
            <p:ph type="title"/>
          </p:nvPr>
        </p:nvSpPr>
        <p:spPr/>
        <p:txBody>
          <a:bodyPr>
            <a:normAutofit/>
          </a:bodyPr>
          <a:lstStyle/>
          <a:p>
            <a:r>
              <a:rPr lang="ru-RU" sz="2000" b="1" dirty="0">
                <a:latin typeface="Calibri" panose="020F0502020204030204" pitchFamily="34" charset="0"/>
                <a:cs typeface="Calibri" panose="020F0502020204030204" pitchFamily="34" charset="0"/>
              </a:rPr>
              <a:t>Опыт 2:  Влияние  </a:t>
            </a:r>
            <a:r>
              <a:rPr lang="ru-RU" sz="2000" b="1" dirty="0" err="1">
                <a:latin typeface="Calibri" panose="020F0502020204030204" pitchFamily="34" charset="0"/>
                <a:cs typeface="Calibri" panose="020F0502020204030204" pitchFamily="34" charset="0"/>
              </a:rPr>
              <a:t>шугнитовой</a:t>
            </a:r>
            <a:r>
              <a:rPr lang="ru-RU" sz="2000" b="1" dirty="0">
                <a:latin typeface="Calibri" panose="020F0502020204030204" pitchFamily="34" charset="0"/>
                <a:cs typeface="Calibri" panose="020F0502020204030204" pitchFamily="34" charset="0"/>
              </a:rPr>
              <a:t>  воды на рост на рост гороха.</a:t>
            </a:r>
            <a:br>
              <a:rPr lang="ru-RU" b="1" dirty="0">
                <a:latin typeface="Calibri" panose="020F0502020204030204" pitchFamily="34" charset="0"/>
                <a:cs typeface="Calibri" panose="020F0502020204030204" pitchFamily="34" charset="0"/>
              </a:rPr>
            </a:br>
            <a:endParaRPr lang="ru-RU" dirty="0"/>
          </a:p>
        </p:txBody>
      </p:sp>
      <p:sp>
        <p:nvSpPr>
          <p:cNvPr id="3" name="Объект 2">
            <a:extLst>
              <a:ext uri="{FF2B5EF4-FFF2-40B4-BE49-F238E27FC236}">
                <a16:creationId xmlns:a16="http://schemas.microsoft.com/office/drawing/2014/main" id="{0710FEB2-8A44-4102-BD41-7C74D6A3CD7A}"/>
              </a:ext>
            </a:extLst>
          </p:cNvPr>
          <p:cNvSpPr>
            <a:spLocks noGrp="1"/>
          </p:cNvSpPr>
          <p:nvPr>
            <p:ph idx="1"/>
          </p:nvPr>
        </p:nvSpPr>
        <p:spPr>
          <a:xfrm>
            <a:off x="628650" y="3720306"/>
            <a:ext cx="7791450" cy="2604294"/>
          </a:xfrm>
        </p:spPr>
        <p:txBody>
          <a:bodyPr>
            <a:normAutofit/>
          </a:bodyPr>
          <a:lstStyle/>
          <a:p>
            <a:pPr marL="0" indent="0">
              <a:lnSpc>
                <a:spcPct val="100000"/>
              </a:lnSpc>
              <a:buNone/>
            </a:pPr>
            <a:r>
              <a:rPr lang="ru-RU" sz="1600" dirty="0">
                <a:latin typeface="Calibri" panose="020F0502020204030204" pitchFamily="34" charset="0"/>
                <a:cs typeface="Calibri" panose="020F0502020204030204" pitchFamily="34" charset="0"/>
              </a:rPr>
              <a:t>Посадила семена гороха в горшочки и поливала </a:t>
            </a:r>
          </a:p>
          <a:p>
            <a:pPr marL="0" indent="0">
              <a:lnSpc>
                <a:spcPct val="100000"/>
              </a:lnSpc>
              <a:buNone/>
            </a:pPr>
            <a:r>
              <a:rPr lang="ru-RU" sz="1600" dirty="0">
                <a:latin typeface="Calibri" panose="020F0502020204030204" pitchFamily="34" charset="0"/>
                <a:cs typeface="Calibri" panose="020F0502020204030204" pitchFamily="34" charset="0"/>
              </a:rPr>
              <a:t>                1 горшок -  обычной водой(отстоявший водопровод)</a:t>
            </a:r>
          </a:p>
          <a:p>
            <a:pPr marL="0" indent="0">
              <a:lnSpc>
                <a:spcPct val="100000"/>
              </a:lnSpc>
              <a:buNone/>
            </a:pPr>
            <a:r>
              <a:rPr lang="ru-RU" sz="1600" dirty="0">
                <a:latin typeface="Calibri" panose="020F0502020204030204" pitchFamily="34" charset="0"/>
                <a:cs typeface="Calibri" panose="020F0502020204030204" pitchFamily="34" charset="0"/>
              </a:rPr>
              <a:t>                2 горшок - водой, настоянной на шунгите</a:t>
            </a:r>
          </a:p>
          <a:p>
            <a:pPr marL="0" indent="0">
              <a:lnSpc>
                <a:spcPct val="120000"/>
              </a:lnSpc>
              <a:buNone/>
            </a:pPr>
            <a:r>
              <a:rPr lang="ru-RU" sz="1400" b="1" dirty="0">
                <a:latin typeface="Calibri" panose="020F0502020204030204" pitchFamily="34" charset="0"/>
                <a:cs typeface="Calibri" panose="020F0502020204030204" pitchFamily="34" charset="0"/>
              </a:rPr>
              <a:t>     </a:t>
            </a:r>
            <a:r>
              <a:rPr lang="ru-RU" sz="1900" b="1" dirty="0">
                <a:latin typeface="Calibri" panose="020F0502020204030204" pitchFamily="34" charset="0"/>
                <a:cs typeface="Calibri" panose="020F0502020204030204" pitchFamily="34" charset="0"/>
              </a:rPr>
              <a:t>Вывод:   </a:t>
            </a:r>
            <a:r>
              <a:rPr lang="ru-RU" sz="1900" b="1" dirty="0" err="1">
                <a:latin typeface="Calibri" panose="020F0502020204030204" pitchFamily="34" charset="0"/>
                <a:cs typeface="Calibri" panose="020F0502020204030204" pitchFamily="34" charset="0"/>
              </a:rPr>
              <a:t>Шунгитовая</a:t>
            </a:r>
            <a:r>
              <a:rPr lang="ru-RU" sz="1900" b="1" dirty="0">
                <a:latin typeface="Calibri" panose="020F0502020204030204" pitchFamily="34" charset="0"/>
                <a:cs typeface="Calibri" panose="020F0502020204030204" pitchFamily="34" charset="0"/>
              </a:rPr>
              <a:t> вода реальный фактор, влияющий на рассаду. Полив   </a:t>
            </a:r>
            <a:r>
              <a:rPr lang="ru-RU" sz="1900" b="1" dirty="0" err="1">
                <a:latin typeface="Calibri" panose="020F0502020204030204" pitchFamily="34" charset="0"/>
                <a:cs typeface="Calibri" panose="020F0502020204030204" pitchFamily="34" charset="0"/>
              </a:rPr>
              <a:t>шунгитовой</a:t>
            </a:r>
            <a:r>
              <a:rPr lang="ru-RU" sz="1900" b="1" dirty="0">
                <a:latin typeface="Calibri" panose="020F0502020204030204" pitchFamily="34" charset="0"/>
                <a:cs typeface="Calibri" panose="020F0502020204030204" pitchFamily="34" charset="0"/>
              </a:rPr>
              <a:t> водой значительно ускоряет рост растений. </a:t>
            </a:r>
          </a:p>
          <a:p>
            <a:endParaRPr lang="ru-RU" dirty="0"/>
          </a:p>
        </p:txBody>
      </p:sp>
      <p:pic>
        <p:nvPicPr>
          <p:cNvPr id="6" name="Объект 5">
            <a:extLst>
              <a:ext uri="{FF2B5EF4-FFF2-40B4-BE49-F238E27FC236}">
                <a16:creationId xmlns:a16="http://schemas.microsoft.com/office/drawing/2014/main" id="{6210464C-E508-4E38-B0F8-9FC0FC77280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7202" t="17217" r="5401" b="-2280"/>
          <a:stretch/>
        </p:blipFill>
        <p:spPr>
          <a:xfrm rot="10800000">
            <a:off x="1703627" y="898382"/>
            <a:ext cx="4622319" cy="2530618"/>
          </a:xfrm>
          <a:prstGeom prst="rect">
            <a:avLst/>
          </a:prstGeom>
        </p:spPr>
      </p:pic>
    </p:spTree>
    <p:extLst>
      <p:ext uri="{BB962C8B-B14F-4D97-AF65-F5344CB8AC3E}">
        <p14:creationId xmlns:p14="http://schemas.microsoft.com/office/powerpoint/2010/main" val="187445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37E1C0-B586-45D0-8ECE-B93152EF8940}"/>
              </a:ext>
            </a:extLst>
          </p:cNvPr>
          <p:cNvSpPr>
            <a:spLocks noGrp="1"/>
          </p:cNvSpPr>
          <p:nvPr>
            <p:ph type="title"/>
          </p:nvPr>
        </p:nvSpPr>
        <p:spPr>
          <a:xfrm>
            <a:off x="229146" y="209550"/>
            <a:ext cx="8048579" cy="1320800"/>
          </a:xfrm>
        </p:spPr>
        <p:txBody>
          <a:bodyPr>
            <a:normAutofit/>
          </a:bodyPr>
          <a:lstStyle/>
          <a:p>
            <a:r>
              <a:rPr lang="ru-RU" sz="2400" b="1" dirty="0">
                <a:latin typeface="Calibri" panose="020F0502020204030204" pitchFamily="34" charset="0"/>
                <a:cs typeface="Calibri" panose="020F0502020204030204" pitchFamily="34" charset="0"/>
              </a:rPr>
              <a:t>Опыт № 3. Влияние шунгита на рост корневой системы у комнатных растений.</a:t>
            </a:r>
            <a:endParaRPr lang="ru-RU" sz="24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AF39A0E-2400-4110-B1E8-0A70E4067EC6}"/>
              </a:ext>
            </a:extLst>
          </p:cNvPr>
          <p:cNvSpPr txBox="1"/>
          <p:nvPr/>
        </p:nvSpPr>
        <p:spPr>
          <a:xfrm>
            <a:off x="266700" y="3371694"/>
            <a:ext cx="8372475" cy="1477328"/>
          </a:xfrm>
          <a:prstGeom prst="rect">
            <a:avLst/>
          </a:prstGeom>
          <a:noFill/>
        </p:spPr>
        <p:txBody>
          <a:bodyPr wrap="square" rtlCol="0">
            <a:spAutoFit/>
          </a:bodyPr>
          <a:lstStyle/>
          <a:p>
            <a:r>
              <a:rPr lang="ru-RU" dirty="0">
                <a:latin typeface="Calibri" panose="020F0502020204030204" pitchFamily="34" charset="0"/>
                <a:cs typeface="Calibri" panose="020F0502020204030204" pitchFamily="34" charset="0"/>
              </a:rPr>
              <a:t>Взяли три стакана с проточной водой. В один добавили немного шунгита, в другой- много шунгита, в третий- без шунгита и поместили растения </a:t>
            </a:r>
            <a:r>
              <a:rPr lang="ru-RU" dirty="0" err="1">
                <a:latin typeface="Calibri" panose="020F0502020204030204" pitchFamily="34" charset="0"/>
                <a:cs typeface="Calibri" panose="020F0502020204030204" pitchFamily="34" charset="0"/>
              </a:rPr>
              <a:t>хлорофитум</a:t>
            </a:r>
            <a:r>
              <a:rPr lang="ru-RU" dirty="0">
                <a:latin typeface="Calibri" panose="020F0502020204030204" pitchFamily="34" charset="0"/>
                <a:cs typeface="Calibri" panose="020F0502020204030204" pitchFamily="34" charset="0"/>
              </a:rPr>
              <a:t> и </a:t>
            </a:r>
            <a:r>
              <a:rPr lang="ru-RU" dirty="0" err="1">
                <a:latin typeface="Calibri" panose="020F0502020204030204" pitchFamily="34" charset="0"/>
                <a:cs typeface="Calibri" panose="020F0502020204030204" pitchFamily="34" charset="0"/>
              </a:rPr>
              <a:t>роициссус</a:t>
            </a:r>
            <a:r>
              <a:rPr lang="ru-RU" dirty="0">
                <a:latin typeface="Calibri" panose="020F0502020204030204" pitchFamily="34" charset="0"/>
                <a:cs typeface="Calibri" panose="020F0502020204030204" pitchFamily="34" charset="0"/>
              </a:rPr>
              <a:t> ромбический (берёзка).Наблюдала за проращиванием корневой системы.</a:t>
            </a:r>
          </a:p>
          <a:p>
            <a:r>
              <a:rPr lang="ru-RU" dirty="0">
                <a:latin typeface="Calibri" panose="020F0502020204030204" pitchFamily="34" charset="0"/>
                <a:cs typeface="Calibri" panose="020F0502020204030204" pitchFamily="34" charset="0"/>
              </a:rPr>
              <a:t> </a:t>
            </a:r>
          </a:p>
        </p:txBody>
      </p:sp>
      <p:graphicFrame>
        <p:nvGraphicFramePr>
          <p:cNvPr id="9" name="Таблица 8">
            <a:extLst>
              <a:ext uri="{FF2B5EF4-FFF2-40B4-BE49-F238E27FC236}">
                <a16:creationId xmlns:a16="http://schemas.microsoft.com/office/drawing/2014/main" id="{3CAFFFD4-0CD0-4ED5-8E98-B2F8433BF3A5}"/>
              </a:ext>
            </a:extLst>
          </p:cNvPr>
          <p:cNvGraphicFramePr>
            <a:graphicFrameLocks noGrp="1"/>
          </p:cNvGraphicFramePr>
          <p:nvPr>
            <p:extLst>
              <p:ext uri="{D42A27DB-BD31-4B8C-83A1-F6EECF244321}">
                <p14:modId xmlns:p14="http://schemas.microsoft.com/office/powerpoint/2010/main" val="3583034432"/>
              </p:ext>
            </p:extLst>
          </p:nvPr>
        </p:nvGraphicFramePr>
        <p:xfrm>
          <a:off x="380999" y="4575810"/>
          <a:ext cx="8258174" cy="1896428"/>
        </p:xfrm>
        <a:graphic>
          <a:graphicData uri="http://schemas.openxmlformats.org/drawingml/2006/table">
            <a:tbl>
              <a:tblPr firstRow="1" bandRow="1">
                <a:tableStyleId>{7DF18680-E054-41AD-8BC1-D1AEF772440D}</a:tableStyleId>
              </a:tblPr>
              <a:tblGrid>
                <a:gridCol w="2098426">
                  <a:extLst>
                    <a:ext uri="{9D8B030D-6E8A-4147-A177-3AD203B41FA5}">
                      <a16:colId xmlns:a16="http://schemas.microsoft.com/office/drawing/2014/main" val="1784039019"/>
                    </a:ext>
                  </a:extLst>
                </a:gridCol>
                <a:gridCol w="1430109">
                  <a:extLst>
                    <a:ext uri="{9D8B030D-6E8A-4147-A177-3AD203B41FA5}">
                      <a16:colId xmlns:a16="http://schemas.microsoft.com/office/drawing/2014/main" val="1729423014"/>
                    </a:ext>
                  </a:extLst>
                </a:gridCol>
                <a:gridCol w="2094468">
                  <a:extLst>
                    <a:ext uri="{9D8B030D-6E8A-4147-A177-3AD203B41FA5}">
                      <a16:colId xmlns:a16="http://schemas.microsoft.com/office/drawing/2014/main" val="459998114"/>
                    </a:ext>
                  </a:extLst>
                </a:gridCol>
                <a:gridCol w="2635171">
                  <a:extLst>
                    <a:ext uri="{9D8B030D-6E8A-4147-A177-3AD203B41FA5}">
                      <a16:colId xmlns:a16="http://schemas.microsoft.com/office/drawing/2014/main" val="1951714759"/>
                    </a:ext>
                  </a:extLst>
                </a:gridCol>
              </a:tblGrid>
              <a:tr h="43005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kern="1200" dirty="0" err="1"/>
                        <a:t>Хлорофитум</a:t>
                      </a:r>
                      <a:endParaRPr lang="ru-RU" sz="1400" kern="1200" dirty="0"/>
                    </a:p>
                    <a:p>
                      <a:endParaRPr lang="ru-RU" sz="1400" dirty="0">
                        <a:latin typeface="Calibri" panose="020F0502020204030204" pitchFamily="34" charset="0"/>
                        <a:cs typeface="Calibri" panose="020F0502020204030204" pitchFamily="34" charset="0"/>
                      </a:endParaRPr>
                    </a:p>
                  </a:txBody>
                  <a:tcPr/>
                </a:tc>
                <a:tc>
                  <a:txBody>
                    <a:bodyPr/>
                    <a:lstStyle/>
                    <a:p>
                      <a:r>
                        <a:rPr lang="ru-RU" sz="1400" dirty="0"/>
                        <a:t>Начало </a:t>
                      </a:r>
                      <a:r>
                        <a:rPr lang="ru-RU" sz="1400" dirty="0" err="1"/>
                        <a:t>эксперемента</a:t>
                      </a:r>
                      <a:endParaRPr lang="ru-RU" sz="1400"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Появление корней </a:t>
                      </a:r>
                    </a:p>
                    <a:p>
                      <a:endParaRPr lang="ru-RU" sz="1400" dirty="0">
                        <a:latin typeface="Calibri" panose="020F0502020204030204" pitchFamily="34" charset="0"/>
                        <a:cs typeface="Calibri" panose="020F0502020204030204" pitchFamily="34" charset="0"/>
                      </a:endParaRPr>
                    </a:p>
                  </a:txBody>
                  <a:tcPr/>
                </a:tc>
                <a:tc>
                  <a:txBody>
                    <a:bodyPr/>
                    <a:lstStyle/>
                    <a:p>
                      <a:r>
                        <a:rPr lang="ru-RU" sz="1400" dirty="0"/>
                        <a:t>Длина</a:t>
                      </a:r>
                    </a:p>
                    <a:p>
                      <a:r>
                        <a:rPr lang="ru-RU" sz="1400" dirty="0"/>
                        <a:t>корневой системы </a:t>
                      </a:r>
                      <a:endParaRPr lang="ru-R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11861941"/>
                  </a:ext>
                </a:extLst>
              </a:tr>
              <a:tr h="430054">
                <a:tc>
                  <a:txBody>
                    <a:bodyPr/>
                    <a:lstStyle/>
                    <a:p>
                      <a:r>
                        <a:rPr lang="ru-RU" sz="1400" dirty="0"/>
                        <a:t>В обычной проточной водой</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3 октября 2019г</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 9  октября  1 корень</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Через 3дня – 1см </a:t>
                      </a:r>
                      <a:endParaRPr lang="ru-R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422319101"/>
                  </a:ext>
                </a:extLst>
              </a:tr>
              <a:tr h="430054">
                <a:tc>
                  <a:txBody>
                    <a:bodyPr/>
                    <a:lstStyle/>
                    <a:p>
                      <a:r>
                        <a:rPr lang="ru-RU" sz="1400" dirty="0"/>
                        <a:t>С </a:t>
                      </a:r>
                      <a:r>
                        <a:rPr lang="ru-RU" sz="1400" dirty="0" err="1"/>
                        <a:t>шунгитовой</a:t>
                      </a:r>
                      <a:r>
                        <a:rPr lang="ru-RU" sz="1400" dirty="0"/>
                        <a:t> водой</a:t>
                      </a:r>
                      <a:endParaRPr lang="ru-RU" sz="1400"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kern="1200" dirty="0"/>
                        <a:t>3 октября 2019г</a:t>
                      </a:r>
                      <a:endParaRPr lang="ru-RU" sz="14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ru-RU" sz="1400" dirty="0"/>
                        <a:t>10 октября  3 корня</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Через 3дня   5мм</a:t>
                      </a:r>
                      <a:endParaRPr lang="ru-R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688097251"/>
                  </a:ext>
                </a:extLst>
              </a:tr>
              <a:tr h="430054">
                <a:tc>
                  <a:txBody>
                    <a:bodyPr/>
                    <a:lstStyle/>
                    <a:p>
                      <a:r>
                        <a:rPr lang="ru-RU" sz="1400" dirty="0"/>
                        <a:t>Много шунгита</a:t>
                      </a:r>
                      <a:endParaRPr lang="ru-RU" sz="1400"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kern="1200" dirty="0"/>
                        <a:t>3 октября 2019г</a:t>
                      </a:r>
                      <a:endParaRPr lang="ru-RU" sz="14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ru-RU" sz="1400" dirty="0"/>
                        <a:t> -  </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 -</a:t>
                      </a:r>
                      <a:endParaRPr lang="ru-R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58976216"/>
                  </a:ext>
                </a:extLst>
              </a:tr>
            </a:tbl>
          </a:graphicData>
        </a:graphic>
      </p:graphicFrame>
      <p:pic>
        <p:nvPicPr>
          <p:cNvPr id="15" name="Объект 14">
            <a:extLst>
              <a:ext uri="{FF2B5EF4-FFF2-40B4-BE49-F238E27FC236}">
                <a16:creationId xmlns:a16="http://schemas.microsoft.com/office/drawing/2014/main" id="{773A0391-79DF-4289-9C4A-7836741B24D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7212" y="1210614"/>
            <a:ext cx="3056315" cy="2037543"/>
          </a:xfrm>
        </p:spPr>
      </p:pic>
      <p:pic>
        <p:nvPicPr>
          <p:cNvPr id="7" name="Рисунок 6">
            <a:extLst>
              <a:ext uri="{FF2B5EF4-FFF2-40B4-BE49-F238E27FC236}">
                <a16:creationId xmlns:a16="http://schemas.microsoft.com/office/drawing/2014/main" id="{2A8E76F0-D004-4A36-9536-E31503BF63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02075" y="1195818"/>
            <a:ext cx="4340404" cy="2024746"/>
          </a:xfrm>
          <a:prstGeom prst="rect">
            <a:avLst/>
          </a:prstGeom>
        </p:spPr>
      </p:pic>
    </p:spTree>
    <p:extLst>
      <p:ext uri="{BB962C8B-B14F-4D97-AF65-F5344CB8AC3E}">
        <p14:creationId xmlns:p14="http://schemas.microsoft.com/office/powerpoint/2010/main" val="217749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ECAB96-2521-4C71-BF2D-9D6F1D7639F6}"/>
              </a:ext>
            </a:extLst>
          </p:cNvPr>
          <p:cNvSpPr>
            <a:spLocks noGrp="1"/>
          </p:cNvSpPr>
          <p:nvPr>
            <p:ph type="title"/>
          </p:nvPr>
        </p:nvSpPr>
        <p:spPr/>
        <p:txBody>
          <a:bodyPr/>
          <a:lstStyle/>
          <a:p>
            <a:endParaRPr lang="ru-RU" dirty="0"/>
          </a:p>
        </p:txBody>
      </p:sp>
      <p:graphicFrame>
        <p:nvGraphicFramePr>
          <p:cNvPr id="3" name="Объект 2">
            <a:extLst>
              <a:ext uri="{FF2B5EF4-FFF2-40B4-BE49-F238E27FC236}">
                <a16:creationId xmlns:a16="http://schemas.microsoft.com/office/drawing/2014/main" id="{0977436D-1647-4BB1-806E-A9FF6B37FED8}"/>
              </a:ext>
            </a:extLst>
          </p:cNvPr>
          <p:cNvGraphicFramePr>
            <a:graphicFrameLocks noGrp="1"/>
          </p:cNvGraphicFramePr>
          <p:nvPr>
            <p:ph idx="1"/>
            <p:extLst>
              <p:ext uri="{D42A27DB-BD31-4B8C-83A1-F6EECF244321}">
                <p14:modId xmlns:p14="http://schemas.microsoft.com/office/powerpoint/2010/main" val="4184160537"/>
              </p:ext>
            </p:extLst>
          </p:nvPr>
        </p:nvGraphicFramePr>
        <p:xfrm>
          <a:off x="276462" y="2441001"/>
          <a:ext cx="8315089" cy="1862735"/>
        </p:xfrm>
        <a:graphic>
          <a:graphicData uri="http://schemas.openxmlformats.org/drawingml/2006/table">
            <a:tbl>
              <a:tblPr firstRow="1" bandRow="1">
                <a:tableStyleId>{7DF18680-E054-41AD-8BC1-D1AEF772440D}</a:tableStyleId>
              </a:tblPr>
              <a:tblGrid>
                <a:gridCol w="2371488">
                  <a:extLst>
                    <a:ext uri="{9D8B030D-6E8A-4147-A177-3AD203B41FA5}">
                      <a16:colId xmlns:a16="http://schemas.microsoft.com/office/drawing/2014/main" val="4224700486"/>
                    </a:ext>
                  </a:extLst>
                </a:gridCol>
                <a:gridCol w="1428886">
                  <a:extLst>
                    <a:ext uri="{9D8B030D-6E8A-4147-A177-3AD203B41FA5}">
                      <a16:colId xmlns:a16="http://schemas.microsoft.com/office/drawing/2014/main" val="4148228699"/>
                    </a:ext>
                  </a:extLst>
                </a:gridCol>
                <a:gridCol w="2086694">
                  <a:extLst>
                    <a:ext uri="{9D8B030D-6E8A-4147-A177-3AD203B41FA5}">
                      <a16:colId xmlns:a16="http://schemas.microsoft.com/office/drawing/2014/main" val="1448853012"/>
                    </a:ext>
                  </a:extLst>
                </a:gridCol>
                <a:gridCol w="2428021">
                  <a:extLst>
                    <a:ext uri="{9D8B030D-6E8A-4147-A177-3AD203B41FA5}">
                      <a16:colId xmlns:a16="http://schemas.microsoft.com/office/drawing/2014/main" val="3350968483"/>
                    </a:ext>
                  </a:extLst>
                </a:gridCol>
              </a:tblGrid>
              <a:tr h="596075">
                <a:tc>
                  <a:txBody>
                    <a:bodyPr/>
                    <a:lstStyle/>
                    <a:p>
                      <a:r>
                        <a:rPr lang="ru-RU" sz="1400" dirty="0" err="1"/>
                        <a:t>роициссус</a:t>
                      </a:r>
                      <a:r>
                        <a:rPr lang="ru-RU" sz="1400" dirty="0"/>
                        <a:t>  ромбический (берёзка).</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Начало </a:t>
                      </a:r>
                      <a:r>
                        <a:rPr lang="ru-RU" sz="1400" dirty="0" err="1"/>
                        <a:t>эксперемента</a:t>
                      </a:r>
                      <a:endParaRPr lang="ru-RU" sz="1400"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Появление корней </a:t>
                      </a:r>
                    </a:p>
                    <a:p>
                      <a:endParaRPr lang="ru-RU" sz="1400" dirty="0">
                        <a:latin typeface="Calibri" panose="020F0502020204030204" pitchFamily="34" charset="0"/>
                        <a:cs typeface="Calibri" panose="020F0502020204030204" pitchFamily="34" charset="0"/>
                      </a:endParaRPr>
                    </a:p>
                  </a:txBody>
                  <a:tcPr/>
                </a:tc>
                <a:tc>
                  <a:txBody>
                    <a:bodyPr/>
                    <a:lstStyle/>
                    <a:p>
                      <a:r>
                        <a:rPr lang="ru-RU" sz="1400" dirty="0"/>
                        <a:t>Длина</a:t>
                      </a:r>
                    </a:p>
                    <a:p>
                      <a:r>
                        <a:rPr lang="ru-RU" sz="1400" dirty="0"/>
                        <a:t>корневой системы </a:t>
                      </a:r>
                      <a:endParaRPr lang="ru-R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014414521"/>
                  </a:ext>
                </a:extLst>
              </a:tr>
              <a:tr h="422220">
                <a:tc>
                  <a:txBody>
                    <a:bodyPr/>
                    <a:lstStyle/>
                    <a:p>
                      <a:r>
                        <a:rPr lang="ru-RU" sz="1400" dirty="0"/>
                        <a:t>В обычной проточной водой</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3 октября 2019г</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20 октября 5 корешков</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Через 3дня – 1см </a:t>
                      </a:r>
                      <a:endParaRPr lang="ru-R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70433253"/>
                  </a:ext>
                </a:extLst>
              </a:tr>
              <a:tr h="422220">
                <a:tc>
                  <a:txBody>
                    <a:bodyPr/>
                    <a:lstStyle/>
                    <a:p>
                      <a:r>
                        <a:rPr lang="ru-RU" sz="1400" dirty="0"/>
                        <a:t>С </a:t>
                      </a:r>
                      <a:r>
                        <a:rPr lang="ru-RU" sz="1400" dirty="0" err="1"/>
                        <a:t>шунгитовой</a:t>
                      </a:r>
                      <a:r>
                        <a:rPr lang="ru-RU" sz="1400" dirty="0"/>
                        <a:t> водой</a:t>
                      </a:r>
                      <a:endParaRPr lang="ru-RU" sz="1400"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kern="1200" dirty="0"/>
                        <a:t>3 октября 2019г</a:t>
                      </a:r>
                      <a:endParaRPr lang="ru-RU" sz="14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ru-RU" sz="1400" dirty="0"/>
                        <a:t>25 октября  5 корешков </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Через 3дня   - 5мм</a:t>
                      </a:r>
                      <a:endParaRPr lang="ru-R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4565991"/>
                  </a:ext>
                </a:extLst>
              </a:tr>
              <a:tr h="422220">
                <a:tc>
                  <a:txBody>
                    <a:bodyPr/>
                    <a:lstStyle/>
                    <a:p>
                      <a:r>
                        <a:rPr lang="ru-RU" sz="1400" dirty="0"/>
                        <a:t>Много шунгита</a:t>
                      </a:r>
                      <a:endParaRPr lang="ru-RU" sz="1400" dirty="0">
                        <a:latin typeface="Calibri" panose="020F0502020204030204" pitchFamily="34" charset="0"/>
                        <a:cs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kern="1200" dirty="0"/>
                        <a:t>3 октября 2019г</a:t>
                      </a:r>
                      <a:endParaRPr lang="ru-RU" sz="1400"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r>
                        <a:rPr lang="ru-RU" sz="1400" dirty="0"/>
                        <a:t> -  завял</a:t>
                      </a:r>
                      <a:endParaRPr lang="ru-RU" sz="1400" dirty="0">
                        <a:latin typeface="Calibri" panose="020F0502020204030204" pitchFamily="34" charset="0"/>
                        <a:cs typeface="Calibri" panose="020F0502020204030204" pitchFamily="34" charset="0"/>
                      </a:endParaRPr>
                    </a:p>
                  </a:txBody>
                  <a:tcPr/>
                </a:tc>
                <a:tc>
                  <a:txBody>
                    <a:bodyPr/>
                    <a:lstStyle/>
                    <a:p>
                      <a:r>
                        <a:rPr lang="ru-RU" sz="1400" dirty="0"/>
                        <a:t> -</a:t>
                      </a:r>
                      <a:endParaRPr lang="ru-RU"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27906545"/>
                  </a:ext>
                </a:extLst>
              </a:tr>
            </a:tbl>
          </a:graphicData>
        </a:graphic>
      </p:graphicFrame>
      <p:sp>
        <p:nvSpPr>
          <p:cNvPr id="5" name="TextBox 4">
            <a:extLst>
              <a:ext uri="{FF2B5EF4-FFF2-40B4-BE49-F238E27FC236}">
                <a16:creationId xmlns:a16="http://schemas.microsoft.com/office/drawing/2014/main" id="{3E0CC079-A789-4294-BC8F-549476B9F32D}"/>
              </a:ext>
            </a:extLst>
          </p:cNvPr>
          <p:cNvSpPr txBox="1"/>
          <p:nvPr/>
        </p:nvSpPr>
        <p:spPr>
          <a:xfrm>
            <a:off x="276462" y="4303995"/>
            <a:ext cx="8238888" cy="2308324"/>
          </a:xfrm>
          <a:prstGeom prst="rect">
            <a:avLst/>
          </a:prstGeom>
          <a:noFill/>
        </p:spPr>
        <p:txBody>
          <a:bodyPr wrap="square" rtlCol="0">
            <a:spAutoFit/>
          </a:bodyPr>
          <a:lstStyle/>
          <a:p>
            <a:pPr algn="just"/>
            <a:r>
              <a:rPr lang="ru-RU" dirty="0">
                <a:latin typeface="Calibri" panose="020F0502020204030204" pitchFamily="34" charset="0"/>
                <a:cs typeface="Calibri" panose="020F0502020204030204" pitchFamily="34" charset="0"/>
              </a:rPr>
              <a:t>Вывод: </a:t>
            </a:r>
            <a:r>
              <a:rPr lang="ru-RU" dirty="0" err="1">
                <a:latin typeface="Calibri" panose="020F0502020204030204" pitchFamily="34" charset="0"/>
                <a:cs typeface="Calibri" panose="020F0502020204030204" pitchFamily="34" charset="0"/>
              </a:rPr>
              <a:t>шунгитовая</a:t>
            </a:r>
            <a:r>
              <a:rPr lang="ru-RU" dirty="0">
                <a:latin typeface="Calibri" panose="020F0502020204030204" pitchFamily="34" charset="0"/>
                <a:cs typeface="Calibri" panose="020F0502020204030204" pitchFamily="34" charset="0"/>
              </a:rPr>
              <a:t> вода  не влияет на рост корневой системы комнатных растений. Большое количество шунгита и вовсе привело к гибели черенка. Гипотеза не подтвердилась.</a:t>
            </a:r>
          </a:p>
          <a:p>
            <a:pPr algn="just"/>
            <a:endParaRPr lang="ru-RU" dirty="0">
              <a:latin typeface="Calibri" panose="020F0502020204030204" pitchFamily="34" charset="0"/>
              <a:cs typeface="Calibri" panose="020F0502020204030204" pitchFamily="34" charset="0"/>
            </a:endParaRPr>
          </a:p>
          <a:p>
            <a:pPr algn="just"/>
            <a:r>
              <a:rPr lang="ru-RU" dirty="0">
                <a:latin typeface="Calibri" panose="020F0502020204030204" pitchFamily="34" charset="0"/>
                <a:cs typeface="Calibri" panose="020F0502020204030204" pitchFamily="34" charset="0"/>
              </a:rPr>
              <a:t>Продолжу </a:t>
            </a:r>
            <a:r>
              <a:rPr lang="ru-RU" dirty="0" err="1">
                <a:latin typeface="Calibri" panose="020F0502020204030204" pitchFamily="34" charset="0"/>
                <a:cs typeface="Calibri" panose="020F0502020204030204" pitchFamily="34" charset="0"/>
              </a:rPr>
              <a:t>эксперемент</a:t>
            </a:r>
            <a:r>
              <a:rPr lang="ru-RU" dirty="0">
                <a:latin typeface="Calibri" panose="020F0502020204030204" pitchFamily="34" charset="0"/>
                <a:cs typeface="Calibri" panose="020F0502020204030204" pitchFamily="34" charset="0"/>
              </a:rPr>
              <a:t>. Высажу растения в почву и буду поливать первый цветок проточной водой  и второй- посыплю </a:t>
            </a:r>
            <a:r>
              <a:rPr lang="ru-RU" dirty="0" err="1">
                <a:latin typeface="Calibri" panose="020F0502020204030204" pitchFamily="34" charset="0"/>
                <a:cs typeface="Calibri" panose="020F0502020204030204" pitchFamily="34" charset="0"/>
              </a:rPr>
              <a:t>шунгитовой</a:t>
            </a:r>
            <a:r>
              <a:rPr lang="ru-RU" dirty="0">
                <a:latin typeface="Calibri" panose="020F0502020204030204" pitchFamily="34" charset="0"/>
                <a:cs typeface="Calibri" panose="020F0502020204030204" pitchFamily="34" charset="0"/>
              </a:rPr>
              <a:t> крошкой и поливать </a:t>
            </a:r>
            <a:r>
              <a:rPr lang="ru-RU" dirty="0" err="1">
                <a:latin typeface="Calibri" panose="020F0502020204030204" pitchFamily="34" charset="0"/>
                <a:cs typeface="Calibri" panose="020F0502020204030204" pitchFamily="34" charset="0"/>
              </a:rPr>
              <a:t>шунгитовой</a:t>
            </a:r>
            <a:r>
              <a:rPr lang="ru-RU" dirty="0">
                <a:latin typeface="Calibri" panose="020F0502020204030204" pitchFamily="34" charset="0"/>
                <a:cs typeface="Calibri" panose="020F0502020204030204" pitchFamily="34" charset="0"/>
              </a:rPr>
              <a:t> водой. Посмотрю, будет влиять шунгит на рост растений, высаженных в землю.</a:t>
            </a:r>
          </a:p>
        </p:txBody>
      </p:sp>
      <p:pic>
        <p:nvPicPr>
          <p:cNvPr id="6" name="Рисунок 5">
            <a:extLst>
              <a:ext uri="{FF2B5EF4-FFF2-40B4-BE49-F238E27FC236}">
                <a16:creationId xmlns:a16="http://schemas.microsoft.com/office/drawing/2014/main" id="{A5562FF5-5A75-401B-9D9E-3B6A7A00794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1979" t="10935" r="8947" b="6538"/>
          <a:stretch/>
        </p:blipFill>
        <p:spPr>
          <a:xfrm flipH="1" flipV="1">
            <a:off x="4887023" y="330063"/>
            <a:ext cx="3239545" cy="1955849"/>
          </a:xfrm>
          <a:prstGeom prst="rect">
            <a:avLst/>
          </a:prstGeom>
        </p:spPr>
      </p:pic>
      <p:pic>
        <p:nvPicPr>
          <p:cNvPr id="8" name="Объект 5">
            <a:extLst>
              <a:ext uri="{FF2B5EF4-FFF2-40B4-BE49-F238E27FC236}">
                <a16:creationId xmlns:a16="http://schemas.microsoft.com/office/drawing/2014/main" id="{EFD03226-1764-4A48-9D2C-A9A1EBD5099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8546"/>
          <a:stretch/>
        </p:blipFill>
        <p:spPr>
          <a:xfrm rot="10800000">
            <a:off x="545800" y="304761"/>
            <a:ext cx="3850106" cy="1980623"/>
          </a:xfrm>
          <a:prstGeom prst="rect">
            <a:avLst/>
          </a:prstGeom>
        </p:spPr>
      </p:pic>
    </p:spTree>
    <p:extLst>
      <p:ext uri="{BB962C8B-B14F-4D97-AF65-F5344CB8AC3E}">
        <p14:creationId xmlns:p14="http://schemas.microsoft.com/office/powerpoint/2010/main" val="1370640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E3457B-BAC8-474A-9CAE-36636FC00EC2}"/>
              </a:ext>
            </a:extLst>
          </p:cNvPr>
          <p:cNvSpPr>
            <a:spLocks noGrp="1"/>
          </p:cNvSpPr>
          <p:nvPr>
            <p:ph type="title" idx="4294967295"/>
          </p:nvPr>
        </p:nvSpPr>
        <p:spPr>
          <a:xfrm>
            <a:off x="462012" y="781051"/>
            <a:ext cx="7329438" cy="4019550"/>
          </a:xfrm>
        </p:spPr>
        <p:txBody>
          <a:bodyPr>
            <a:normAutofit fontScale="90000"/>
          </a:bodyPr>
          <a:lstStyle/>
          <a:p>
            <a:pPr>
              <a:lnSpc>
                <a:spcPct val="150000"/>
              </a:lnSpc>
            </a:pPr>
            <a:r>
              <a:rPr lang="ru-RU" sz="3200" b="1" dirty="0">
                <a:solidFill>
                  <a:schemeClr val="tx1"/>
                </a:solidFill>
                <a:latin typeface="Calibri" panose="020F0502020204030204" pitchFamily="34" charset="0"/>
                <a:cs typeface="Calibri" panose="020F0502020204030204" pitchFamily="34" charset="0"/>
              </a:rPr>
              <a:t>                                       Вывод:</a:t>
            </a:r>
            <a:br>
              <a:rPr lang="ru-RU" sz="1800" b="1" dirty="0">
                <a:solidFill>
                  <a:schemeClr val="tx1"/>
                </a:solidFill>
                <a:latin typeface="Calibri" panose="020F0502020204030204" pitchFamily="34" charset="0"/>
                <a:cs typeface="Calibri" panose="020F0502020204030204" pitchFamily="34" charset="0"/>
              </a:rPr>
            </a:br>
            <a:r>
              <a:rPr lang="ru-RU" sz="1800" b="1" dirty="0">
                <a:solidFill>
                  <a:schemeClr val="tx1"/>
                </a:solidFill>
                <a:latin typeface="Calibri" panose="020F0502020204030204" pitchFamily="34" charset="0"/>
                <a:cs typeface="Calibri" panose="020F0502020204030204" pitchFamily="34" charset="0"/>
              </a:rPr>
              <a:t> </a:t>
            </a:r>
            <a:r>
              <a:rPr lang="ru-RU" sz="2200" dirty="0">
                <a:solidFill>
                  <a:schemeClr val="tx1"/>
                </a:solidFill>
                <a:latin typeface="Calibri" panose="020F0502020204030204" pitchFamily="34" charset="0"/>
                <a:cs typeface="Calibri" panose="020F0502020204030204" pitchFamily="34" charset="0"/>
              </a:rPr>
              <a:t>Из проведенных опытов  можно сделать следующие выводы:</a:t>
            </a:r>
            <a:br>
              <a:rPr lang="ru-RU" sz="2200" dirty="0">
                <a:solidFill>
                  <a:schemeClr val="tx1"/>
                </a:solidFill>
                <a:latin typeface="Calibri" panose="020F0502020204030204" pitchFamily="34" charset="0"/>
                <a:cs typeface="Calibri" panose="020F0502020204030204" pitchFamily="34" charset="0"/>
              </a:rPr>
            </a:br>
            <a:r>
              <a:rPr lang="ru-RU" sz="2200" dirty="0">
                <a:solidFill>
                  <a:schemeClr val="tx1"/>
                </a:solidFill>
                <a:latin typeface="Calibri" panose="020F0502020204030204" pitchFamily="34" charset="0"/>
                <a:cs typeface="Calibri" panose="020F0502020204030204" pitchFamily="34" charset="0"/>
              </a:rPr>
              <a:t>- Шунгит  усиливает  прорастание  семян  и  развитие  растений. Подтверждает выдвинутую мной гипотезу частично,  так как оказывает воздействие не на все виды растений.</a:t>
            </a:r>
            <a:br>
              <a:rPr lang="ru-RU" sz="2200" dirty="0">
                <a:solidFill>
                  <a:schemeClr val="tx1"/>
                </a:solidFill>
                <a:latin typeface="Calibri" panose="020F0502020204030204" pitchFamily="34" charset="0"/>
                <a:cs typeface="Calibri" panose="020F0502020204030204" pitchFamily="34" charset="0"/>
              </a:rPr>
            </a:br>
            <a:r>
              <a:rPr lang="ru-RU" sz="2200" dirty="0">
                <a:solidFill>
                  <a:schemeClr val="tx1"/>
                </a:solidFill>
                <a:latin typeface="Calibri" panose="020F0502020204030204" pitchFamily="34" charset="0"/>
                <a:cs typeface="Calibri" panose="020F0502020204030204" pitchFamily="34" charset="0"/>
              </a:rPr>
              <a:t>- Человечеству  еще  предстоит узнать много нового о свойствах шунгита - загадочного камня, возраст которого определяется учеными примерно в 2 миллиарда лет.  Наука сделала лишь первые шаги в изучении этого удивительного минерала.</a:t>
            </a:r>
            <a:endParaRPr lang="ru-RU" sz="22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4611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E160B8-4BF0-4C71-8E51-2BF500A2CC95}"/>
              </a:ext>
            </a:extLst>
          </p:cNvPr>
          <p:cNvSpPr>
            <a:spLocks noGrp="1"/>
          </p:cNvSpPr>
          <p:nvPr>
            <p:ph type="title"/>
          </p:nvPr>
        </p:nvSpPr>
        <p:spPr>
          <a:xfrm>
            <a:off x="2252312" y="176463"/>
            <a:ext cx="2974206" cy="526181"/>
          </a:xfrm>
        </p:spPr>
        <p:txBody>
          <a:bodyPr>
            <a:normAutofit fontScale="90000"/>
          </a:bodyPr>
          <a:lstStyle/>
          <a:p>
            <a:r>
              <a:rPr lang="ru-RU" b="1" dirty="0">
                <a:solidFill>
                  <a:schemeClr val="tx1"/>
                </a:solidFill>
                <a:latin typeface="Calibri" panose="020F0502020204030204" pitchFamily="34" charset="0"/>
                <a:cs typeface="Calibri" panose="020F0502020204030204" pitchFamily="34" charset="0"/>
              </a:rPr>
              <a:t>Литература</a:t>
            </a:r>
          </a:p>
        </p:txBody>
      </p:sp>
      <p:sp>
        <p:nvSpPr>
          <p:cNvPr id="3" name="Объект 2">
            <a:extLst>
              <a:ext uri="{FF2B5EF4-FFF2-40B4-BE49-F238E27FC236}">
                <a16:creationId xmlns:a16="http://schemas.microsoft.com/office/drawing/2014/main" id="{738588ED-F4BE-483A-8762-58AC2108CD62}"/>
              </a:ext>
            </a:extLst>
          </p:cNvPr>
          <p:cNvSpPr>
            <a:spLocks noGrp="1"/>
          </p:cNvSpPr>
          <p:nvPr>
            <p:ph idx="1"/>
          </p:nvPr>
        </p:nvSpPr>
        <p:spPr>
          <a:xfrm>
            <a:off x="609598" y="702644"/>
            <a:ext cx="8245643" cy="3609474"/>
          </a:xfrm>
        </p:spPr>
        <p:txBody>
          <a:bodyPr>
            <a:normAutofit/>
          </a:bodyPr>
          <a:lstStyle/>
          <a:p>
            <a:pPr>
              <a:lnSpc>
                <a:spcPct val="150000"/>
              </a:lnSpc>
              <a:spcBef>
                <a:spcPts val="0"/>
              </a:spcBef>
              <a:buFont typeface="Wingdings" panose="05000000000000000000" pitchFamily="2" charset="2"/>
              <a:buChar char="Ø"/>
            </a:pPr>
            <a:r>
              <a:rPr lang="ru-RU" sz="1600" b="1" dirty="0">
                <a:solidFill>
                  <a:schemeClr val="tx1"/>
                </a:solidFill>
                <a:latin typeface="Calibri" panose="020F0502020204030204" pitchFamily="34" charset="0"/>
                <a:cs typeface="Calibri" panose="020F0502020204030204" pitchFamily="34" charset="0"/>
              </a:rPr>
              <a:t>Орлов А.Д. "Шунгит - камень чистой воды." Петрозаводск. Карелия, 2009</a:t>
            </a:r>
          </a:p>
          <a:p>
            <a:pPr>
              <a:lnSpc>
                <a:spcPct val="150000"/>
              </a:lnSpc>
              <a:spcBef>
                <a:spcPts val="0"/>
              </a:spcBef>
              <a:buFont typeface="Wingdings" panose="05000000000000000000" pitchFamily="2" charset="2"/>
              <a:buChar char="Ø"/>
            </a:pPr>
            <a:endParaRPr lang="ru-RU" sz="1600" b="1" dirty="0">
              <a:solidFill>
                <a:schemeClr val="tx1"/>
              </a:solidFill>
              <a:latin typeface="Calibri" panose="020F0502020204030204" pitchFamily="34" charset="0"/>
              <a:cs typeface="Calibri" panose="020F0502020204030204" pitchFamily="34" charset="0"/>
            </a:endParaRPr>
          </a:p>
          <a:p>
            <a:pPr>
              <a:lnSpc>
                <a:spcPct val="150000"/>
              </a:lnSpc>
              <a:spcBef>
                <a:spcPts val="0"/>
              </a:spcBef>
              <a:buFont typeface="Wingdings" panose="05000000000000000000" pitchFamily="2" charset="2"/>
              <a:buChar char="Ø"/>
            </a:pPr>
            <a:endParaRPr lang="ru-RU" sz="1600" b="1" dirty="0">
              <a:solidFill>
                <a:schemeClr val="tx1"/>
              </a:solidFill>
              <a:latin typeface="Calibri" panose="020F0502020204030204" pitchFamily="34" charset="0"/>
              <a:cs typeface="Calibri" panose="020F0502020204030204" pitchFamily="34" charset="0"/>
            </a:endParaRPr>
          </a:p>
          <a:p>
            <a:pPr>
              <a:lnSpc>
                <a:spcPct val="150000"/>
              </a:lnSpc>
              <a:spcBef>
                <a:spcPts val="0"/>
              </a:spcBef>
              <a:buFont typeface="Wingdings" panose="05000000000000000000" pitchFamily="2" charset="2"/>
              <a:buChar char="Ø"/>
            </a:pPr>
            <a:endParaRPr lang="ru-RU" sz="1600" b="1"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ru-RU" dirty="0"/>
          </a:p>
        </p:txBody>
      </p:sp>
    </p:spTree>
    <p:extLst>
      <p:ext uri="{BB962C8B-B14F-4D97-AF65-F5344CB8AC3E}">
        <p14:creationId xmlns:p14="http://schemas.microsoft.com/office/powerpoint/2010/main" val="3940376402"/>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660</Words>
  <Application>Microsoft Office PowerPoint</Application>
  <PresentationFormat>Экран (4:3)</PresentationFormat>
  <Paragraphs>99</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Calibri Light</vt:lpstr>
      <vt:lpstr>Times New Roman</vt:lpstr>
      <vt:lpstr>Wingdings</vt:lpstr>
      <vt:lpstr>Тема Office</vt:lpstr>
      <vt:lpstr>Влияние природного минерала шунгита на рост растений</vt:lpstr>
      <vt:lpstr>Цель: Определить влияние природного минерала шунгита на живые организмы    (прорастание семян и развитие растений)  </vt:lpstr>
      <vt:lpstr>Презентация PowerPoint</vt:lpstr>
      <vt:lpstr>Презентация PowerPoint</vt:lpstr>
      <vt:lpstr>Опыт 2:  Влияние  шугнитовой  воды на рост на рост гороха. </vt:lpstr>
      <vt:lpstr>Опыт № 3. Влияние шунгита на рост корневой системы у комнатных растений.</vt:lpstr>
      <vt:lpstr>Презентация PowerPoint</vt:lpstr>
      <vt:lpstr>                                       Вывод:  Из проведенных опытов  можно сделать следующие выводы: - Шунгит  усиливает  прорастание  семян  и  развитие  растений. Подтверждает выдвинутую мной гипотезу частично,  так как оказывает воздействие не на все виды растений. - Человечеству  еще  предстоит узнать много нового о свойствах шунгита - загадочного камня, возраст которого определяется учеными примерно в 2 миллиарда лет.  Наука сделала лишь первые шаги в изучении этого удивительного минерала.</vt:lpstr>
      <vt:lpstr>Литература</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Наталья</dc:creator>
  <cp:lastModifiedBy>Наталья</cp:lastModifiedBy>
  <cp:revision>26</cp:revision>
  <dcterms:created xsi:type="dcterms:W3CDTF">2020-01-26T15:27:29Z</dcterms:created>
  <dcterms:modified xsi:type="dcterms:W3CDTF">2020-03-24T15:29:28Z</dcterms:modified>
</cp:coreProperties>
</file>