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3" r:id="rId2"/>
    <p:sldId id="324" r:id="rId3"/>
    <p:sldId id="331" r:id="rId4"/>
    <p:sldId id="339" r:id="rId5"/>
    <p:sldId id="325" r:id="rId6"/>
    <p:sldId id="332" r:id="rId7"/>
    <p:sldId id="326" r:id="rId8"/>
    <p:sldId id="327" r:id="rId9"/>
    <p:sldId id="328" r:id="rId10"/>
    <p:sldId id="333" r:id="rId11"/>
    <p:sldId id="334" r:id="rId12"/>
    <p:sldId id="335" r:id="rId13"/>
    <p:sldId id="336" r:id="rId14"/>
    <p:sldId id="337" r:id="rId15"/>
    <p:sldId id="338" r:id="rId16"/>
    <p:sldId id="340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8879" autoAdjust="0"/>
  </p:normalViewPr>
  <p:slideViewPr>
    <p:cSldViewPr>
      <p:cViewPr>
        <p:scale>
          <a:sx n="77" d="100"/>
          <a:sy n="77" d="100"/>
        </p:scale>
        <p:origin x="-6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:\ProPowerPoint\Шаблоны\ОБРАЗОВАНИЕ\Школьная доска\ShkolDoska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672" y="1844824"/>
            <a:ext cx="6048672" cy="1470025"/>
          </a:xfrm>
        </p:spPr>
        <p:txBody>
          <a:bodyPr/>
          <a:lstStyle>
            <a:lvl1pPr>
              <a:defRPr sz="6600">
                <a:solidFill>
                  <a:schemeClr val="bg1"/>
                </a:solidFill>
                <a:latin typeface="English157C " pitchFamily="2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3886200"/>
            <a:ext cx="6048672" cy="910952"/>
          </a:xfrm>
        </p:spPr>
        <p:txBody>
          <a:bodyPr>
            <a:noAutofit/>
          </a:bodyPr>
          <a:lstStyle>
            <a:lvl1pPr marL="0" indent="0" algn="ctr">
              <a:buNone/>
              <a:defRPr sz="5400">
                <a:solidFill>
                  <a:schemeClr val="bg1">
                    <a:lumMod val="85000"/>
                  </a:schemeClr>
                </a:solidFill>
                <a:latin typeface="English157C 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K:\ProPowerPoint\Шаблоны\ОБРАЗОВАНИЕ\Школьная доска\ShkolDoskaSlid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7938" y="0"/>
            <a:ext cx="91519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6375" y="115888"/>
            <a:ext cx="7354888" cy="6492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1476375" y="908050"/>
            <a:ext cx="7210425" cy="561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9" name="TextBox 7"/>
          <p:cNvSpPr txBox="1">
            <a:spLocks noChangeArrowheads="1"/>
          </p:cNvSpPr>
          <p:nvPr/>
        </p:nvSpPr>
        <p:spPr bwMode="auto">
          <a:xfrm>
            <a:off x="-31750" y="6562725"/>
            <a:ext cx="16875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sz="1400" smtClean="0">
                <a:solidFill>
                  <a:schemeClr val="bg1"/>
                </a:solidFill>
                <a:latin typeface="Ariston" pitchFamily="66" charset="0"/>
              </a:rPr>
              <a:t>ProPowerPoint.Ru</a:t>
            </a:r>
            <a:endParaRPr lang="ru-RU" sz="1400" smtClean="0">
              <a:solidFill>
                <a:schemeClr val="bg1"/>
              </a:solidFill>
              <a:latin typeface="Ariston" pitchFamily="66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5" r:id="rId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K:\ProPowerPoint\Шаблоны\ОБРАЗОВАНИЕ\Школьная доска\ShkoldoskaPrint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Заголовок 6"/>
          <p:cNvSpPr>
            <a:spLocks noGrp="1"/>
          </p:cNvSpPr>
          <p:nvPr>
            <p:ph type="title"/>
          </p:nvPr>
        </p:nvSpPr>
        <p:spPr>
          <a:xfrm>
            <a:off x="1789112" y="2571744"/>
            <a:ext cx="7354888" cy="649287"/>
          </a:xfrm>
        </p:spPr>
        <p:txBody>
          <a:bodyPr>
            <a:noAutofit/>
          </a:bodyPr>
          <a:lstStyle/>
          <a:p>
            <a:endParaRPr lang="ru-RU" sz="9600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724128" y="2348880"/>
            <a:ext cx="25922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/>
              <a:t>Эпова</a:t>
            </a:r>
            <a:endParaRPr lang="ru-RU" b="1" dirty="0" smtClean="0"/>
          </a:p>
          <a:p>
            <a:pPr algn="ctr"/>
            <a:r>
              <a:rPr lang="ru-RU" b="1" dirty="0" smtClean="0"/>
              <a:t> </a:t>
            </a:r>
            <a:r>
              <a:rPr lang="ru-RU" b="1" dirty="0" err="1" smtClean="0"/>
              <a:t>Альфия</a:t>
            </a:r>
            <a:endParaRPr lang="ru-RU" b="1" dirty="0" smtClean="0"/>
          </a:p>
          <a:p>
            <a:pPr algn="ctr"/>
            <a:r>
              <a:rPr lang="ru-RU" b="1" dirty="0" smtClean="0"/>
              <a:t> </a:t>
            </a:r>
            <a:r>
              <a:rPr lang="ru-RU" b="1" dirty="0" err="1" smtClean="0"/>
              <a:t>Габдрауфовна</a:t>
            </a:r>
            <a:endParaRPr lang="ru-RU" b="1" dirty="0" smtClean="0"/>
          </a:p>
          <a:p>
            <a:pPr algn="ctr"/>
            <a:r>
              <a:rPr lang="ru-RU" b="1" dirty="0" smtClean="0"/>
              <a:t>Г. Магнитогорск </a:t>
            </a:r>
          </a:p>
          <a:p>
            <a:pPr algn="ctr"/>
            <a:r>
              <a:rPr lang="ru-RU" b="1" dirty="0" smtClean="0"/>
              <a:t>МОУ «СОШ № 41»</a:t>
            </a:r>
            <a:endParaRPr lang="ru-RU" b="1" dirty="0" smtClean="0"/>
          </a:p>
          <a:p>
            <a:pPr algn="ctr"/>
            <a:r>
              <a:rPr lang="ru-RU" b="1" dirty="0" smtClean="0"/>
              <a:t>Обмен опытом</a:t>
            </a:r>
          </a:p>
          <a:p>
            <a:pPr algn="ctr"/>
            <a:r>
              <a:rPr lang="ru-RU" b="1" dirty="0" smtClean="0"/>
              <a:t> «Работа в группе»</a:t>
            </a:r>
            <a:endParaRPr lang="ru-RU" b="1" dirty="0"/>
          </a:p>
        </p:txBody>
      </p:sp>
      <p:pic>
        <p:nvPicPr>
          <p:cNvPr id="5122" name="Picture 2" descr="C:\Users\Администратор\Desktop\программы в компьютере\курсы\ehpov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074186"/>
            <a:ext cx="3816423" cy="4709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з</a:t>
            </a:r>
            <a:r>
              <a:rPr lang="ru-RU" sz="3600" dirty="0" smtClean="0"/>
              <a:t>адания для работы в группах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b="1" dirty="0"/>
              <a:t>Тема «Части речи»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К каждой группе прикреплены карточки (Имя существительное, имя прилагательное, глагол, предлог, числительное, местоимение)</a:t>
            </a:r>
          </a:p>
          <a:p>
            <a:pPr marL="0" indent="0">
              <a:buNone/>
            </a:pPr>
            <a:r>
              <a:rPr lang="ru-RU" dirty="0"/>
              <a:t>Карточки для детей: каждый ребенок получает карточку с правилом. Определяет о какой части речи там говорится и выбирает свою группу.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471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</a:t>
            </a:r>
            <a:r>
              <a:rPr lang="ru-RU" dirty="0" smtClean="0"/>
              <a:t>адания для работы в группах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8985192"/>
              </p:ext>
            </p:extLst>
          </p:nvPr>
        </p:nvGraphicFramePr>
        <p:xfrm>
          <a:off x="1835696" y="1412775"/>
          <a:ext cx="6211341" cy="3217962"/>
        </p:xfrm>
        <a:graphic>
          <a:graphicData uri="http://schemas.openxmlformats.org/drawingml/2006/table">
            <a:tbl>
              <a:tblPr firstRow="1" firstCol="1" bandRow="1"/>
              <a:tblGrid>
                <a:gridCol w="2086186"/>
                <a:gridCol w="2062245"/>
                <a:gridCol w="2062910"/>
              </a:tblGrid>
              <a:tr h="16089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Что это за часть речи?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Обозначает признак предмета, отвечает на вопросы – какая? какой? какое? какие?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Что это за часть речи?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Обозначает действие предмета, отвечает на вопросы – что делает? что делал? что будет делать?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Что это за часть речи?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Обозначает  предмет, отвечает на вопросы – кто? что?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89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Что это за часть речи?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Служебная часть речи, служит для связи частей речи в предложении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Что это за часть речи?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Указывает на предмет, лицо, признак, но не называет их.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Что это за часть речи?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Обозначает количество или порядок предметов при счёте.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07704" y="4941168"/>
            <a:ext cx="61926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2 вариант  - можно раздать детям </a:t>
            </a:r>
            <a:r>
              <a:rPr lang="ru-RU" dirty="0" smtClean="0"/>
              <a:t>не правила, а разные </a:t>
            </a:r>
            <a:r>
              <a:rPr lang="ru-RU" dirty="0"/>
              <a:t>слова. Дети определяют какая это часть речи и выбирают группу.</a:t>
            </a:r>
          </a:p>
        </p:txBody>
      </p:sp>
    </p:spTree>
    <p:extLst>
      <p:ext uri="{BB962C8B-B14F-4D97-AF65-F5344CB8AC3E}">
        <p14:creationId xmlns:p14="http://schemas.microsoft.com/office/powerpoint/2010/main" val="124805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з</a:t>
            </a:r>
            <a:r>
              <a:rPr lang="ru-RU" sz="3600" dirty="0" smtClean="0"/>
              <a:t>адания для работы в группе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Тема</a:t>
            </a:r>
            <a:r>
              <a:rPr lang="ru-RU" b="1" dirty="0"/>
              <a:t>: «Какое правило поможет написать слово правильно?»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К каждой группе прикреплены правила: «Безударная гласная в корне слова», «Парная согласная»,  «Непроизносимая согласная», «Мягкий знак в конце слова после шипящих», «Разделительный твёрдый знак», «Разделительный мягкий знак»</a:t>
            </a:r>
          </a:p>
        </p:txBody>
      </p:sp>
    </p:spTree>
    <p:extLst>
      <p:ext uri="{BB962C8B-B14F-4D97-AF65-F5344CB8AC3E}">
        <p14:creationId xmlns:p14="http://schemas.microsoft.com/office/powerpoint/2010/main" val="415752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Задания для работы в группе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1800" dirty="0" smtClean="0"/>
              <a:t>Карточки для детей</a:t>
            </a:r>
          </a:p>
          <a:p>
            <a:pPr marL="0" indent="0">
              <a:buNone/>
            </a:pP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3581308"/>
              </p:ext>
            </p:extLst>
          </p:nvPr>
        </p:nvGraphicFramePr>
        <p:xfrm>
          <a:off x="1763688" y="1700809"/>
          <a:ext cx="6283349" cy="2381288"/>
        </p:xfrm>
        <a:graphic>
          <a:graphicData uri="http://schemas.openxmlformats.org/drawingml/2006/table">
            <a:tbl>
              <a:tblPr firstRow="1" firstCol="1" bandRow="1"/>
              <a:tblGrid>
                <a:gridCol w="861774"/>
                <a:gridCol w="1033994"/>
                <a:gridCol w="1037358"/>
                <a:gridCol w="1126159"/>
                <a:gridCol w="1112032"/>
                <a:gridCol w="1112032"/>
              </a:tblGrid>
              <a:tr h="5953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Висит</a:t>
                      </a:r>
                      <a:endParaRPr lang="ru-RU" sz="16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Резкий</a:t>
                      </a:r>
                      <a:endParaRPr lang="ru-RU" sz="16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Съехал</a:t>
                      </a:r>
                      <a:endParaRPr lang="ru-RU" sz="16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Листья</a:t>
                      </a:r>
                      <a:endParaRPr lang="ru-RU" sz="1600" b="1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Местность</a:t>
                      </a:r>
                      <a:endParaRPr lang="ru-RU" sz="1600" b="1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Мышь</a:t>
                      </a:r>
                      <a:endParaRPr lang="ru-RU" sz="1600" b="1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53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Трещит</a:t>
                      </a:r>
                      <a:endParaRPr lang="ru-RU" sz="1600" b="1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Сладкий</a:t>
                      </a:r>
                      <a:endParaRPr lang="ru-RU" sz="1600" b="1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Подъехал</a:t>
                      </a:r>
                      <a:endParaRPr lang="ru-RU" sz="16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Вьюга</a:t>
                      </a:r>
                      <a:endParaRPr lang="ru-RU" sz="16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Сердце</a:t>
                      </a:r>
                      <a:endParaRPr lang="ru-RU" sz="16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Тишь</a:t>
                      </a:r>
                      <a:endParaRPr lang="ru-RU" sz="1600" b="1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53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Летит</a:t>
                      </a:r>
                      <a:endParaRPr lang="ru-RU" sz="1600" b="1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Кружка</a:t>
                      </a:r>
                      <a:endParaRPr lang="ru-RU" sz="1600" b="1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Въехал </a:t>
                      </a:r>
                      <a:endParaRPr lang="ru-RU" sz="1600" b="1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Пьёт</a:t>
                      </a:r>
                      <a:endParaRPr lang="ru-RU" sz="1600" b="1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Звездный</a:t>
                      </a:r>
                      <a:endParaRPr lang="ru-RU" sz="16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Луч</a:t>
                      </a:r>
                      <a:endParaRPr lang="ru-RU" sz="1600" b="1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53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Весна </a:t>
                      </a:r>
                      <a:endParaRPr lang="ru-RU" sz="1600" b="1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Робкий </a:t>
                      </a:r>
                      <a:endParaRPr lang="ru-RU" sz="1600" b="1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Объезд </a:t>
                      </a:r>
                      <a:endParaRPr lang="ru-RU" sz="1600" b="1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Деревья </a:t>
                      </a:r>
                      <a:endParaRPr lang="ru-RU" sz="1600" b="1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Чувство </a:t>
                      </a:r>
                      <a:endParaRPr lang="ru-RU" sz="16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Брошь </a:t>
                      </a:r>
                      <a:endParaRPr lang="ru-RU" sz="16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79712" y="4509120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Такую работу можно организовать по любой теме и по любому предмету.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650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>
                <a:solidFill>
                  <a:srgbClr val="FF0000"/>
                </a:solidFill>
              </a:rPr>
              <a:t>Работа учеников в группе помогает:</a:t>
            </a:r>
          </a:p>
          <a:p>
            <a:r>
              <a:rPr lang="ru-RU" dirty="0" smtClean="0"/>
              <a:t> </a:t>
            </a:r>
            <a:r>
              <a:rPr lang="ru-RU" dirty="0"/>
              <a:t>создать учебную мотивацию;</a:t>
            </a:r>
          </a:p>
          <a:p>
            <a:r>
              <a:rPr lang="ru-RU" dirty="0" smtClean="0"/>
              <a:t>пробудить </a:t>
            </a:r>
            <a:r>
              <a:rPr lang="ru-RU" dirty="0"/>
              <a:t>в учениках познавательный интерес;</a:t>
            </a:r>
          </a:p>
          <a:p>
            <a:r>
              <a:rPr lang="ru-RU" dirty="0" smtClean="0"/>
              <a:t>формированию </a:t>
            </a:r>
            <a:r>
              <a:rPr lang="ru-RU" dirty="0"/>
              <a:t>умения общаться и взаимодействовать с другими детьми;</a:t>
            </a:r>
          </a:p>
          <a:p>
            <a:r>
              <a:rPr lang="ru-RU" dirty="0" smtClean="0"/>
              <a:t>формированию </a:t>
            </a:r>
            <a:r>
              <a:rPr lang="ru-RU" dirty="0"/>
              <a:t>умения высказывать свою точку зрения, слушать других, отстаивать и  </a:t>
            </a:r>
            <a:r>
              <a:rPr lang="ru-RU" dirty="0" smtClean="0"/>
              <a:t>доказывать </a:t>
            </a:r>
            <a:r>
              <a:rPr lang="ru-RU" dirty="0"/>
              <a:t>своё мнение.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219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656" y="980728"/>
            <a:ext cx="7210425" cy="5616575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rgbClr val="0070C0"/>
                </a:solidFill>
              </a:rPr>
              <a:t>При работе в группах нельзя забывать о том, что совместная работа не должна превышать 10 – 15 минут; </a:t>
            </a:r>
            <a:endParaRPr lang="ru-RU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B050"/>
                </a:solidFill>
              </a:rPr>
              <a:t>не </a:t>
            </a:r>
            <a:r>
              <a:rPr lang="ru-RU" b="1" dirty="0">
                <a:solidFill>
                  <a:srgbClr val="00B050"/>
                </a:solidFill>
              </a:rPr>
              <a:t>стоит требовать от детей абсолютной тишины, но необходимо учить детей не выкрикивать, не мешать  другим; </a:t>
            </a:r>
            <a:endParaRPr lang="ru-RU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не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принуждать детей к работе в определенной группе, но прилагать усилия по налаживанию взаимоотношений между детьми.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742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Спасибо за внимание!</a:t>
            </a:r>
          </a:p>
          <a:p>
            <a:pPr marL="0" indent="0" algn="ctr">
              <a:buNone/>
            </a:pP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6146" name="Picture 2" descr="C:\Users\Администратор\Desktop\74893006_2573145766139325_7362563681902657536_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4724" y="2708920"/>
            <a:ext cx="4189563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208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Главная цель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475656" y="980728"/>
            <a:ext cx="6768033" cy="4969222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dirty="0"/>
              <a:t>С 1 по 4 класс я организую на уроках работу в группах.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В </a:t>
            </a:r>
            <a:r>
              <a:rPr lang="ru-RU" sz="2400" dirty="0"/>
              <a:t>1 классе данная работа имеет игровой характер.  Главная цель такой </a:t>
            </a:r>
            <a:r>
              <a:rPr lang="ru-RU" sz="2400" dirty="0" smtClean="0"/>
              <a:t>работы</a:t>
            </a:r>
          </a:p>
          <a:p>
            <a:pPr marL="0" indent="0">
              <a:buNone/>
            </a:pPr>
            <a:r>
              <a:rPr lang="ru-RU" sz="2400" dirty="0" smtClean="0"/>
              <a:t> </a:t>
            </a:r>
            <a:r>
              <a:rPr lang="ru-RU" sz="2400" dirty="0"/>
              <a:t>-</a:t>
            </a:r>
            <a:r>
              <a:rPr lang="ru-RU" sz="2400" dirty="0" smtClean="0"/>
              <a:t> </a:t>
            </a:r>
            <a:r>
              <a:rPr lang="ru-RU" sz="2400" dirty="0"/>
              <a:t>формирование и развитие коммуникативных универсальных учебных </a:t>
            </a:r>
            <a:r>
              <a:rPr lang="ru-RU" sz="2400" dirty="0" smtClean="0"/>
              <a:t>действий</a:t>
            </a:r>
          </a:p>
          <a:p>
            <a:pPr marL="0" indent="0">
              <a:buNone/>
            </a:pPr>
            <a:r>
              <a:rPr lang="ru-RU" sz="2400" dirty="0" smtClean="0"/>
              <a:t> - </a:t>
            </a:r>
            <a:r>
              <a:rPr lang="ru-RU" sz="2400" dirty="0"/>
              <a:t>развитие мышления учащихся.</a:t>
            </a:r>
          </a:p>
          <a:p>
            <a:pPr marL="0" indent="0">
              <a:buNone/>
            </a:pPr>
            <a:r>
              <a:rPr lang="ru-RU" sz="2400" dirty="0" smtClean="0"/>
              <a:t>- формирование  </a:t>
            </a:r>
            <a:r>
              <a:rPr lang="ru-RU" sz="2400" dirty="0"/>
              <a:t>умения общаться и взаимодействовать с другими детьми, уважать друг друга,  высказывать своё мнение и слушать мнение других, уметь делать выводы и принимать коллективное решение</a:t>
            </a:r>
            <a:r>
              <a:rPr lang="ru-RU" sz="2400" dirty="0" smtClean="0"/>
              <a:t>.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210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ru-RU"/>
          </a:p>
        </p:txBody>
      </p:sp>
      <p:pic>
        <p:nvPicPr>
          <p:cNvPr id="4" name="Picture 2" descr="C:\Users\Администратор\Desktop\IMG-e1a01da50f92f1834bf25fe04acd942d-V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32657"/>
            <a:ext cx="5256584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757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Наш девиз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>
                <a:solidFill>
                  <a:srgbClr val="FF0000"/>
                </a:solidFill>
              </a:rPr>
              <a:t>Главный девиз в 1 классе </a:t>
            </a:r>
            <a:endParaRPr lang="ru-RU" sz="24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 smtClean="0">
                <a:solidFill>
                  <a:srgbClr val="FF0000"/>
                </a:solidFill>
              </a:rPr>
              <a:t>    «</a:t>
            </a:r>
            <a:r>
              <a:rPr lang="ru-RU" sz="2400" dirty="0">
                <a:solidFill>
                  <a:srgbClr val="FF0000"/>
                </a:solidFill>
              </a:rPr>
              <a:t>Один за всех и все за одного»</a:t>
            </a:r>
          </a:p>
          <a:p>
            <a:r>
              <a:rPr lang="ru-RU" sz="2400" dirty="0">
                <a:solidFill>
                  <a:srgbClr val="00B050"/>
                </a:solidFill>
              </a:rPr>
              <a:t>Девиз 2 класса </a:t>
            </a:r>
            <a:endParaRPr lang="ru-RU" sz="24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ru-RU" sz="2400" dirty="0" smtClean="0">
                <a:solidFill>
                  <a:srgbClr val="00B050"/>
                </a:solidFill>
              </a:rPr>
              <a:t> </a:t>
            </a:r>
            <a:r>
              <a:rPr lang="ru-RU" sz="2400" dirty="0">
                <a:solidFill>
                  <a:srgbClr val="00B050"/>
                </a:solidFill>
              </a:rPr>
              <a:t>«Ни шагу назад, </a:t>
            </a:r>
            <a:r>
              <a:rPr lang="ru-RU" sz="2400" dirty="0" smtClean="0">
                <a:solidFill>
                  <a:srgbClr val="00B050"/>
                </a:solidFill>
              </a:rPr>
              <a:t> ни </a:t>
            </a:r>
            <a:r>
              <a:rPr lang="ru-RU" sz="2400" dirty="0">
                <a:solidFill>
                  <a:srgbClr val="00B050"/>
                </a:solidFill>
              </a:rPr>
              <a:t>шагу на месте</a:t>
            </a:r>
            <a:r>
              <a:rPr lang="ru-RU" sz="2400" dirty="0" smtClean="0">
                <a:solidFill>
                  <a:srgbClr val="00B050"/>
                </a:solidFill>
              </a:rPr>
              <a:t>,</a:t>
            </a:r>
          </a:p>
          <a:p>
            <a:pPr marL="0" indent="0" algn="ctr">
              <a:buNone/>
            </a:pPr>
            <a:r>
              <a:rPr lang="ru-RU" sz="2400" dirty="0" smtClean="0">
                <a:solidFill>
                  <a:srgbClr val="00B050"/>
                </a:solidFill>
              </a:rPr>
              <a:t>  </a:t>
            </a:r>
            <a:r>
              <a:rPr lang="ru-RU" sz="2400" dirty="0">
                <a:solidFill>
                  <a:srgbClr val="00B050"/>
                </a:solidFill>
              </a:rPr>
              <a:t>А только вперед , </a:t>
            </a:r>
            <a:endParaRPr lang="ru-RU" sz="24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ru-RU" sz="2400" dirty="0" smtClean="0">
                <a:solidFill>
                  <a:srgbClr val="00B050"/>
                </a:solidFill>
              </a:rPr>
              <a:t> </a:t>
            </a:r>
            <a:r>
              <a:rPr lang="ru-RU" sz="2400" dirty="0">
                <a:solidFill>
                  <a:srgbClr val="00B050"/>
                </a:solidFill>
              </a:rPr>
              <a:t>И только все вместе» </a:t>
            </a:r>
          </a:p>
          <a:p>
            <a:r>
              <a:rPr lang="ru-RU" sz="2400" dirty="0">
                <a:solidFill>
                  <a:srgbClr val="0070C0"/>
                </a:solidFill>
              </a:rPr>
              <a:t>Девиз 3 класса    </a:t>
            </a:r>
            <a:endParaRPr lang="ru-RU" sz="24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>
                <a:solidFill>
                  <a:srgbClr val="0070C0"/>
                </a:solidFill>
              </a:rPr>
              <a:t>«Если можешь помочь – помоги</a:t>
            </a:r>
            <a:r>
              <a:rPr lang="ru-RU" sz="2400" dirty="0" smtClean="0">
                <a:solidFill>
                  <a:srgbClr val="0070C0"/>
                </a:solidFill>
              </a:rPr>
              <a:t>!</a:t>
            </a:r>
          </a:p>
          <a:p>
            <a:pPr marL="0" indent="0" algn="ctr"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   </a:t>
            </a:r>
            <a:r>
              <a:rPr lang="ru-RU" sz="2400" dirty="0">
                <a:solidFill>
                  <a:srgbClr val="0070C0"/>
                </a:solidFill>
              </a:rPr>
              <a:t>Тому, кто рядом  - руку протяни»</a:t>
            </a:r>
          </a:p>
          <a:p>
            <a:r>
              <a:rPr lang="ru-RU" sz="2400" dirty="0">
                <a:solidFill>
                  <a:srgbClr val="7030A0"/>
                </a:solidFill>
              </a:rPr>
              <a:t>Девиз 4 класса ««Бороться и искать, 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7030A0"/>
                </a:solidFill>
              </a:rPr>
              <a:t>                             Найти и не сдаваться. 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7030A0"/>
                </a:solidFill>
              </a:rPr>
              <a:t>                             Идти только вперед,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7030A0"/>
                </a:solidFill>
              </a:rPr>
              <a:t>                             Творить и развиваться!»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236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6375" y="115888"/>
            <a:ext cx="7354888" cy="72082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Как я организую работу в группах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980728"/>
            <a:ext cx="7210425" cy="5472559"/>
          </a:xfrm>
        </p:spPr>
        <p:txBody>
          <a:bodyPr/>
          <a:lstStyle/>
          <a:p>
            <a:pPr marL="0" lvl="0" indent="0">
              <a:buNone/>
            </a:pPr>
            <a:endParaRPr lang="ru-RU" sz="2400" dirty="0" smtClean="0"/>
          </a:p>
          <a:p>
            <a:pPr marL="0" lvl="0" indent="0">
              <a:buNone/>
            </a:pPr>
            <a:r>
              <a:rPr lang="ru-RU" sz="2400" dirty="0" smtClean="0"/>
              <a:t>1. Ребята </a:t>
            </a:r>
            <a:r>
              <a:rPr lang="ru-RU" sz="2400" dirty="0"/>
              <a:t>в сентябре, ноябре, январе, марте и </a:t>
            </a:r>
            <a:r>
              <a:rPr lang="ru-RU" sz="2400" dirty="0" smtClean="0"/>
              <a:t>мае </a:t>
            </a:r>
            <a:r>
              <a:rPr lang="ru-RU" sz="2400" dirty="0"/>
              <a:t>сидят за партой в традиционной форме, в остальные месяцы дети рассаживаются по группам.</a:t>
            </a:r>
          </a:p>
          <a:p>
            <a:pPr marL="0" lvl="0" indent="0">
              <a:buNone/>
            </a:pPr>
            <a:r>
              <a:rPr lang="ru-RU" sz="2400" dirty="0" smtClean="0"/>
              <a:t>2. Каждую </a:t>
            </a:r>
            <a:r>
              <a:rPr lang="ru-RU" sz="2400" dirty="0"/>
              <a:t>неделю группа меняется. В понедельник каждый ребёнок получает до первого урока задание. Выполняя его устно, он определяет к какой группе  относится. В результате получается несколько групп по 4 человека в каждой группе.  На первом уроке дети объясняют, что за группа получилась, исходя из этого определяется тема урока и ставятся цели.</a:t>
            </a:r>
          </a:p>
          <a:p>
            <a:pPr marL="0" indent="0" algn="ctr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11300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solidFill>
                  <a:prstClr val="white"/>
                </a:solidFill>
              </a:rPr>
              <a:t>Как я организую работу в группах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Aft>
                <a:spcPts val="0"/>
              </a:spcAft>
              <a:buNone/>
            </a:pPr>
            <a:r>
              <a:rPr lang="ru-RU" sz="2400" dirty="0" smtClean="0">
                <a:latin typeface="Times New Roman"/>
                <a:ea typeface="Calibri"/>
                <a:cs typeface="Times New Roman"/>
              </a:rPr>
              <a:t>3. В 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понедельник день начинается с вопроса учителя  – Почему вы </a:t>
            </a:r>
            <a:r>
              <a:rPr lang="ru-RU" sz="2400" dirty="0" smtClean="0">
                <a:latin typeface="Times New Roman"/>
                <a:ea typeface="Calibri"/>
                <a:cs typeface="Times New Roman"/>
              </a:rPr>
              <a:t>попали в 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данную группу?  Во вторник каждая группа готовит по данной теме выступление, в среду – кластер или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синквейн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, в четверг – готовят вопросы классу. В пятницу подводим итог.</a:t>
            </a:r>
            <a:endParaRPr lang="ru-RU" sz="2400" dirty="0">
              <a:ea typeface="Calibri"/>
              <a:cs typeface="Times New Roman"/>
            </a:endParaRPr>
          </a:p>
          <a:p>
            <a:pPr marL="0" lvl="0" indent="0">
              <a:spcAft>
                <a:spcPts val="0"/>
              </a:spcAft>
              <a:buNone/>
            </a:pPr>
            <a:r>
              <a:rPr lang="ru-RU" sz="2400" dirty="0" smtClean="0">
                <a:latin typeface="Times New Roman"/>
                <a:ea typeface="Calibri"/>
                <a:cs typeface="Times New Roman"/>
              </a:rPr>
              <a:t>4. В течение  недели  дети 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работают в данной группе, но движутся по часовой стрелке. В пятницу каждый оказывается на том месте, где находился в понедельник  В этот день подводим итоги работы за </a:t>
            </a:r>
            <a:r>
              <a:rPr lang="ru-RU" sz="2400" dirty="0" smtClean="0">
                <a:latin typeface="Times New Roman"/>
                <a:ea typeface="Calibri"/>
                <a:cs typeface="Times New Roman"/>
              </a:rPr>
              <a:t>неделю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:</a:t>
            </a:r>
            <a:endParaRPr lang="ru-RU" sz="2400" dirty="0" smtClean="0">
              <a:latin typeface="Times New Roman"/>
              <a:ea typeface="Calibri"/>
              <a:cs typeface="Times New Roman"/>
            </a:endParaRPr>
          </a:p>
          <a:p>
            <a:pPr marL="0" lvl="0" indent="0">
              <a:spcAft>
                <a:spcPts val="0"/>
              </a:spcAft>
              <a:buNone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ч</a:t>
            </a:r>
            <a:r>
              <a:rPr lang="ru-RU" sz="2400" dirty="0" smtClean="0">
                <a:latin typeface="Times New Roman"/>
                <a:ea typeface="Calibri"/>
                <a:cs typeface="Times New Roman"/>
              </a:rPr>
              <a:t>то 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получилось в данной группе, </a:t>
            </a:r>
            <a:endParaRPr lang="ru-RU" sz="2400" dirty="0" smtClean="0">
              <a:latin typeface="Times New Roman"/>
              <a:ea typeface="Calibri"/>
              <a:cs typeface="Times New Roman"/>
            </a:endParaRPr>
          </a:p>
          <a:p>
            <a:pPr marL="0" lvl="0" indent="0">
              <a:spcAft>
                <a:spcPts val="0"/>
              </a:spcAft>
              <a:buNone/>
            </a:pPr>
            <a:r>
              <a:rPr lang="ru-RU" sz="2400" dirty="0" smtClean="0">
                <a:latin typeface="Times New Roman"/>
                <a:ea typeface="Calibri"/>
                <a:cs typeface="Times New Roman"/>
              </a:rPr>
              <a:t>что 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понравилось, </a:t>
            </a:r>
            <a:endParaRPr lang="ru-RU" sz="2400" dirty="0" smtClean="0">
              <a:latin typeface="Times New Roman"/>
              <a:ea typeface="Calibri"/>
              <a:cs typeface="Times New Roman"/>
            </a:endParaRPr>
          </a:p>
          <a:p>
            <a:pPr marL="0" lvl="0" indent="0">
              <a:spcAft>
                <a:spcPts val="0"/>
              </a:spcAft>
              <a:buNone/>
            </a:pPr>
            <a:r>
              <a:rPr lang="ru-RU" sz="2400" dirty="0" smtClean="0">
                <a:latin typeface="Times New Roman"/>
                <a:ea typeface="Calibri"/>
                <a:cs typeface="Times New Roman"/>
              </a:rPr>
              <a:t>какие 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проблемы возникали.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041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Инструкция для ребят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    </a:t>
            </a:r>
            <a:endParaRPr lang="ru-RU" dirty="0"/>
          </a:p>
          <a:p>
            <a:r>
              <a:rPr lang="ru-RU" sz="2400" dirty="0" smtClean="0"/>
              <a:t>мы </a:t>
            </a:r>
            <a:r>
              <a:rPr lang="ru-RU" sz="2400" dirty="0"/>
              <a:t>команда, поэтому уважаем мнение каждого;</a:t>
            </a:r>
          </a:p>
          <a:p>
            <a:r>
              <a:rPr lang="ru-RU" sz="2400" dirty="0" smtClean="0"/>
              <a:t>доказываем </a:t>
            </a:r>
            <a:r>
              <a:rPr lang="ru-RU" sz="2400" dirty="0"/>
              <a:t>свою точку зрения;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строим доброжелательные отношения;</a:t>
            </a:r>
          </a:p>
          <a:p>
            <a:r>
              <a:rPr lang="ru-RU" sz="2400" dirty="0" smtClean="0"/>
              <a:t>говорим </a:t>
            </a:r>
            <a:r>
              <a:rPr lang="ru-RU" sz="2400" dirty="0"/>
              <a:t>так, чтобы нас слышали только члены нашей команды.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каждый из нас выполняет свою роль (сегодня я командир, завтра я буду помощником, актёром, контролёром</a:t>
            </a:r>
            <a:r>
              <a:rPr lang="ru-RU" dirty="0"/>
              <a:t>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13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effectLst/>
              </a:rPr>
              <a:t>з</a:t>
            </a:r>
            <a:r>
              <a:rPr lang="ru-RU" sz="3600" dirty="0" smtClean="0">
                <a:effectLst/>
              </a:rPr>
              <a:t>адания </a:t>
            </a:r>
            <a:r>
              <a:rPr lang="ru-RU" sz="3600" dirty="0">
                <a:effectLst/>
              </a:rPr>
              <a:t>для работы в </a:t>
            </a:r>
            <a:r>
              <a:rPr lang="ru-RU" sz="3600" dirty="0" smtClean="0">
                <a:effectLst/>
              </a:rPr>
              <a:t>группах</a:t>
            </a:r>
            <a:r>
              <a:rPr lang="ru-RU" sz="3600" dirty="0">
                <a:effectLst/>
              </a:rPr>
              <a:t/>
            </a:r>
            <a:br>
              <a:rPr lang="ru-RU" sz="3600" dirty="0">
                <a:effectLst/>
              </a:rPr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b="1" dirty="0"/>
              <a:t>Тема «Падежи»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Парты расставлены так, чтобы образовать 6 групп. К каждой группе прикреплены карточки (Именительный падеж, Родительный падеж и т.д.)</a:t>
            </a:r>
          </a:p>
          <a:p>
            <a:pPr marL="0" indent="0">
              <a:buNone/>
            </a:pPr>
            <a:r>
              <a:rPr lang="ru-RU" dirty="0"/>
              <a:t>Перед первым уроком каждый ребёнок получает задания, решив которые,  выбирает  группу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sz="2400" dirty="0" smtClean="0"/>
              <a:t>Например, я выдала каждому ребенку слова. Ребенок определяет падеж и садится в соответствующую группу.</a:t>
            </a:r>
            <a:endParaRPr lang="ru-RU" sz="2400" dirty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663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з</a:t>
            </a:r>
            <a:r>
              <a:rPr lang="ru-RU" sz="3600" dirty="0" smtClean="0"/>
              <a:t>адания для работы в группах</a:t>
            </a:r>
            <a:endParaRPr lang="ru-RU" sz="36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7379991"/>
              </p:ext>
            </p:extLst>
          </p:nvPr>
        </p:nvGraphicFramePr>
        <p:xfrm>
          <a:off x="1403649" y="1844825"/>
          <a:ext cx="7416822" cy="3552392"/>
        </p:xfrm>
        <a:graphic>
          <a:graphicData uri="http://schemas.openxmlformats.org/drawingml/2006/table">
            <a:tbl>
              <a:tblPr firstRow="1" firstCol="1" bandRow="1"/>
              <a:tblGrid>
                <a:gridCol w="1017232"/>
                <a:gridCol w="1220521"/>
                <a:gridCol w="1224490"/>
                <a:gridCol w="1329311"/>
                <a:gridCol w="1312634"/>
                <a:gridCol w="1312634"/>
              </a:tblGrid>
              <a:tr h="864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 норы,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из ягод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 тропе,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 маме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 стеной,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под крышей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через речку,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в домик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 берегу,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 дому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 другом,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над окном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60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тренер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песок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 забор,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 пол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солнце,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рябина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 стола,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без зонта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без друзей,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мимо дуба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из школы, 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 горы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60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 море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доме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 столе,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 поездке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 дороге,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 школе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 сестре, 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яме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через яму,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 маму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 березе,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 лесу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60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 стол,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норку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 весне,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 ветке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агроном,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корзина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 мамой, 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под небом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 братом,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молотком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звезда, собака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094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kolnayaDoska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ShkolnayaDoska</Template>
  <TotalTime>1233</TotalTime>
  <Words>1007</Words>
  <Application>Microsoft Office PowerPoint</Application>
  <PresentationFormat>Экран (4:3)</PresentationFormat>
  <Paragraphs>156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ShkolnayaDoska</vt:lpstr>
      <vt:lpstr>Презентация PowerPoint</vt:lpstr>
      <vt:lpstr>Главная цель</vt:lpstr>
      <vt:lpstr>Презентация PowerPoint</vt:lpstr>
      <vt:lpstr>Наш девиз</vt:lpstr>
      <vt:lpstr>Как я организую работу в группах</vt:lpstr>
      <vt:lpstr>Как я организую работу в группах</vt:lpstr>
      <vt:lpstr>Инструкция для ребят</vt:lpstr>
      <vt:lpstr>задания для работы в группах </vt:lpstr>
      <vt:lpstr>задания для работы в группах</vt:lpstr>
      <vt:lpstr>задания для работы в группах</vt:lpstr>
      <vt:lpstr>задания для работы в группах</vt:lpstr>
      <vt:lpstr>задания для работы в группе</vt:lpstr>
      <vt:lpstr>Задания для работы в группе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Чистописание</dc:title>
  <dc:creator>Андрей</dc:creator>
  <dc:description>http://propowerpoint.ru - Бесплатные шаблоны для презентаций. Полезные советы и уроки  PowerPoint .</dc:description>
  <cp:lastModifiedBy>Администратор</cp:lastModifiedBy>
  <cp:revision>143</cp:revision>
  <dcterms:created xsi:type="dcterms:W3CDTF">2013-03-14T16:54:26Z</dcterms:created>
  <dcterms:modified xsi:type="dcterms:W3CDTF">2020-04-13T09:59:04Z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750096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