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300" r:id="rId2"/>
    <p:sldId id="268" r:id="rId3"/>
    <p:sldId id="256" r:id="rId4"/>
    <p:sldId id="258" r:id="rId5"/>
    <p:sldId id="270" r:id="rId6"/>
    <p:sldId id="301" r:id="rId7"/>
    <p:sldId id="273" r:id="rId8"/>
    <p:sldId id="259" r:id="rId9"/>
    <p:sldId id="274" r:id="rId10"/>
    <p:sldId id="261" r:id="rId11"/>
    <p:sldId id="282" r:id="rId12"/>
    <p:sldId id="285" r:id="rId13"/>
    <p:sldId id="287" r:id="rId14"/>
    <p:sldId id="262" r:id="rId15"/>
    <p:sldId id="291" r:id="rId16"/>
    <p:sldId id="292" r:id="rId17"/>
    <p:sldId id="264" r:id="rId18"/>
    <p:sldId id="265" r:id="rId19"/>
    <p:sldId id="302" r:id="rId20"/>
    <p:sldId id="30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FCA9-1C00-4516-95DE-B653E0FB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2308DF-E68A-49EB-A269-C3F90E6E6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D7F77-BDE9-43AB-A12F-FB51ED88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0B7C2-DEA6-4B44-9D0C-93892A613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609FA-900B-42D5-82C2-010A9748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65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10AFC-CD9C-49EE-B86C-5129D6AC1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0BE974-4A57-4449-AB3A-B7A6C51E8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0CFE25-64D0-457C-AD69-DBDCDAA0A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8BBDDD-2482-4B1B-A2BB-10426F2FC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4FE1E7-420D-4998-B9EB-FD6885DA6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6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F3D02B-906C-4786-B05F-FB43C22678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21382B-E9A6-4A4E-8F8B-19E747ED6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2C058D-CECA-4238-8708-21CF2179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83B695-53DA-4D29-B0A8-7032ADF5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9CA0B6-9419-469C-9738-5D540688A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4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2142C-0141-4270-A7FE-0DAB30C7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DDC3DA-1005-449D-9003-00D244704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31C717-049E-46BF-987B-9130FBFD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B508F-EF01-4FBD-9A85-6FF36258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E09B9-170D-4A88-892D-29F7AC20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61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764E9-146C-45E7-AA23-CBD37010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3565C-AE8A-447C-BB9D-B48F96C20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3725C8-FFDB-4CE1-934D-EBCC949F3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54418-C28A-4B79-B2A0-6D61B8A4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9B8A6B-9D27-4B08-B646-7712F5AC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0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1C723-518F-497A-85E0-1DE6B878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A5AABF-5B38-4799-A72C-517706AB4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E479DD-B9C7-438E-A9DD-A9441D0AA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FAA1-5FFF-4C78-B768-F9179002B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DF4B98-CA04-4CEB-8667-494C35FF4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88F39D-F338-4DB3-BBA4-BFE27F78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0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25DA1-24E8-41EB-9AB9-881D93C1A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9DB17-A96A-4488-A191-87D01BA15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0635B3-2665-43E8-865A-FD78C8EBF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997710-BE41-4C54-9638-7D2320747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F67689-4017-4262-A8A1-F9EC11012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54F4A9-1AB2-4CA2-B1A0-C08F755E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4ACDDA-17B2-41AD-B9AB-ED96312C3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78CAD8-BFF7-4C31-9802-78C3C8CD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30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74366-CED7-4BA6-B521-A809001E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087EE9-9C5C-43B5-BA14-5AB026F33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B3C69E-35A9-4E87-A297-87F3784E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EDC795-5928-44EB-BF85-2747654E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808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6A22ED-2780-4C85-A114-A586EF8B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E5A6B0-7D1B-42F4-AE53-C4EE2BB4D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A88F9B-7BEB-4751-B226-BB129B3D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40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373B2-AF59-404C-86E1-22A3D8785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39B522-7467-4338-B5ED-057E28EC8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FF8FC9-CA56-4E44-AE52-3372BDECE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12C7C5-7E45-4C05-A305-97EEAADE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3F9548-6C73-4C55-A342-CAB8788F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A623B7-0991-428E-A7A0-A1FADF2A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57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B68A4-87E5-43C7-BC6A-87E62C3A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3981BF-7DFE-400B-8EA8-899B0C300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29A92A-6FDA-4848-A513-E3E54B69C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6420EF-CBB2-46C3-828C-DEEE7F4A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A35F50-6F39-434F-8AE2-0CD52443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D4B2F-77D5-48BD-8119-7D4FAC65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03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DD4D8-278A-48FB-BE22-9F166108D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27BFE3-14F0-4C2B-A185-2CB609D0B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085EA9-75F6-4A75-B925-A56D93F99A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9AF72-198A-437A-83F0-F3798B38C4B4}" type="datetimeFigureOut">
              <a:rPr lang="ru-RU" smtClean="0"/>
              <a:t>15.04.2020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34481E-9E9F-47E0-91EA-18DC7A0CC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237E37-690B-4421-B356-49D5E3127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AF5A8-BDE1-472D-B811-EF36FE4323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3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853E02-F890-4E77-971B-2E4B06482E03}"/>
              </a:ext>
            </a:extLst>
          </p:cNvPr>
          <p:cNvSpPr/>
          <p:nvPr/>
        </p:nvSpPr>
        <p:spPr>
          <a:xfrm>
            <a:off x="482940" y="472997"/>
            <a:ext cx="11418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Презентация к уроку истории древнего мира</a:t>
            </a:r>
          </a:p>
          <a:p>
            <a:endParaRPr lang="ru-RU" sz="4000" dirty="0">
              <a:latin typeface="Arial Black" panose="020B0A04020102020204" pitchFamily="34" charset="0"/>
            </a:endParaRPr>
          </a:p>
          <a:p>
            <a:pPr algn="ctr"/>
            <a:r>
              <a:rPr lang="ru-RU" sz="4000" dirty="0">
                <a:latin typeface="Arial Black" panose="020B0A04020102020204" pitchFamily="34" charset="0"/>
              </a:rPr>
              <a:t>Тема: Египет- дар Нила.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B1BEBB-DFF8-4CEC-B4FA-FFB492B771CB}"/>
              </a:ext>
            </a:extLst>
          </p:cNvPr>
          <p:cNvSpPr/>
          <p:nvPr/>
        </p:nvSpPr>
        <p:spPr>
          <a:xfrm>
            <a:off x="4698610" y="5554006"/>
            <a:ext cx="7202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 истории и обществознания: Осьмакова. Е.А.</a:t>
            </a:r>
          </a:p>
        </p:txBody>
      </p:sp>
    </p:spTree>
    <p:extLst>
      <p:ext uri="{BB962C8B-B14F-4D97-AF65-F5344CB8AC3E}">
        <p14:creationId xmlns:p14="http://schemas.microsoft.com/office/powerpoint/2010/main" val="1270370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433E19-A54F-4B2D-8FAA-5FFBF98A6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66015"/>
            <a:ext cx="6288257" cy="592597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3A19120-451A-481C-BDEE-BAFDB83C140F}"/>
              </a:ext>
            </a:extLst>
          </p:cNvPr>
          <p:cNvSpPr/>
          <p:nvPr/>
        </p:nvSpPr>
        <p:spPr>
          <a:xfrm>
            <a:off x="6677465" y="77243"/>
            <a:ext cx="4520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Что изображено на данной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96F66B-D64D-4A94-ADA8-FCA1B8745A03}"/>
              </a:ext>
            </a:extLst>
          </p:cNvPr>
          <p:cNvSpPr/>
          <p:nvPr/>
        </p:nvSpPr>
        <p:spPr>
          <a:xfrm>
            <a:off x="6471137" y="1531356"/>
            <a:ext cx="4815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Древнеегипетский календарь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AF0AC7-C26B-4335-B3B3-CCAAE7466432}"/>
              </a:ext>
            </a:extLst>
          </p:cNvPr>
          <p:cNvSpPr/>
          <p:nvPr/>
        </p:nvSpPr>
        <p:spPr>
          <a:xfrm>
            <a:off x="6471137" y="2608574"/>
            <a:ext cx="5537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сколько в нём времён года?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2F171D-DA8A-4C6C-A405-82219DF7FCD7}"/>
              </a:ext>
            </a:extLst>
          </p:cNvPr>
          <p:cNvSpPr/>
          <p:nvPr/>
        </p:nvSpPr>
        <p:spPr>
          <a:xfrm>
            <a:off x="6471137" y="3673915"/>
            <a:ext cx="5537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Три времени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BBF62A-E99C-46E8-B1A6-8EA176A1CCF1}"/>
              </a:ext>
            </a:extLst>
          </p:cNvPr>
          <p:cNvSpPr/>
          <p:nvPr/>
        </p:nvSpPr>
        <p:spPr>
          <a:xfrm>
            <a:off x="6471137" y="4631720"/>
            <a:ext cx="53316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Как вы думаете, чем египтяне занимались в каждое из этих времён года? </a:t>
            </a:r>
          </a:p>
        </p:txBody>
      </p:sp>
    </p:spTree>
    <p:extLst>
      <p:ext uri="{BB962C8B-B14F-4D97-AF65-F5344CB8AC3E}">
        <p14:creationId xmlns:p14="http://schemas.microsoft.com/office/powerpoint/2010/main" val="235439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F25B71-3D5A-48A8-AE20-C726C4E90A80}"/>
              </a:ext>
            </a:extLst>
          </p:cNvPr>
          <p:cNvSpPr/>
          <p:nvPr/>
        </p:nvSpPr>
        <p:spPr>
          <a:xfrm>
            <a:off x="0" y="110926"/>
            <a:ext cx="117230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Чтобы получить большой урожай, необходим был постоянный труд многих людей. Египтяне защищали низины от лишней воды дамбами — валами из глины. И рыли каналы, чтобы убрать лишнюю воду.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C61697-1CDA-48D3-9A45-04E449DC7D37}"/>
              </a:ext>
            </a:extLst>
          </p:cNvPr>
          <p:cNvSpPr/>
          <p:nvPr/>
        </p:nvSpPr>
        <p:spPr>
          <a:xfrm>
            <a:off x="936985" y="3836905"/>
            <a:ext cx="44509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Дамба</a:t>
            </a:r>
            <a:r>
              <a:rPr lang="ru-RU" sz="3600" i="1" dirty="0">
                <a:latin typeface="Arial Black" panose="020B0A04020102020204" pitchFamily="34" charset="0"/>
              </a:rPr>
              <a:t>- </a:t>
            </a:r>
            <a:r>
              <a:rPr lang="ru-RU" sz="3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это глиняный вал, защищавший от затопления.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35777E-AC43-4A31-92A3-1049904A2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15" y="1525984"/>
            <a:ext cx="6237410" cy="494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590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2563FD-1E01-4BB8-89DC-70514814B125}"/>
              </a:ext>
            </a:extLst>
          </p:cNvPr>
          <p:cNvSpPr/>
          <p:nvPr/>
        </p:nvSpPr>
        <p:spPr>
          <a:xfrm>
            <a:off x="-1" y="122144"/>
            <a:ext cx="12192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rgbClr val="0070C0"/>
                </a:solidFill>
                <a:latin typeface="Arial Black" panose="020B0A04020102020204" pitchFamily="34" charset="0"/>
              </a:rPr>
              <a:t>Ежегодно разлив Нила размывал дамбы и стенки каналов. Приходилось вновь и вновь всё восстанавливать и подправлять.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CC1B729E-3305-43E0-A482-39075CF4621F}"/>
              </a:ext>
            </a:extLst>
          </p:cNvPr>
          <p:cNvSpPr/>
          <p:nvPr/>
        </p:nvSpPr>
        <p:spPr>
          <a:xfrm>
            <a:off x="4797083" y="814333"/>
            <a:ext cx="1997613" cy="498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5B3B73-D77E-4E5A-9E70-006626B61667}"/>
              </a:ext>
            </a:extLst>
          </p:cNvPr>
          <p:cNvSpPr/>
          <p:nvPr/>
        </p:nvSpPr>
        <p:spPr>
          <a:xfrm>
            <a:off x="154745" y="1223886"/>
            <a:ext cx="10424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Мог</a:t>
            </a:r>
            <a:r>
              <a:rPr lang="ru-RU" dirty="0">
                <a:latin typeface="Arial Black" panose="020B0A04020102020204" pitchFamily="34" charset="0"/>
              </a:rPr>
              <a:t> ли один человек справиться с такой работой?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87D7BAF-4A7E-4A45-9B78-2C25F70787F9}"/>
              </a:ext>
            </a:extLst>
          </p:cNvPr>
          <p:cNvSpPr/>
          <p:nvPr/>
        </p:nvSpPr>
        <p:spPr>
          <a:xfrm>
            <a:off x="9274781" y="1033902"/>
            <a:ext cx="1613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(нет)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59EDCB84-DF41-40AF-B718-40FAD502E02B}"/>
              </a:ext>
            </a:extLst>
          </p:cNvPr>
          <p:cNvSpPr/>
          <p:nvPr/>
        </p:nvSpPr>
        <p:spPr>
          <a:xfrm>
            <a:off x="4842801" y="1618677"/>
            <a:ext cx="1849903" cy="606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EA94D9-7309-4E0B-8167-7E923CCBC088}"/>
              </a:ext>
            </a:extLst>
          </p:cNvPr>
          <p:cNvSpPr/>
          <p:nvPr/>
        </p:nvSpPr>
        <p:spPr>
          <a:xfrm>
            <a:off x="154745" y="2204772"/>
            <a:ext cx="9805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rgbClr val="0070C0"/>
                </a:solidFill>
                <a:latin typeface="Arial Black" panose="020B0A04020102020204" pitchFamily="34" charset="0"/>
              </a:rPr>
              <a:t>С такой работой можно было справиться только сообща.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38453C3F-75A5-4075-B7C7-7D53004391AA}"/>
              </a:ext>
            </a:extLst>
          </p:cNvPr>
          <p:cNvSpPr/>
          <p:nvPr/>
        </p:nvSpPr>
        <p:spPr>
          <a:xfrm>
            <a:off x="4835766" y="2633368"/>
            <a:ext cx="1849904" cy="523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6833DE6-48EA-46D8-907F-414CB0E0D64B}"/>
              </a:ext>
            </a:extLst>
          </p:cNvPr>
          <p:cNvSpPr/>
          <p:nvPr/>
        </p:nvSpPr>
        <p:spPr>
          <a:xfrm>
            <a:off x="52461" y="3125056"/>
            <a:ext cx="105966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Могли ли люди хорошо работать без руководителя?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79B9048-407B-4F4D-86A7-AB544A313393}"/>
              </a:ext>
            </a:extLst>
          </p:cNvPr>
          <p:cNvSpPr/>
          <p:nvPr/>
        </p:nvSpPr>
        <p:spPr>
          <a:xfrm>
            <a:off x="9827656" y="2129730"/>
            <a:ext cx="1642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(нет)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9836C759-0706-49DA-94DE-AC33A9EFB0CA}"/>
              </a:ext>
            </a:extLst>
          </p:cNvPr>
          <p:cNvSpPr/>
          <p:nvPr/>
        </p:nvSpPr>
        <p:spPr>
          <a:xfrm>
            <a:off x="4892038" y="3620599"/>
            <a:ext cx="1737359" cy="4459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A5A0FA-CB5C-4812-828F-3F36CA9CF050}"/>
              </a:ext>
            </a:extLst>
          </p:cNvPr>
          <p:cNvSpPr/>
          <p:nvPr/>
        </p:nvSpPr>
        <p:spPr>
          <a:xfrm>
            <a:off x="-492370" y="4077826"/>
            <a:ext cx="121507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solidFill>
                  <a:srgbClr val="0070C0"/>
                </a:solidFill>
                <a:latin typeface="Arial Black" panose="020B0A04020102020204" pitchFamily="34" charset="0"/>
              </a:rPr>
              <a:t>Поэтому для такой работы требовалась хорошая организация труда. 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26F838AF-C630-4381-B368-FCAA9328EB2E}"/>
              </a:ext>
            </a:extLst>
          </p:cNvPr>
          <p:cNvSpPr/>
          <p:nvPr/>
        </p:nvSpPr>
        <p:spPr>
          <a:xfrm>
            <a:off x="4927206" y="4560967"/>
            <a:ext cx="1702191" cy="58167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FFC0C9E-B630-4FF9-92B6-4AB7F8EF545F}"/>
              </a:ext>
            </a:extLst>
          </p:cNvPr>
          <p:cNvSpPr/>
          <p:nvPr/>
        </p:nvSpPr>
        <p:spPr>
          <a:xfrm>
            <a:off x="52461" y="5143728"/>
            <a:ext cx="12017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И поэтому в Египте раньше, чем в других районах мира, появляются государственная власть и управление, а это уже признак цивилизации. </a:t>
            </a:r>
          </a:p>
        </p:txBody>
      </p:sp>
    </p:spTree>
    <p:extLst>
      <p:ext uri="{BB962C8B-B14F-4D97-AF65-F5344CB8AC3E}">
        <p14:creationId xmlns:p14="http://schemas.microsoft.com/office/powerpoint/2010/main" val="16903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5C5DFA-4415-45FD-8099-B07FA466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09" y="310417"/>
            <a:ext cx="3849493" cy="63186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68B3B5E-FBD3-4921-8A55-DEFFA4106959}"/>
              </a:ext>
            </a:extLst>
          </p:cNvPr>
          <p:cNvSpPr/>
          <p:nvPr/>
        </p:nvSpPr>
        <p:spPr>
          <a:xfrm>
            <a:off x="6096000" y="31041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latin typeface="Arial Black" panose="020B0A04020102020204" pitchFamily="34" charset="0"/>
              </a:rPr>
              <a:t>К концу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IV (4) тысячелетия до н.э. </a:t>
            </a:r>
            <a:r>
              <a:rPr lang="ru-RU" sz="2400" dirty="0">
                <a:latin typeface="Arial Black" panose="020B0A04020102020204" pitchFamily="34" charset="0"/>
              </a:rPr>
              <a:t>образовалось два государства —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Нижний </a:t>
            </a:r>
            <a:r>
              <a:rPr lang="ru-RU" sz="2400" dirty="0">
                <a:latin typeface="Arial Black" panose="020B0A04020102020204" pitchFamily="34" charset="0"/>
              </a:rPr>
              <a:t>(Южный) и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Верхний</a:t>
            </a:r>
            <a:r>
              <a:rPr lang="ru-RU" sz="2400" dirty="0">
                <a:latin typeface="Arial Black" panose="020B0A04020102020204" pitchFamily="34" charset="0"/>
              </a:rPr>
              <a:t> (Северный) Египет.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C1606557-91A1-4D77-8975-AE6BF3CB193A}"/>
              </a:ext>
            </a:extLst>
          </p:cNvPr>
          <p:cNvSpPr/>
          <p:nvPr/>
        </p:nvSpPr>
        <p:spPr>
          <a:xfrm>
            <a:off x="983108" y="801858"/>
            <a:ext cx="1675686" cy="1280160"/>
          </a:xfrm>
          <a:custGeom>
            <a:avLst/>
            <a:gdLst>
              <a:gd name="connsiteX0" fmla="*/ 634677 w 1675686"/>
              <a:gd name="connsiteY0" fmla="*/ 267287 h 1280160"/>
              <a:gd name="connsiteX1" fmla="*/ 353323 w 1675686"/>
              <a:gd name="connsiteY1" fmla="*/ 281354 h 1280160"/>
              <a:gd name="connsiteX2" fmla="*/ 297052 w 1675686"/>
              <a:gd name="connsiteY2" fmla="*/ 295422 h 1280160"/>
              <a:gd name="connsiteX3" fmla="*/ 212646 w 1675686"/>
              <a:gd name="connsiteY3" fmla="*/ 337625 h 1280160"/>
              <a:gd name="connsiteX4" fmla="*/ 114172 w 1675686"/>
              <a:gd name="connsiteY4" fmla="*/ 422031 h 1280160"/>
              <a:gd name="connsiteX5" fmla="*/ 57901 w 1675686"/>
              <a:gd name="connsiteY5" fmla="*/ 534573 h 1280160"/>
              <a:gd name="connsiteX6" fmla="*/ 29766 w 1675686"/>
              <a:gd name="connsiteY6" fmla="*/ 576776 h 1280160"/>
              <a:gd name="connsiteX7" fmla="*/ 1630 w 1675686"/>
              <a:gd name="connsiteY7" fmla="*/ 647114 h 1280160"/>
              <a:gd name="connsiteX8" fmla="*/ 43834 w 1675686"/>
              <a:gd name="connsiteY8" fmla="*/ 900333 h 1280160"/>
              <a:gd name="connsiteX9" fmla="*/ 100104 w 1675686"/>
              <a:gd name="connsiteY9" fmla="*/ 942536 h 1280160"/>
              <a:gd name="connsiteX10" fmla="*/ 156375 w 1675686"/>
              <a:gd name="connsiteY10" fmla="*/ 1012874 h 1280160"/>
              <a:gd name="connsiteX11" fmla="*/ 184510 w 1675686"/>
              <a:gd name="connsiteY11" fmla="*/ 1041010 h 1280160"/>
              <a:gd name="connsiteX12" fmla="*/ 240781 w 1675686"/>
              <a:gd name="connsiteY12" fmla="*/ 1083213 h 1280160"/>
              <a:gd name="connsiteX13" fmla="*/ 282984 w 1675686"/>
              <a:gd name="connsiteY13" fmla="*/ 1125416 h 1280160"/>
              <a:gd name="connsiteX14" fmla="*/ 339255 w 1675686"/>
              <a:gd name="connsiteY14" fmla="*/ 1153551 h 1280160"/>
              <a:gd name="connsiteX15" fmla="*/ 367390 w 1675686"/>
              <a:gd name="connsiteY15" fmla="*/ 1181687 h 1280160"/>
              <a:gd name="connsiteX16" fmla="*/ 437729 w 1675686"/>
              <a:gd name="connsiteY16" fmla="*/ 1209822 h 1280160"/>
              <a:gd name="connsiteX17" fmla="*/ 564338 w 1675686"/>
              <a:gd name="connsiteY17" fmla="*/ 1237957 h 1280160"/>
              <a:gd name="connsiteX18" fmla="*/ 620609 w 1675686"/>
              <a:gd name="connsiteY18" fmla="*/ 1266093 h 1280160"/>
              <a:gd name="connsiteX19" fmla="*/ 705015 w 1675686"/>
              <a:gd name="connsiteY19" fmla="*/ 1280160 h 1280160"/>
              <a:gd name="connsiteX20" fmla="*/ 1267723 w 1675686"/>
              <a:gd name="connsiteY20" fmla="*/ 1266093 h 1280160"/>
              <a:gd name="connsiteX21" fmla="*/ 1394332 w 1675686"/>
              <a:gd name="connsiteY21" fmla="*/ 1223890 h 1280160"/>
              <a:gd name="connsiteX22" fmla="*/ 1422467 w 1675686"/>
              <a:gd name="connsiteY22" fmla="*/ 1181687 h 1280160"/>
              <a:gd name="connsiteX23" fmla="*/ 1478738 w 1675686"/>
              <a:gd name="connsiteY23" fmla="*/ 1041010 h 1280160"/>
              <a:gd name="connsiteX24" fmla="*/ 1506874 w 1675686"/>
              <a:gd name="connsiteY24" fmla="*/ 970671 h 1280160"/>
              <a:gd name="connsiteX25" fmla="*/ 1549077 w 1675686"/>
              <a:gd name="connsiteY25" fmla="*/ 829994 h 1280160"/>
              <a:gd name="connsiteX26" fmla="*/ 1563144 w 1675686"/>
              <a:gd name="connsiteY26" fmla="*/ 731520 h 1280160"/>
              <a:gd name="connsiteX27" fmla="*/ 1619415 w 1675686"/>
              <a:gd name="connsiteY27" fmla="*/ 590844 h 1280160"/>
              <a:gd name="connsiteX28" fmla="*/ 1647550 w 1675686"/>
              <a:gd name="connsiteY28" fmla="*/ 464234 h 1280160"/>
              <a:gd name="connsiteX29" fmla="*/ 1661618 w 1675686"/>
              <a:gd name="connsiteY29" fmla="*/ 407964 h 1280160"/>
              <a:gd name="connsiteX30" fmla="*/ 1675686 w 1675686"/>
              <a:gd name="connsiteY30" fmla="*/ 323557 h 1280160"/>
              <a:gd name="connsiteX31" fmla="*/ 1661618 w 1675686"/>
              <a:gd name="connsiteY31" fmla="*/ 253219 h 1280160"/>
              <a:gd name="connsiteX32" fmla="*/ 1605347 w 1675686"/>
              <a:gd name="connsiteY32" fmla="*/ 168813 h 1280160"/>
              <a:gd name="connsiteX33" fmla="*/ 1535009 w 1675686"/>
              <a:gd name="connsiteY33" fmla="*/ 84407 h 1280160"/>
              <a:gd name="connsiteX34" fmla="*/ 1492806 w 1675686"/>
              <a:gd name="connsiteY34" fmla="*/ 70339 h 1280160"/>
              <a:gd name="connsiteX35" fmla="*/ 1464670 w 1675686"/>
              <a:gd name="connsiteY35" fmla="*/ 42204 h 1280160"/>
              <a:gd name="connsiteX36" fmla="*/ 1422467 w 1675686"/>
              <a:gd name="connsiteY36" fmla="*/ 28136 h 1280160"/>
              <a:gd name="connsiteX37" fmla="*/ 1239587 w 1675686"/>
              <a:gd name="connsiteY37" fmla="*/ 0 h 1280160"/>
              <a:gd name="connsiteX38" fmla="*/ 803489 w 1675686"/>
              <a:gd name="connsiteY38" fmla="*/ 42204 h 1280160"/>
              <a:gd name="connsiteX39" fmla="*/ 676880 w 1675686"/>
              <a:gd name="connsiteY39" fmla="*/ 84407 h 1280160"/>
              <a:gd name="connsiteX40" fmla="*/ 634677 w 1675686"/>
              <a:gd name="connsiteY40" fmla="*/ 98474 h 1280160"/>
              <a:gd name="connsiteX41" fmla="*/ 550270 w 1675686"/>
              <a:gd name="connsiteY41" fmla="*/ 154745 h 1280160"/>
              <a:gd name="connsiteX42" fmla="*/ 508067 w 1675686"/>
              <a:gd name="connsiteY42" fmla="*/ 196948 h 1280160"/>
              <a:gd name="connsiteX43" fmla="*/ 423661 w 1675686"/>
              <a:gd name="connsiteY43" fmla="*/ 253219 h 1280160"/>
              <a:gd name="connsiteX44" fmla="*/ 353323 w 1675686"/>
              <a:gd name="connsiteY44" fmla="*/ 30949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675686" h="1280160">
                <a:moveTo>
                  <a:pt x="634677" y="267287"/>
                </a:moveTo>
                <a:cubicBezTo>
                  <a:pt x="540892" y="271976"/>
                  <a:pt x="446900" y="273556"/>
                  <a:pt x="353323" y="281354"/>
                </a:cubicBezTo>
                <a:cubicBezTo>
                  <a:pt x="334055" y="282960"/>
                  <a:pt x="314823" y="287806"/>
                  <a:pt x="297052" y="295422"/>
                </a:cubicBezTo>
                <a:cubicBezTo>
                  <a:pt x="106148" y="377238"/>
                  <a:pt x="390487" y="278343"/>
                  <a:pt x="212646" y="337625"/>
                </a:cubicBezTo>
                <a:cubicBezTo>
                  <a:pt x="144420" y="405851"/>
                  <a:pt x="178446" y="379182"/>
                  <a:pt x="114172" y="422031"/>
                </a:cubicBezTo>
                <a:cubicBezTo>
                  <a:pt x="20444" y="547003"/>
                  <a:pt x="110578" y="411659"/>
                  <a:pt x="57901" y="534573"/>
                </a:cubicBezTo>
                <a:cubicBezTo>
                  <a:pt x="51241" y="550113"/>
                  <a:pt x="37327" y="561654"/>
                  <a:pt x="29766" y="576776"/>
                </a:cubicBezTo>
                <a:cubicBezTo>
                  <a:pt x="18473" y="599362"/>
                  <a:pt x="11009" y="623668"/>
                  <a:pt x="1630" y="647114"/>
                </a:cubicBezTo>
                <a:cubicBezTo>
                  <a:pt x="6810" y="724820"/>
                  <a:pt x="-21005" y="835494"/>
                  <a:pt x="43834" y="900333"/>
                </a:cubicBezTo>
                <a:cubicBezTo>
                  <a:pt x="60413" y="916912"/>
                  <a:pt x="81347" y="928468"/>
                  <a:pt x="100104" y="942536"/>
                </a:cubicBezTo>
                <a:cubicBezTo>
                  <a:pt x="122418" y="1009477"/>
                  <a:pt x="98528" y="966596"/>
                  <a:pt x="156375" y="1012874"/>
                </a:cubicBezTo>
                <a:cubicBezTo>
                  <a:pt x="166732" y="1021160"/>
                  <a:pt x="174321" y="1032519"/>
                  <a:pt x="184510" y="1041010"/>
                </a:cubicBezTo>
                <a:cubicBezTo>
                  <a:pt x="202522" y="1056020"/>
                  <a:pt x="222979" y="1067954"/>
                  <a:pt x="240781" y="1083213"/>
                </a:cubicBezTo>
                <a:cubicBezTo>
                  <a:pt x="255886" y="1096160"/>
                  <a:pt x="266795" y="1113853"/>
                  <a:pt x="282984" y="1125416"/>
                </a:cubicBezTo>
                <a:cubicBezTo>
                  <a:pt x="300049" y="1137605"/>
                  <a:pt x="320498" y="1144173"/>
                  <a:pt x="339255" y="1153551"/>
                </a:cubicBezTo>
                <a:cubicBezTo>
                  <a:pt x="348633" y="1162930"/>
                  <a:pt x="355874" y="1175107"/>
                  <a:pt x="367390" y="1181687"/>
                </a:cubicBezTo>
                <a:cubicBezTo>
                  <a:pt x="389315" y="1194216"/>
                  <a:pt x="413772" y="1201837"/>
                  <a:pt x="437729" y="1209822"/>
                </a:cubicBezTo>
                <a:cubicBezTo>
                  <a:pt x="467536" y="1219757"/>
                  <a:pt x="536455" y="1232381"/>
                  <a:pt x="564338" y="1237957"/>
                </a:cubicBezTo>
                <a:cubicBezTo>
                  <a:pt x="583095" y="1247336"/>
                  <a:pt x="600522" y="1260067"/>
                  <a:pt x="620609" y="1266093"/>
                </a:cubicBezTo>
                <a:cubicBezTo>
                  <a:pt x="647929" y="1274289"/>
                  <a:pt x="676492" y="1280160"/>
                  <a:pt x="705015" y="1280160"/>
                </a:cubicBezTo>
                <a:cubicBezTo>
                  <a:pt x="892643" y="1280160"/>
                  <a:pt x="1080154" y="1270782"/>
                  <a:pt x="1267723" y="1266093"/>
                </a:cubicBezTo>
                <a:cubicBezTo>
                  <a:pt x="1312022" y="1257233"/>
                  <a:pt x="1357548" y="1254543"/>
                  <a:pt x="1394332" y="1223890"/>
                </a:cubicBezTo>
                <a:cubicBezTo>
                  <a:pt x="1407320" y="1213066"/>
                  <a:pt x="1415382" y="1197038"/>
                  <a:pt x="1422467" y="1181687"/>
                </a:cubicBezTo>
                <a:cubicBezTo>
                  <a:pt x="1443631" y="1135831"/>
                  <a:pt x="1459981" y="1087902"/>
                  <a:pt x="1478738" y="1041010"/>
                </a:cubicBezTo>
                <a:cubicBezTo>
                  <a:pt x="1488117" y="1017564"/>
                  <a:pt x="1499937" y="994952"/>
                  <a:pt x="1506874" y="970671"/>
                </a:cubicBezTo>
                <a:cubicBezTo>
                  <a:pt x="1539083" y="857939"/>
                  <a:pt x="1524213" y="904583"/>
                  <a:pt x="1549077" y="829994"/>
                </a:cubicBezTo>
                <a:cubicBezTo>
                  <a:pt x="1553766" y="797169"/>
                  <a:pt x="1553788" y="763331"/>
                  <a:pt x="1563144" y="731520"/>
                </a:cubicBezTo>
                <a:cubicBezTo>
                  <a:pt x="1577395" y="683068"/>
                  <a:pt x="1608459" y="640146"/>
                  <a:pt x="1619415" y="590844"/>
                </a:cubicBezTo>
                <a:cubicBezTo>
                  <a:pt x="1628793" y="548641"/>
                  <a:pt x="1637829" y="506360"/>
                  <a:pt x="1647550" y="464234"/>
                </a:cubicBezTo>
                <a:cubicBezTo>
                  <a:pt x="1651897" y="445395"/>
                  <a:pt x="1657826" y="426923"/>
                  <a:pt x="1661618" y="407964"/>
                </a:cubicBezTo>
                <a:cubicBezTo>
                  <a:pt x="1667212" y="379994"/>
                  <a:pt x="1670997" y="351693"/>
                  <a:pt x="1675686" y="323557"/>
                </a:cubicBezTo>
                <a:cubicBezTo>
                  <a:pt x="1670997" y="300111"/>
                  <a:pt x="1671512" y="274986"/>
                  <a:pt x="1661618" y="253219"/>
                </a:cubicBezTo>
                <a:cubicBezTo>
                  <a:pt x="1647625" y="222435"/>
                  <a:pt x="1624104" y="196948"/>
                  <a:pt x="1605347" y="168813"/>
                </a:cubicBezTo>
                <a:cubicBezTo>
                  <a:pt x="1584586" y="137671"/>
                  <a:pt x="1567505" y="106071"/>
                  <a:pt x="1535009" y="84407"/>
                </a:cubicBezTo>
                <a:cubicBezTo>
                  <a:pt x="1522671" y="76182"/>
                  <a:pt x="1506874" y="75028"/>
                  <a:pt x="1492806" y="70339"/>
                </a:cubicBezTo>
                <a:cubicBezTo>
                  <a:pt x="1483427" y="60961"/>
                  <a:pt x="1476043" y="49028"/>
                  <a:pt x="1464670" y="42204"/>
                </a:cubicBezTo>
                <a:cubicBezTo>
                  <a:pt x="1451954" y="34575"/>
                  <a:pt x="1436725" y="32210"/>
                  <a:pt x="1422467" y="28136"/>
                </a:cubicBezTo>
                <a:cubicBezTo>
                  <a:pt x="1344937" y="5984"/>
                  <a:pt x="1341629" y="11338"/>
                  <a:pt x="1239587" y="0"/>
                </a:cubicBezTo>
                <a:cubicBezTo>
                  <a:pt x="858241" y="15254"/>
                  <a:pt x="999204" y="-23034"/>
                  <a:pt x="803489" y="42204"/>
                </a:cubicBezTo>
                <a:lnTo>
                  <a:pt x="676880" y="84407"/>
                </a:lnTo>
                <a:lnTo>
                  <a:pt x="634677" y="98474"/>
                </a:lnTo>
                <a:cubicBezTo>
                  <a:pt x="606541" y="117231"/>
                  <a:pt x="574181" y="130834"/>
                  <a:pt x="550270" y="154745"/>
                </a:cubicBezTo>
                <a:cubicBezTo>
                  <a:pt x="536202" y="168813"/>
                  <a:pt x="523771" y="184734"/>
                  <a:pt x="508067" y="196948"/>
                </a:cubicBezTo>
                <a:cubicBezTo>
                  <a:pt x="481375" y="217708"/>
                  <a:pt x="447571" y="229309"/>
                  <a:pt x="423661" y="253219"/>
                </a:cubicBezTo>
                <a:cubicBezTo>
                  <a:pt x="374044" y="302836"/>
                  <a:pt x="399252" y="286525"/>
                  <a:pt x="353323" y="30949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rgbClr val="FF0000"/>
                </a:solidFill>
              </a:ln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653C5B30-CB68-49AA-92C0-513A5C8F9554}"/>
              </a:ext>
            </a:extLst>
          </p:cNvPr>
          <p:cNvCxnSpPr>
            <a:stCxn id="4" idx="25"/>
          </p:cNvCxnSpPr>
          <p:nvPr/>
        </p:nvCxnSpPr>
        <p:spPr>
          <a:xfrm>
            <a:off x="2532185" y="1631852"/>
            <a:ext cx="3418449" cy="12520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CFFAD3-45FD-4574-89FF-6CE2F97AC8BB}"/>
              </a:ext>
            </a:extLst>
          </p:cNvPr>
          <p:cNvSpPr/>
          <p:nvPr/>
        </p:nvSpPr>
        <p:spPr>
          <a:xfrm>
            <a:off x="5457550" y="2997475"/>
            <a:ext cx="5623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Segoe Script" panose="020B0504020000000003" pitchFamily="34" charset="0"/>
              </a:rPr>
              <a:t>Нижний Египет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4415EDD3-A3F5-43BE-9B54-127F3D4787EB}"/>
              </a:ext>
            </a:extLst>
          </p:cNvPr>
          <p:cNvSpPr/>
          <p:nvPr/>
        </p:nvSpPr>
        <p:spPr>
          <a:xfrm>
            <a:off x="1111348" y="2991992"/>
            <a:ext cx="1434904" cy="721879"/>
          </a:xfrm>
          <a:custGeom>
            <a:avLst/>
            <a:gdLst>
              <a:gd name="connsiteX0" fmla="*/ 604910 w 1434904"/>
              <a:gd name="connsiteY0" fmla="*/ 88833 h 721879"/>
              <a:gd name="connsiteX1" fmla="*/ 520504 w 1434904"/>
              <a:gd name="connsiteY1" fmla="*/ 74765 h 721879"/>
              <a:gd name="connsiteX2" fmla="*/ 478301 w 1434904"/>
              <a:gd name="connsiteY2" fmla="*/ 46630 h 721879"/>
              <a:gd name="connsiteX3" fmla="*/ 422030 w 1434904"/>
              <a:gd name="connsiteY3" fmla="*/ 32562 h 721879"/>
              <a:gd name="connsiteX4" fmla="*/ 14067 w 1434904"/>
              <a:gd name="connsiteY4" fmla="*/ 88833 h 721879"/>
              <a:gd name="connsiteX5" fmla="*/ 0 w 1434904"/>
              <a:gd name="connsiteY5" fmla="*/ 159171 h 721879"/>
              <a:gd name="connsiteX6" fmla="*/ 14067 w 1434904"/>
              <a:gd name="connsiteY6" fmla="*/ 342051 h 721879"/>
              <a:gd name="connsiteX7" fmla="*/ 28135 w 1434904"/>
              <a:gd name="connsiteY7" fmla="*/ 384254 h 721879"/>
              <a:gd name="connsiteX8" fmla="*/ 56270 w 1434904"/>
              <a:gd name="connsiteY8" fmla="*/ 482728 h 721879"/>
              <a:gd name="connsiteX9" fmla="*/ 70338 w 1434904"/>
              <a:gd name="connsiteY9" fmla="*/ 553066 h 721879"/>
              <a:gd name="connsiteX10" fmla="*/ 140677 w 1434904"/>
              <a:gd name="connsiteY10" fmla="*/ 609337 h 721879"/>
              <a:gd name="connsiteX11" fmla="*/ 182880 w 1434904"/>
              <a:gd name="connsiteY11" fmla="*/ 651540 h 721879"/>
              <a:gd name="connsiteX12" fmla="*/ 337624 w 1434904"/>
              <a:gd name="connsiteY12" fmla="*/ 693743 h 721879"/>
              <a:gd name="connsiteX13" fmla="*/ 520504 w 1434904"/>
              <a:gd name="connsiteY13" fmla="*/ 721879 h 721879"/>
              <a:gd name="connsiteX14" fmla="*/ 1139483 w 1434904"/>
              <a:gd name="connsiteY14" fmla="*/ 707811 h 721879"/>
              <a:gd name="connsiteX15" fmla="*/ 1378634 w 1434904"/>
              <a:gd name="connsiteY15" fmla="*/ 665608 h 721879"/>
              <a:gd name="connsiteX16" fmla="*/ 1420837 w 1434904"/>
              <a:gd name="connsiteY16" fmla="*/ 567134 h 721879"/>
              <a:gd name="connsiteX17" fmla="*/ 1434904 w 1434904"/>
              <a:gd name="connsiteY17" fmla="*/ 468660 h 721879"/>
              <a:gd name="connsiteX18" fmla="*/ 1420837 w 1434904"/>
              <a:gd name="connsiteY18" fmla="*/ 257645 h 721879"/>
              <a:gd name="connsiteX19" fmla="*/ 1406769 w 1434904"/>
              <a:gd name="connsiteY19" fmla="*/ 215442 h 721879"/>
              <a:gd name="connsiteX20" fmla="*/ 1069144 w 1434904"/>
              <a:gd name="connsiteY20" fmla="*/ 201374 h 721879"/>
              <a:gd name="connsiteX21" fmla="*/ 970670 w 1434904"/>
              <a:gd name="connsiteY21" fmla="*/ 173239 h 721879"/>
              <a:gd name="connsiteX22" fmla="*/ 928467 w 1434904"/>
              <a:gd name="connsiteY22" fmla="*/ 159171 h 721879"/>
              <a:gd name="connsiteX23" fmla="*/ 844061 w 1434904"/>
              <a:gd name="connsiteY23" fmla="*/ 145103 h 721879"/>
              <a:gd name="connsiteX24" fmla="*/ 731520 w 1434904"/>
              <a:gd name="connsiteY24" fmla="*/ 102900 h 721879"/>
              <a:gd name="connsiteX25" fmla="*/ 633046 w 1434904"/>
              <a:gd name="connsiteY25" fmla="*/ 116968 h 721879"/>
              <a:gd name="connsiteX26" fmla="*/ 1083212 w 1434904"/>
              <a:gd name="connsiteY26" fmla="*/ 145103 h 721879"/>
              <a:gd name="connsiteX27" fmla="*/ 1209821 w 1434904"/>
              <a:gd name="connsiteY27" fmla="*/ 187306 h 721879"/>
              <a:gd name="connsiteX28" fmla="*/ 1266092 w 1434904"/>
              <a:gd name="connsiteY28" fmla="*/ 215442 h 721879"/>
              <a:gd name="connsiteX29" fmla="*/ 1308295 w 1434904"/>
              <a:gd name="connsiteY29" fmla="*/ 215442 h 7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34904" h="721879">
                <a:moveTo>
                  <a:pt x="604910" y="88833"/>
                </a:moveTo>
                <a:cubicBezTo>
                  <a:pt x="576775" y="84144"/>
                  <a:pt x="547564" y="83785"/>
                  <a:pt x="520504" y="74765"/>
                </a:cubicBezTo>
                <a:cubicBezTo>
                  <a:pt x="504464" y="69418"/>
                  <a:pt x="493841" y="53290"/>
                  <a:pt x="478301" y="46630"/>
                </a:cubicBezTo>
                <a:cubicBezTo>
                  <a:pt x="460530" y="39014"/>
                  <a:pt x="440787" y="37251"/>
                  <a:pt x="422030" y="32562"/>
                </a:cubicBezTo>
                <a:cubicBezTo>
                  <a:pt x="137626" y="42720"/>
                  <a:pt x="55652" y="-77509"/>
                  <a:pt x="14067" y="88833"/>
                </a:cubicBezTo>
                <a:cubicBezTo>
                  <a:pt x="8268" y="112029"/>
                  <a:pt x="4689" y="135725"/>
                  <a:pt x="0" y="159171"/>
                </a:cubicBezTo>
                <a:cubicBezTo>
                  <a:pt x="4689" y="220131"/>
                  <a:pt x="6484" y="281383"/>
                  <a:pt x="14067" y="342051"/>
                </a:cubicBezTo>
                <a:cubicBezTo>
                  <a:pt x="15906" y="356765"/>
                  <a:pt x="23874" y="370051"/>
                  <a:pt x="28135" y="384254"/>
                </a:cubicBezTo>
                <a:cubicBezTo>
                  <a:pt x="37944" y="416952"/>
                  <a:pt x="47990" y="449609"/>
                  <a:pt x="56270" y="482728"/>
                </a:cubicBezTo>
                <a:cubicBezTo>
                  <a:pt x="62069" y="505924"/>
                  <a:pt x="60919" y="531089"/>
                  <a:pt x="70338" y="553066"/>
                </a:cubicBezTo>
                <a:cubicBezTo>
                  <a:pt x="79434" y="574289"/>
                  <a:pt x="126949" y="597897"/>
                  <a:pt x="140677" y="609337"/>
                </a:cubicBezTo>
                <a:cubicBezTo>
                  <a:pt x="155961" y="622073"/>
                  <a:pt x="165489" y="641878"/>
                  <a:pt x="182880" y="651540"/>
                </a:cubicBezTo>
                <a:cubicBezTo>
                  <a:pt x="220300" y="672329"/>
                  <a:pt x="294373" y="685879"/>
                  <a:pt x="337624" y="693743"/>
                </a:cubicBezTo>
                <a:cubicBezTo>
                  <a:pt x="409205" y="706758"/>
                  <a:pt x="446723" y="711339"/>
                  <a:pt x="520504" y="721879"/>
                </a:cubicBezTo>
                <a:lnTo>
                  <a:pt x="1139483" y="707811"/>
                </a:lnTo>
                <a:cubicBezTo>
                  <a:pt x="1356125" y="700467"/>
                  <a:pt x="1302081" y="742158"/>
                  <a:pt x="1378634" y="665608"/>
                </a:cubicBezTo>
                <a:cubicBezTo>
                  <a:pt x="1393883" y="635109"/>
                  <a:pt x="1413938" y="601630"/>
                  <a:pt x="1420837" y="567134"/>
                </a:cubicBezTo>
                <a:cubicBezTo>
                  <a:pt x="1427340" y="534620"/>
                  <a:pt x="1430215" y="501485"/>
                  <a:pt x="1434904" y="468660"/>
                </a:cubicBezTo>
                <a:cubicBezTo>
                  <a:pt x="1430215" y="398322"/>
                  <a:pt x="1428622" y="327708"/>
                  <a:pt x="1420837" y="257645"/>
                </a:cubicBezTo>
                <a:cubicBezTo>
                  <a:pt x="1419199" y="242907"/>
                  <a:pt x="1421411" y="217785"/>
                  <a:pt x="1406769" y="215442"/>
                </a:cubicBezTo>
                <a:cubicBezTo>
                  <a:pt x="1295544" y="197646"/>
                  <a:pt x="1181686" y="206063"/>
                  <a:pt x="1069144" y="201374"/>
                </a:cubicBezTo>
                <a:cubicBezTo>
                  <a:pt x="967956" y="167644"/>
                  <a:pt x="1094319" y="208567"/>
                  <a:pt x="970670" y="173239"/>
                </a:cubicBezTo>
                <a:cubicBezTo>
                  <a:pt x="956412" y="169165"/>
                  <a:pt x="942943" y="162388"/>
                  <a:pt x="928467" y="159171"/>
                </a:cubicBezTo>
                <a:cubicBezTo>
                  <a:pt x="900623" y="152983"/>
                  <a:pt x="872196" y="149792"/>
                  <a:pt x="844061" y="145103"/>
                </a:cubicBezTo>
                <a:cubicBezTo>
                  <a:pt x="812050" y="129098"/>
                  <a:pt x="769825" y="102900"/>
                  <a:pt x="731520" y="102900"/>
                </a:cubicBezTo>
                <a:cubicBezTo>
                  <a:pt x="698362" y="102900"/>
                  <a:pt x="665871" y="112279"/>
                  <a:pt x="633046" y="116968"/>
                </a:cubicBezTo>
                <a:cubicBezTo>
                  <a:pt x="846545" y="125180"/>
                  <a:pt x="920714" y="112604"/>
                  <a:pt x="1083212" y="145103"/>
                </a:cubicBezTo>
                <a:cubicBezTo>
                  <a:pt x="1135166" y="155494"/>
                  <a:pt x="1159166" y="164793"/>
                  <a:pt x="1209821" y="187306"/>
                </a:cubicBezTo>
                <a:cubicBezTo>
                  <a:pt x="1228985" y="195823"/>
                  <a:pt x="1245928" y="209681"/>
                  <a:pt x="1266092" y="215442"/>
                </a:cubicBezTo>
                <a:cubicBezTo>
                  <a:pt x="1279618" y="219307"/>
                  <a:pt x="1294227" y="215442"/>
                  <a:pt x="1308295" y="21544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4A6EBCB-4705-46EB-8C70-3362A273B055}"/>
              </a:ext>
            </a:extLst>
          </p:cNvPr>
          <p:cNvCxnSpPr/>
          <p:nvPr/>
        </p:nvCxnSpPr>
        <p:spPr>
          <a:xfrm>
            <a:off x="2532185" y="3601329"/>
            <a:ext cx="5852160" cy="1969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47F25B-761D-4D4A-A5E1-7EA549BFE1A3}"/>
              </a:ext>
            </a:extLst>
          </p:cNvPr>
          <p:cNvSpPr/>
          <p:nvPr/>
        </p:nvSpPr>
        <p:spPr>
          <a:xfrm>
            <a:off x="4994031" y="5730624"/>
            <a:ext cx="5500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Segoe Script" panose="020B0504020000000003" pitchFamily="34" charset="0"/>
              </a:rPr>
              <a:t>Верхний  Египет</a:t>
            </a:r>
          </a:p>
        </p:txBody>
      </p:sp>
    </p:spTree>
    <p:extLst>
      <p:ext uri="{BB962C8B-B14F-4D97-AF65-F5344CB8AC3E}">
        <p14:creationId xmlns:p14="http://schemas.microsoft.com/office/powerpoint/2010/main" val="4204128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F89ABF-D7F2-4E23-A57F-016EE8583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57" y="968801"/>
            <a:ext cx="7399606" cy="58891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8FE51B-A488-47E4-8F76-FE9450A653CA}"/>
              </a:ext>
            </a:extLst>
          </p:cNvPr>
          <p:cNvSpPr/>
          <p:nvPr/>
        </p:nvSpPr>
        <p:spPr>
          <a:xfrm>
            <a:off x="0" y="0"/>
            <a:ext cx="122107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Правитель Северного Египта носил красную корону, а правитель Южного Египта – белую, после правитель объединённого Египта стал носить красно- белую корону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5C1E97-0480-4A3B-BCF1-CF07E4EF3655}"/>
              </a:ext>
            </a:extLst>
          </p:cNvPr>
          <p:cNvSpPr/>
          <p:nvPr/>
        </p:nvSpPr>
        <p:spPr>
          <a:xfrm>
            <a:off x="7695246" y="2090783"/>
            <a:ext cx="40653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3000 г. до н.э.-</a:t>
            </a:r>
            <a:r>
              <a:rPr lang="ru-RU" sz="4000" i="1" dirty="0">
                <a:solidFill>
                  <a:srgbClr val="002060"/>
                </a:solidFill>
                <a:latin typeface="Arial Black" panose="020B0A04020102020204" pitchFamily="34" charset="0"/>
              </a:rPr>
              <a:t>объединение Северного и Южного Египта</a:t>
            </a:r>
          </a:p>
        </p:txBody>
      </p:sp>
    </p:spTree>
    <p:extLst>
      <p:ext uri="{BB962C8B-B14F-4D97-AF65-F5344CB8AC3E}">
        <p14:creationId xmlns:p14="http://schemas.microsoft.com/office/powerpoint/2010/main" val="104414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997A13-9F00-4A6C-99EC-DA5117FB1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76" y="600035"/>
            <a:ext cx="6927315" cy="427694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366CCB-7726-4907-B2A5-E6D978213FE3}"/>
              </a:ext>
            </a:extLst>
          </p:cNvPr>
          <p:cNvSpPr/>
          <p:nvPr/>
        </p:nvSpPr>
        <p:spPr>
          <a:xfrm>
            <a:off x="126609" y="124823"/>
            <a:ext cx="11338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rial Black" panose="020B0A04020102020204" pitchFamily="34" charset="0"/>
              </a:rPr>
              <a:t>Древний рельеф, посвященный объединению Северного и Южного Египта.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7217B7A-0B4C-44D4-A159-9FBEEC806CA6}"/>
              </a:ext>
            </a:extLst>
          </p:cNvPr>
          <p:cNvSpPr/>
          <p:nvPr/>
        </p:nvSpPr>
        <p:spPr>
          <a:xfrm>
            <a:off x="7669045" y="1584347"/>
            <a:ext cx="42616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Рельеф-</a:t>
            </a:r>
            <a:r>
              <a:rPr lang="ru-RU" sz="3600" i="1" dirty="0">
                <a:solidFill>
                  <a:srgbClr val="0070C0"/>
                </a:solidFill>
                <a:latin typeface="Arial Black" panose="020B0A04020102020204" pitchFamily="34" charset="0"/>
              </a:rPr>
              <a:t>выпуклое изображение на камне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4A0F8E-AA8C-41A5-A334-999C3B619FF5}"/>
              </a:ext>
            </a:extLst>
          </p:cNvPr>
          <p:cNvSpPr/>
          <p:nvPr/>
        </p:nvSpPr>
        <p:spPr>
          <a:xfrm>
            <a:off x="389206" y="5328530"/>
            <a:ext cx="11338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Monotype Corsiva" panose="03010101010201010101" pitchFamily="66" charset="0"/>
              </a:rPr>
              <a:t>Посмотрите на рельеф. Где здесь правитель Южного Египта, где Северного? Как вы определили? Что ещё вы здесь видите?</a:t>
            </a:r>
          </a:p>
        </p:txBody>
      </p:sp>
    </p:spTree>
    <p:extLst>
      <p:ext uri="{BB962C8B-B14F-4D97-AF65-F5344CB8AC3E}">
        <p14:creationId xmlns:p14="http://schemas.microsoft.com/office/powerpoint/2010/main" val="2664572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11EF25-BFF7-4AA6-B554-38524EB62D0C}"/>
              </a:ext>
            </a:extLst>
          </p:cNvPr>
          <p:cNvSpPr/>
          <p:nvPr/>
        </p:nvSpPr>
        <p:spPr>
          <a:xfrm>
            <a:off x="117328" y="177577"/>
            <a:ext cx="3610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>
                <a:solidFill>
                  <a:srgbClr val="FFC000"/>
                </a:solidFill>
                <a:latin typeface="Arial Black" panose="020B0A04020102020204" pitchFamily="34" charset="0"/>
              </a:rPr>
              <a:t>Мемфис</a:t>
            </a:r>
            <a:r>
              <a:rPr lang="ru-RU" sz="2800" dirty="0">
                <a:latin typeface="Arial Black" panose="020B0A04020102020204" pitchFamily="34" charset="0"/>
              </a:rPr>
              <a:t>-столица Египта</a:t>
            </a:r>
          </a:p>
        </p:txBody>
      </p:sp>
    </p:spTree>
    <p:extLst>
      <p:ext uri="{BB962C8B-B14F-4D97-AF65-F5344CB8AC3E}">
        <p14:creationId xmlns:p14="http://schemas.microsoft.com/office/powerpoint/2010/main" val="626444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E3F9B0-9240-48F5-A5FE-E1EA853C2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F4F8A4-3660-41CD-9727-D876683374CF}"/>
              </a:ext>
            </a:extLst>
          </p:cNvPr>
          <p:cNvSpPr/>
          <p:nvPr/>
        </p:nvSpPr>
        <p:spPr>
          <a:xfrm>
            <a:off x="6858000" y="121718"/>
            <a:ext cx="51276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Фараон</a:t>
            </a:r>
            <a:r>
              <a:rPr lang="ru-RU" sz="3200" i="1" dirty="0">
                <a:latin typeface="Arial Black" panose="020B0A04020102020204" pitchFamily="34" charset="0"/>
              </a:rPr>
              <a:t>- </a:t>
            </a:r>
            <a:r>
              <a:rPr lang="ru-RU" sz="3200" i="1" dirty="0">
                <a:solidFill>
                  <a:srgbClr val="002060"/>
                </a:solidFill>
                <a:latin typeface="Arial Black" panose="020B0A04020102020204" pitchFamily="34" charset="0"/>
              </a:rPr>
              <a:t>это правитель Египта</a:t>
            </a:r>
          </a:p>
        </p:txBody>
      </p:sp>
    </p:spTree>
    <p:extLst>
      <p:ext uri="{BB962C8B-B14F-4D97-AF65-F5344CB8AC3E}">
        <p14:creationId xmlns:p14="http://schemas.microsoft.com/office/powerpoint/2010/main" val="135344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0B1A75-2AC0-4ACB-9609-7728B8ED2C0C}"/>
              </a:ext>
            </a:extLst>
          </p:cNvPr>
          <p:cNvSpPr/>
          <p:nvPr/>
        </p:nvSpPr>
        <p:spPr>
          <a:xfrm>
            <a:off x="233607" y="388592"/>
            <a:ext cx="5862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Иероглифы</a:t>
            </a:r>
            <a:r>
              <a:rPr lang="ru-RU" sz="3600" i="1" dirty="0">
                <a:latin typeface="Arial Black" panose="020B0A04020102020204" pitchFamily="34" charset="0"/>
              </a:rPr>
              <a:t>- </a:t>
            </a:r>
            <a:r>
              <a:rPr lang="ru-RU" sz="3600" i="1" dirty="0">
                <a:solidFill>
                  <a:srgbClr val="002060"/>
                </a:solidFill>
                <a:latin typeface="Arial Black" panose="020B0A04020102020204" pitchFamily="34" charset="0"/>
              </a:rPr>
              <a:t>знаки письменности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1B7636-06AF-4D52-A09A-0EE124E77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07" y="1897408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F17BD7-3AF7-4C4A-938A-BA3C60F15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218" y="3221503"/>
            <a:ext cx="5413176" cy="324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1F61D3-9462-40E8-A597-CD3D4D576595}"/>
              </a:ext>
            </a:extLst>
          </p:cNvPr>
          <p:cNvSpPr/>
          <p:nvPr/>
        </p:nvSpPr>
        <p:spPr>
          <a:xfrm>
            <a:off x="6668086" y="1897408"/>
            <a:ext cx="5290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папирус</a:t>
            </a:r>
            <a:r>
              <a:rPr lang="ru-RU" sz="3200" i="1" dirty="0">
                <a:latin typeface="Arial Black" panose="020B0A04020102020204" pitchFamily="34" charset="0"/>
              </a:rPr>
              <a:t> </a:t>
            </a:r>
            <a:r>
              <a:rPr lang="ru-RU" sz="3200" i="1" dirty="0">
                <a:solidFill>
                  <a:srgbClr val="002060"/>
                </a:solidFill>
                <a:latin typeface="Arial Black" panose="020B0A04020102020204" pitchFamily="34" charset="0"/>
              </a:rPr>
              <a:t>это материал для письма</a:t>
            </a:r>
          </a:p>
        </p:txBody>
      </p:sp>
    </p:spTree>
    <p:extLst>
      <p:ext uri="{BB962C8B-B14F-4D97-AF65-F5344CB8AC3E}">
        <p14:creationId xmlns:p14="http://schemas.microsoft.com/office/powerpoint/2010/main" val="277119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7F0245-69A4-4B3F-8B87-5146C6936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004887"/>
            <a:ext cx="9048750" cy="484822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432AB1C-698A-40BE-A279-B1B2C7ADCC69}"/>
              </a:ext>
            </a:extLst>
          </p:cNvPr>
          <p:cNvSpPr/>
          <p:nvPr/>
        </p:nvSpPr>
        <p:spPr>
          <a:xfrm>
            <a:off x="9734843" y="5162843"/>
            <a:ext cx="858129" cy="661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36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4E26C4-A656-4B15-B698-36B484814624}"/>
              </a:ext>
            </a:extLst>
          </p:cNvPr>
          <p:cNvSpPr/>
          <p:nvPr/>
        </p:nvSpPr>
        <p:spPr>
          <a:xfrm>
            <a:off x="7587175" y="237227"/>
            <a:ext cx="43422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Arial Black" panose="020B0A04020102020204" pitchFamily="34" charset="0"/>
              </a:rPr>
              <a:t>Что изображено на данной картинке?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605C44-89A7-4B05-AF75-7CC8A4F2E353}"/>
              </a:ext>
            </a:extLst>
          </p:cNvPr>
          <p:cNvSpPr/>
          <p:nvPr/>
        </p:nvSpPr>
        <p:spPr>
          <a:xfrm>
            <a:off x="7657513" y="2336163"/>
            <a:ext cx="4145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пирамиды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138583-65E9-442B-8278-CEF5F76054A7}"/>
              </a:ext>
            </a:extLst>
          </p:cNvPr>
          <p:cNvSpPr/>
          <p:nvPr/>
        </p:nvSpPr>
        <p:spPr>
          <a:xfrm>
            <a:off x="7657513" y="3781310"/>
            <a:ext cx="4384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Arial Black" panose="020B0A04020102020204" pitchFamily="34" charset="0"/>
              </a:rPr>
              <a:t>В какой стране находятся пирамиды?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58F31B-F25B-4AD4-8E54-7E3102276CBC}"/>
              </a:ext>
            </a:extLst>
          </p:cNvPr>
          <p:cNvSpPr/>
          <p:nvPr/>
        </p:nvSpPr>
        <p:spPr>
          <a:xfrm>
            <a:off x="7407420" y="5763732"/>
            <a:ext cx="4634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Arial Black" panose="020B0A04020102020204" pitchFamily="34" charset="0"/>
              </a:rPr>
              <a:t>В Египте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938EFA-9CDD-4037-A241-4BCF2088F3C9}"/>
              </a:ext>
            </a:extLst>
          </p:cNvPr>
          <p:cNvSpPr/>
          <p:nvPr/>
        </p:nvSpPr>
        <p:spPr>
          <a:xfrm>
            <a:off x="150055" y="4568875"/>
            <a:ext cx="72151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Как вы думаете, о чём сегодня пойдёт речь на уроке?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6FD184-A75F-4E2C-B922-4B75298CD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204"/>
          <a:stretch/>
        </p:blipFill>
        <p:spPr>
          <a:xfrm>
            <a:off x="354818" y="165467"/>
            <a:ext cx="7010400" cy="3617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288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3C25E0-5781-4E9C-892F-1ABDB4EB7A11}"/>
              </a:ext>
            </a:extLst>
          </p:cNvPr>
          <p:cNvSpPr txBox="1"/>
          <p:nvPr/>
        </p:nvSpPr>
        <p:spPr>
          <a:xfrm>
            <a:off x="492369" y="379828"/>
            <a:ext cx="9270609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Arial Black" panose="020B0A04020102020204" pitchFamily="34" charset="0"/>
              </a:rPr>
              <a:t>Основные понятия урока: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400" dirty="0">
                <a:latin typeface="Arial Black" panose="020B0A04020102020204" pitchFamily="34" charset="0"/>
              </a:rPr>
              <a:t>Дельта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400" dirty="0">
                <a:latin typeface="Arial Black" panose="020B0A04020102020204" pitchFamily="34" charset="0"/>
              </a:rPr>
              <a:t>Оазис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400" dirty="0">
                <a:latin typeface="Arial Black" panose="020B0A04020102020204" pitchFamily="34" charset="0"/>
              </a:rPr>
              <a:t>Дамба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400" dirty="0">
                <a:latin typeface="Arial Black" panose="020B0A04020102020204" pitchFamily="34" charset="0"/>
              </a:rPr>
              <a:t>Рельеф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400" dirty="0">
                <a:latin typeface="Arial Black" panose="020B0A04020102020204" pitchFamily="34" charset="0"/>
              </a:rPr>
              <a:t>Мемфис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400" dirty="0">
                <a:latin typeface="Arial Black" panose="020B0A04020102020204" pitchFamily="34" charset="0"/>
              </a:rPr>
              <a:t>Фараон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400" dirty="0">
                <a:latin typeface="Arial Black" panose="020B0A04020102020204" pitchFamily="34" charset="0"/>
              </a:rPr>
              <a:t>Иероглифы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4400" dirty="0">
                <a:latin typeface="Arial Black" panose="020B0A04020102020204" pitchFamily="34" charset="0"/>
              </a:rPr>
              <a:t>Папирус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44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44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44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58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6FA53C-A464-481C-9366-52603C4BD6BF}"/>
              </a:ext>
            </a:extLst>
          </p:cNvPr>
          <p:cNvSpPr/>
          <p:nvPr/>
        </p:nvSpPr>
        <p:spPr>
          <a:xfrm>
            <a:off x="0" y="0"/>
            <a:ext cx="735810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u="sng" dirty="0">
                <a:ln w="28575">
                  <a:solidFill>
                    <a:sysClr val="windowText" lastClr="000000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Тема урока:</a:t>
            </a:r>
          </a:p>
          <a:p>
            <a:r>
              <a:rPr lang="ru-RU" sz="5400" dirty="0">
                <a:ln w="28575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Египет - дар Нила.</a:t>
            </a:r>
          </a:p>
        </p:txBody>
      </p:sp>
    </p:spTree>
    <p:extLst>
      <p:ext uri="{BB962C8B-B14F-4D97-AF65-F5344CB8AC3E}">
        <p14:creationId xmlns:p14="http://schemas.microsoft.com/office/powerpoint/2010/main" val="17201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00C969-154A-4994-B9FF-045131EB8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59" y="0"/>
            <a:ext cx="5607522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12DCA5-C182-4F15-8848-9B647D87CF10}"/>
              </a:ext>
            </a:extLst>
          </p:cNvPr>
          <p:cNvSpPr/>
          <p:nvPr/>
        </p:nvSpPr>
        <p:spPr>
          <a:xfrm>
            <a:off x="5973681" y="67386"/>
            <a:ext cx="5860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</a:rPr>
              <a:t>Посмотрите на карту и скажите на каком материке находится Египет?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16D8FE-70A2-456B-9116-A953344504AC}"/>
              </a:ext>
            </a:extLst>
          </p:cNvPr>
          <p:cNvSpPr/>
          <p:nvPr/>
        </p:nvSpPr>
        <p:spPr>
          <a:xfrm>
            <a:off x="5973681" y="2375710"/>
            <a:ext cx="525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В Африке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0134A3-97AA-4B47-9DD2-741AB7A0A57D}"/>
              </a:ext>
            </a:extLst>
          </p:cNvPr>
          <p:cNvSpPr/>
          <p:nvPr/>
        </p:nvSpPr>
        <p:spPr>
          <a:xfrm>
            <a:off x="6218321" y="3244334"/>
            <a:ext cx="57532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Какая река протекает через территорию Египта?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463A12-18E4-48D2-A4A0-61B0585865AE}"/>
              </a:ext>
            </a:extLst>
          </p:cNvPr>
          <p:cNvSpPr/>
          <p:nvPr/>
        </p:nvSpPr>
        <p:spPr>
          <a:xfrm>
            <a:off x="7328791" y="4684034"/>
            <a:ext cx="28953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Река Нил</a:t>
            </a:r>
          </a:p>
        </p:txBody>
      </p:sp>
    </p:spTree>
    <p:extLst>
      <p:ext uri="{BB962C8B-B14F-4D97-AF65-F5344CB8AC3E}">
        <p14:creationId xmlns:p14="http://schemas.microsoft.com/office/powerpoint/2010/main" val="48857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D3CDAE-73C3-4EEC-B56D-DC81684F930E}"/>
              </a:ext>
            </a:extLst>
          </p:cNvPr>
          <p:cNvSpPr/>
          <p:nvPr/>
        </p:nvSpPr>
        <p:spPr>
          <a:xfrm>
            <a:off x="276666" y="815927"/>
            <a:ext cx="46329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Как вы думаете, какой климат в Египте ?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9043FA8-5705-4924-83C5-D3F9DADE240F}"/>
              </a:ext>
            </a:extLst>
          </p:cNvPr>
          <p:cNvSpPr/>
          <p:nvPr/>
        </p:nvSpPr>
        <p:spPr>
          <a:xfrm>
            <a:off x="2215661" y="3666366"/>
            <a:ext cx="29542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жаркий, засушливый, мало дождей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F33D79-ACBB-4D2A-818D-4CDC600A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38" y="179921"/>
            <a:ext cx="6485205" cy="648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361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3A05B6-983A-4A6E-9E70-166E0FE84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323" y="1849532"/>
            <a:ext cx="7341018" cy="489140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E111CE-EFE6-43AA-B46C-A4D790972B68}"/>
              </a:ext>
            </a:extLst>
          </p:cNvPr>
          <p:cNvSpPr/>
          <p:nvPr/>
        </p:nvSpPr>
        <p:spPr>
          <a:xfrm>
            <a:off x="309991" y="557405"/>
            <a:ext cx="10508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Что в Египте будет главным источником воды?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EF5717-47B9-4962-9FB9-BC245A164B15}"/>
              </a:ext>
            </a:extLst>
          </p:cNvPr>
          <p:cNvSpPr/>
          <p:nvPr/>
        </p:nvSpPr>
        <p:spPr>
          <a:xfrm>
            <a:off x="1787985" y="2878574"/>
            <a:ext cx="26433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Black" panose="020B0A04020102020204" pitchFamily="34" charset="0"/>
              </a:rPr>
              <a:t>река Нил</a:t>
            </a:r>
          </a:p>
        </p:txBody>
      </p:sp>
    </p:spTree>
    <p:extLst>
      <p:ext uri="{BB962C8B-B14F-4D97-AF65-F5344CB8AC3E}">
        <p14:creationId xmlns:p14="http://schemas.microsoft.com/office/powerpoint/2010/main" val="353698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8ADEC1-3B5B-4940-8FBE-BB03703755BE}"/>
              </a:ext>
            </a:extLst>
          </p:cNvPr>
          <p:cNvSpPr/>
          <p:nvPr/>
        </p:nvSpPr>
        <p:spPr>
          <a:xfrm>
            <a:off x="84406" y="124069"/>
            <a:ext cx="7849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 Перед впадением в Средиземное море Нил разветвлялся на рукава, образуя широкую дельту.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94CE34-79F3-4FDC-8E0E-6061D5D5200D}"/>
              </a:ext>
            </a:extLst>
          </p:cNvPr>
          <p:cNvSpPr/>
          <p:nvPr/>
        </p:nvSpPr>
        <p:spPr>
          <a:xfrm>
            <a:off x="1772529" y="4066722"/>
            <a:ext cx="56552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i="1" u="sng" dirty="0">
                <a:solidFill>
                  <a:srgbClr val="0070C0"/>
                </a:solidFill>
                <a:latin typeface="Arial Black" panose="020B0A04020102020204" pitchFamily="34" charset="0"/>
              </a:rPr>
              <a:t>Дельта</a:t>
            </a:r>
            <a:r>
              <a:rPr lang="ru-RU" sz="3600" i="1" dirty="0">
                <a:latin typeface="Arial Black" panose="020B0A04020102020204" pitchFamily="34" charset="0"/>
              </a:rPr>
              <a:t>- </a:t>
            </a:r>
            <a:r>
              <a:rPr lang="ru-RU" sz="3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это рукава, на которые распадается река, при впадении в море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1BCCAE-BCAA-434E-85F6-5288E288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721" y="106758"/>
            <a:ext cx="4037428" cy="6627173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14DB6FF0-C04B-4EB3-84D6-B5510CE3DC9E}"/>
              </a:ext>
            </a:extLst>
          </p:cNvPr>
          <p:cNvSpPr/>
          <p:nvPr/>
        </p:nvSpPr>
        <p:spPr>
          <a:xfrm>
            <a:off x="8662626" y="590843"/>
            <a:ext cx="1789669" cy="1237957"/>
          </a:xfrm>
          <a:custGeom>
            <a:avLst/>
            <a:gdLst>
              <a:gd name="connsiteX0" fmla="*/ 200020 w 1789669"/>
              <a:gd name="connsiteY0" fmla="*/ 182880 h 1237957"/>
              <a:gd name="connsiteX1" fmla="*/ 185952 w 1789669"/>
              <a:gd name="connsiteY1" fmla="*/ 253219 h 1237957"/>
              <a:gd name="connsiteX2" fmla="*/ 101546 w 1789669"/>
              <a:gd name="connsiteY2" fmla="*/ 393895 h 1237957"/>
              <a:gd name="connsiteX3" fmla="*/ 73411 w 1789669"/>
              <a:gd name="connsiteY3" fmla="*/ 436099 h 1237957"/>
              <a:gd name="connsiteX4" fmla="*/ 17140 w 1789669"/>
              <a:gd name="connsiteY4" fmla="*/ 534572 h 1237957"/>
              <a:gd name="connsiteX5" fmla="*/ 17140 w 1789669"/>
              <a:gd name="connsiteY5" fmla="*/ 942535 h 1237957"/>
              <a:gd name="connsiteX6" fmla="*/ 45276 w 1789669"/>
              <a:gd name="connsiteY6" fmla="*/ 970671 h 1237957"/>
              <a:gd name="connsiteX7" fmla="*/ 101546 w 1789669"/>
              <a:gd name="connsiteY7" fmla="*/ 1012874 h 1237957"/>
              <a:gd name="connsiteX8" fmla="*/ 171885 w 1789669"/>
              <a:gd name="connsiteY8" fmla="*/ 1097280 h 1237957"/>
              <a:gd name="connsiteX9" fmla="*/ 270359 w 1789669"/>
              <a:gd name="connsiteY9" fmla="*/ 1139483 h 1237957"/>
              <a:gd name="connsiteX10" fmla="*/ 326629 w 1789669"/>
              <a:gd name="connsiteY10" fmla="*/ 1167619 h 1237957"/>
              <a:gd name="connsiteX11" fmla="*/ 425103 w 1789669"/>
              <a:gd name="connsiteY11" fmla="*/ 1195754 h 1237957"/>
              <a:gd name="connsiteX12" fmla="*/ 467306 w 1789669"/>
              <a:gd name="connsiteY12" fmla="*/ 1209822 h 1237957"/>
              <a:gd name="connsiteX13" fmla="*/ 678322 w 1789669"/>
              <a:gd name="connsiteY13" fmla="*/ 1237957 h 1237957"/>
              <a:gd name="connsiteX14" fmla="*/ 1001879 w 1789669"/>
              <a:gd name="connsiteY14" fmla="*/ 1223889 h 1237957"/>
              <a:gd name="connsiteX15" fmla="*/ 1058149 w 1789669"/>
              <a:gd name="connsiteY15" fmla="*/ 1209822 h 1237957"/>
              <a:gd name="connsiteX16" fmla="*/ 1142556 w 1789669"/>
              <a:gd name="connsiteY16" fmla="*/ 1181686 h 1237957"/>
              <a:gd name="connsiteX17" fmla="*/ 1212894 w 1789669"/>
              <a:gd name="connsiteY17" fmla="*/ 1153551 h 1237957"/>
              <a:gd name="connsiteX18" fmla="*/ 1297300 w 1789669"/>
              <a:gd name="connsiteY18" fmla="*/ 1139483 h 1237957"/>
              <a:gd name="connsiteX19" fmla="*/ 1339503 w 1789669"/>
              <a:gd name="connsiteY19" fmla="*/ 1125415 h 1237957"/>
              <a:gd name="connsiteX20" fmla="*/ 1395774 w 1789669"/>
              <a:gd name="connsiteY20" fmla="*/ 1111348 h 1237957"/>
              <a:gd name="connsiteX21" fmla="*/ 1480180 w 1789669"/>
              <a:gd name="connsiteY21" fmla="*/ 1083212 h 1237957"/>
              <a:gd name="connsiteX22" fmla="*/ 1522383 w 1789669"/>
              <a:gd name="connsiteY22" fmla="*/ 1055077 h 1237957"/>
              <a:gd name="connsiteX23" fmla="*/ 1606789 w 1789669"/>
              <a:gd name="connsiteY23" fmla="*/ 1026942 h 1237957"/>
              <a:gd name="connsiteX24" fmla="*/ 1691196 w 1789669"/>
              <a:gd name="connsiteY24" fmla="*/ 970671 h 1237957"/>
              <a:gd name="connsiteX25" fmla="*/ 1733399 w 1789669"/>
              <a:gd name="connsiteY25" fmla="*/ 942535 h 1237957"/>
              <a:gd name="connsiteX26" fmla="*/ 1775602 w 1789669"/>
              <a:gd name="connsiteY26" fmla="*/ 858129 h 1237957"/>
              <a:gd name="connsiteX27" fmla="*/ 1789669 w 1789669"/>
              <a:gd name="connsiteY27" fmla="*/ 815926 h 1237957"/>
              <a:gd name="connsiteX28" fmla="*/ 1775602 w 1789669"/>
              <a:gd name="connsiteY28" fmla="*/ 450166 h 1237957"/>
              <a:gd name="connsiteX29" fmla="*/ 1761534 w 1789669"/>
              <a:gd name="connsiteY29" fmla="*/ 393895 h 1237957"/>
              <a:gd name="connsiteX30" fmla="*/ 1733399 w 1789669"/>
              <a:gd name="connsiteY30" fmla="*/ 351692 h 1237957"/>
              <a:gd name="connsiteX31" fmla="*/ 1648992 w 1789669"/>
              <a:gd name="connsiteY31" fmla="*/ 239151 h 1237957"/>
              <a:gd name="connsiteX32" fmla="*/ 1606789 w 1789669"/>
              <a:gd name="connsiteY32" fmla="*/ 225083 h 1237957"/>
              <a:gd name="connsiteX33" fmla="*/ 1522383 w 1789669"/>
              <a:gd name="connsiteY33" fmla="*/ 168812 h 1237957"/>
              <a:gd name="connsiteX34" fmla="*/ 1480180 w 1789669"/>
              <a:gd name="connsiteY34" fmla="*/ 140677 h 1237957"/>
              <a:gd name="connsiteX35" fmla="*/ 1437977 w 1789669"/>
              <a:gd name="connsiteY35" fmla="*/ 112542 h 1237957"/>
              <a:gd name="connsiteX36" fmla="*/ 1395774 w 1789669"/>
              <a:gd name="connsiteY36" fmla="*/ 98474 h 1237957"/>
              <a:gd name="connsiteX37" fmla="*/ 1353571 w 1789669"/>
              <a:gd name="connsiteY37" fmla="*/ 70339 h 1237957"/>
              <a:gd name="connsiteX38" fmla="*/ 1297300 w 1789669"/>
              <a:gd name="connsiteY38" fmla="*/ 56271 h 1237957"/>
              <a:gd name="connsiteX39" fmla="*/ 1100352 w 1789669"/>
              <a:gd name="connsiteY39" fmla="*/ 28135 h 1237957"/>
              <a:gd name="connsiteX40" fmla="*/ 1044082 w 1789669"/>
              <a:gd name="connsiteY40" fmla="*/ 14068 h 1237957"/>
              <a:gd name="connsiteX41" fmla="*/ 959676 w 1789669"/>
              <a:gd name="connsiteY41" fmla="*/ 0 h 1237957"/>
              <a:gd name="connsiteX42" fmla="*/ 396968 w 1789669"/>
              <a:gd name="connsiteY42" fmla="*/ 14068 h 1237957"/>
              <a:gd name="connsiteX43" fmla="*/ 354765 w 1789669"/>
              <a:gd name="connsiteY43" fmla="*/ 28135 h 1237957"/>
              <a:gd name="connsiteX44" fmla="*/ 326629 w 1789669"/>
              <a:gd name="connsiteY44" fmla="*/ 56271 h 1237957"/>
              <a:gd name="connsiteX45" fmla="*/ 284426 w 1789669"/>
              <a:gd name="connsiteY45" fmla="*/ 84406 h 1237957"/>
              <a:gd name="connsiteX46" fmla="*/ 270359 w 1789669"/>
              <a:gd name="connsiteY46" fmla="*/ 126609 h 1237957"/>
              <a:gd name="connsiteX47" fmla="*/ 242223 w 1789669"/>
              <a:gd name="connsiteY47" fmla="*/ 154745 h 1237957"/>
              <a:gd name="connsiteX48" fmla="*/ 200020 w 1789669"/>
              <a:gd name="connsiteY48" fmla="*/ 253219 h 1237957"/>
              <a:gd name="connsiteX49" fmla="*/ 171885 w 1789669"/>
              <a:gd name="connsiteY49" fmla="*/ 253219 h 123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789669" h="1237957">
                <a:moveTo>
                  <a:pt x="200020" y="182880"/>
                </a:moveTo>
                <a:cubicBezTo>
                  <a:pt x="195331" y="206326"/>
                  <a:pt x="193513" y="230535"/>
                  <a:pt x="185952" y="253219"/>
                </a:cubicBezTo>
                <a:cubicBezTo>
                  <a:pt x="171533" y="296477"/>
                  <a:pt x="122949" y="361790"/>
                  <a:pt x="101546" y="393895"/>
                </a:cubicBezTo>
                <a:cubicBezTo>
                  <a:pt x="92167" y="407963"/>
                  <a:pt x="80972" y="420977"/>
                  <a:pt x="73411" y="436099"/>
                </a:cubicBezTo>
                <a:cubicBezTo>
                  <a:pt x="37715" y="507491"/>
                  <a:pt x="56909" y="474921"/>
                  <a:pt x="17140" y="534572"/>
                </a:cubicBezTo>
                <a:cubicBezTo>
                  <a:pt x="363" y="702338"/>
                  <a:pt x="-11084" y="744973"/>
                  <a:pt x="17140" y="942535"/>
                </a:cubicBezTo>
                <a:cubicBezTo>
                  <a:pt x="19016" y="955665"/>
                  <a:pt x="35087" y="962180"/>
                  <a:pt x="45276" y="970671"/>
                </a:cubicBezTo>
                <a:cubicBezTo>
                  <a:pt x="63288" y="985681"/>
                  <a:pt x="83745" y="997616"/>
                  <a:pt x="101546" y="1012874"/>
                </a:cubicBezTo>
                <a:cubicBezTo>
                  <a:pt x="262882" y="1151163"/>
                  <a:pt x="41629" y="967026"/>
                  <a:pt x="171885" y="1097280"/>
                </a:cubicBezTo>
                <a:cubicBezTo>
                  <a:pt x="204268" y="1129663"/>
                  <a:pt x="227312" y="1128721"/>
                  <a:pt x="270359" y="1139483"/>
                </a:cubicBezTo>
                <a:cubicBezTo>
                  <a:pt x="289116" y="1148862"/>
                  <a:pt x="307354" y="1159358"/>
                  <a:pt x="326629" y="1167619"/>
                </a:cubicBezTo>
                <a:cubicBezTo>
                  <a:pt x="360350" y="1182071"/>
                  <a:pt x="389421" y="1185559"/>
                  <a:pt x="425103" y="1195754"/>
                </a:cubicBezTo>
                <a:cubicBezTo>
                  <a:pt x="439361" y="1199828"/>
                  <a:pt x="452679" y="1207384"/>
                  <a:pt x="467306" y="1209822"/>
                </a:cubicBezTo>
                <a:cubicBezTo>
                  <a:pt x="537302" y="1221488"/>
                  <a:pt x="607983" y="1228579"/>
                  <a:pt x="678322" y="1237957"/>
                </a:cubicBezTo>
                <a:cubicBezTo>
                  <a:pt x="786174" y="1233268"/>
                  <a:pt x="894220" y="1231864"/>
                  <a:pt x="1001879" y="1223889"/>
                </a:cubicBezTo>
                <a:cubicBezTo>
                  <a:pt x="1021160" y="1222461"/>
                  <a:pt x="1039630" y="1215378"/>
                  <a:pt x="1058149" y="1209822"/>
                </a:cubicBezTo>
                <a:cubicBezTo>
                  <a:pt x="1086556" y="1201300"/>
                  <a:pt x="1115020" y="1192701"/>
                  <a:pt x="1142556" y="1181686"/>
                </a:cubicBezTo>
                <a:cubicBezTo>
                  <a:pt x="1166002" y="1172308"/>
                  <a:pt x="1188532" y="1160195"/>
                  <a:pt x="1212894" y="1153551"/>
                </a:cubicBezTo>
                <a:cubicBezTo>
                  <a:pt x="1240412" y="1146046"/>
                  <a:pt x="1269456" y="1145671"/>
                  <a:pt x="1297300" y="1139483"/>
                </a:cubicBezTo>
                <a:cubicBezTo>
                  <a:pt x="1311776" y="1136266"/>
                  <a:pt x="1325245" y="1129489"/>
                  <a:pt x="1339503" y="1125415"/>
                </a:cubicBezTo>
                <a:cubicBezTo>
                  <a:pt x="1358093" y="1120104"/>
                  <a:pt x="1377255" y="1116904"/>
                  <a:pt x="1395774" y="1111348"/>
                </a:cubicBezTo>
                <a:cubicBezTo>
                  <a:pt x="1424181" y="1102826"/>
                  <a:pt x="1455504" y="1099663"/>
                  <a:pt x="1480180" y="1083212"/>
                </a:cubicBezTo>
                <a:cubicBezTo>
                  <a:pt x="1494248" y="1073834"/>
                  <a:pt x="1506933" y="1061944"/>
                  <a:pt x="1522383" y="1055077"/>
                </a:cubicBezTo>
                <a:cubicBezTo>
                  <a:pt x="1549484" y="1043032"/>
                  <a:pt x="1606789" y="1026942"/>
                  <a:pt x="1606789" y="1026942"/>
                </a:cubicBezTo>
                <a:lnTo>
                  <a:pt x="1691196" y="970671"/>
                </a:lnTo>
                <a:lnTo>
                  <a:pt x="1733399" y="942535"/>
                </a:lnTo>
                <a:cubicBezTo>
                  <a:pt x="1768757" y="836457"/>
                  <a:pt x="1721061" y="967211"/>
                  <a:pt x="1775602" y="858129"/>
                </a:cubicBezTo>
                <a:cubicBezTo>
                  <a:pt x="1782234" y="844866"/>
                  <a:pt x="1784980" y="829994"/>
                  <a:pt x="1789669" y="815926"/>
                </a:cubicBezTo>
                <a:cubicBezTo>
                  <a:pt x="1784980" y="694006"/>
                  <a:pt x="1783718" y="571906"/>
                  <a:pt x="1775602" y="450166"/>
                </a:cubicBezTo>
                <a:cubicBezTo>
                  <a:pt x="1774316" y="430875"/>
                  <a:pt x="1769150" y="411666"/>
                  <a:pt x="1761534" y="393895"/>
                </a:cubicBezTo>
                <a:cubicBezTo>
                  <a:pt x="1754874" y="378355"/>
                  <a:pt x="1740960" y="366814"/>
                  <a:pt x="1733399" y="351692"/>
                </a:cubicBezTo>
                <a:cubicBezTo>
                  <a:pt x="1708572" y="302038"/>
                  <a:pt x="1730428" y="266297"/>
                  <a:pt x="1648992" y="239151"/>
                </a:cubicBezTo>
                <a:cubicBezTo>
                  <a:pt x="1634924" y="234462"/>
                  <a:pt x="1619752" y="232284"/>
                  <a:pt x="1606789" y="225083"/>
                </a:cubicBezTo>
                <a:cubicBezTo>
                  <a:pt x="1577230" y="208661"/>
                  <a:pt x="1550518" y="187569"/>
                  <a:pt x="1522383" y="168812"/>
                </a:cubicBezTo>
                <a:lnTo>
                  <a:pt x="1480180" y="140677"/>
                </a:lnTo>
                <a:cubicBezTo>
                  <a:pt x="1466112" y="131299"/>
                  <a:pt x="1454017" y="117889"/>
                  <a:pt x="1437977" y="112542"/>
                </a:cubicBezTo>
                <a:cubicBezTo>
                  <a:pt x="1423909" y="107853"/>
                  <a:pt x="1409037" y="105106"/>
                  <a:pt x="1395774" y="98474"/>
                </a:cubicBezTo>
                <a:cubicBezTo>
                  <a:pt x="1380652" y="90913"/>
                  <a:pt x="1369111" y="76999"/>
                  <a:pt x="1353571" y="70339"/>
                </a:cubicBezTo>
                <a:cubicBezTo>
                  <a:pt x="1335800" y="62723"/>
                  <a:pt x="1316259" y="60063"/>
                  <a:pt x="1297300" y="56271"/>
                </a:cubicBezTo>
                <a:cubicBezTo>
                  <a:pt x="1164487" y="29708"/>
                  <a:pt x="1255930" y="54064"/>
                  <a:pt x="1100352" y="28135"/>
                </a:cubicBezTo>
                <a:cubicBezTo>
                  <a:pt x="1081281" y="24957"/>
                  <a:pt x="1063040" y="17860"/>
                  <a:pt x="1044082" y="14068"/>
                </a:cubicBezTo>
                <a:cubicBezTo>
                  <a:pt x="1016112" y="8474"/>
                  <a:pt x="987811" y="4689"/>
                  <a:pt x="959676" y="0"/>
                </a:cubicBezTo>
                <a:cubicBezTo>
                  <a:pt x="772107" y="4689"/>
                  <a:pt x="584393" y="5351"/>
                  <a:pt x="396968" y="14068"/>
                </a:cubicBezTo>
                <a:cubicBezTo>
                  <a:pt x="382155" y="14757"/>
                  <a:pt x="367480" y="20506"/>
                  <a:pt x="354765" y="28135"/>
                </a:cubicBezTo>
                <a:cubicBezTo>
                  <a:pt x="343392" y="34959"/>
                  <a:pt x="336986" y="47985"/>
                  <a:pt x="326629" y="56271"/>
                </a:cubicBezTo>
                <a:cubicBezTo>
                  <a:pt x="313427" y="66833"/>
                  <a:pt x="298494" y="75028"/>
                  <a:pt x="284426" y="84406"/>
                </a:cubicBezTo>
                <a:cubicBezTo>
                  <a:pt x="279737" y="98474"/>
                  <a:pt x="277988" y="113894"/>
                  <a:pt x="270359" y="126609"/>
                </a:cubicBezTo>
                <a:cubicBezTo>
                  <a:pt x="263535" y="137982"/>
                  <a:pt x="248155" y="142882"/>
                  <a:pt x="242223" y="154745"/>
                </a:cubicBezTo>
                <a:cubicBezTo>
                  <a:pt x="221647" y="195897"/>
                  <a:pt x="240987" y="222493"/>
                  <a:pt x="200020" y="253219"/>
                </a:cubicBezTo>
                <a:cubicBezTo>
                  <a:pt x="192517" y="258846"/>
                  <a:pt x="181263" y="253219"/>
                  <a:pt x="171885" y="25321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42F06A5-4429-478E-8EE5-8136AA45776D}"/>
              </a:ext>
            </a:extLst>
          </p:cNvPr>
          <p:cNvCxnSpPr>
            <a:cxnSpLocks/>
          </p:cNvCxnSpPr>
          <p:nvPr/>
        </p:nvCxnSpPr>
        <p:spPr>
          <a:xfrm flipH="1">
            <a:off x="5753685" y="1406769"/>
            <a:ext cx="2852669" cy="422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A601B4-364B-4D51-869D-F28F9EF521DE}"/>
              </a:ext>
            </a:extLst>
          </p:cNvPr>
          <p:cNvSpPr/>
          <p:nvPr/>
        </p:nvSpPr>
        <p:spPr>
          <a:xfrm>
            <a:off x="3657601" y="2021838"/>
            <a:ext cx="2813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Segoe Script" panose="020B0504020000000003" pitchFamily="34" charset="0"/>
                <a:cs typeface="Arabic Typesetting" panose="03020402040406030203" pitchFamily="66" charset="-78"/>
              </a:rPr>
              <a:t>Дельта</a:t>
            </a:r>
          </a:p>
        </p:txBody>
      </p:sp>
    </p:spTree>
    <p:extLst>
      <p:ext uri="{BB962C8B-B14F-4D97-AF65-F5344CB8AC3E}">
        <p14:creationId xmlns:p14="http://schemas.microsoft.com/office/powerpoint/2010/main" val="151459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D4CABA-EB96-41D1-B76A-02E6F19BB719}"/>
              </a:ext>
            </a:extLst>
          </p:cNvPr>
          <p:cNvSpPr/>
          <p:nvPr/>
        </p:nvSpPr>
        <p:spPr>
          <a:xfrm>
            <a:off x="121919" y="123485"/>
            <a:ext cx="9880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Вдали от Нила среди пустыни лишь изредка попадались оазисы — островки зелени рядом с источниками воды.</a:t>
            </a:r>
          </a:p>
        </p:txBody>
      </p:sp>
    </p:spTree>
    <p:extLst>
      <p:ext uri="{BB962C8B-B14F-4D97-AF65-F5344CB8AC3E}">
        <p14:creationId xmlns:p14="http://schemas.microsoft.com/office/powerpoint/2010/main" val="3280788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060488-2EB5-42CA-8CE4-B0C502A60D99}"/>
              </a:ext>
            </a:extLst>
          </p:cNvPr>
          <p:cNvSpPr/>
          <p:nvPr/>
        </p:nvSpPr>
        <p:spPr>
          <a:xfrm>
            <a:off x="309489" y="911275"/>
            <a:ext cx="11282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</a:rPr>
              <a:t>Разливаясь Нил удобрял и увлажнял почву.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5C111B-6684-40A4-B511-9DB76AF8858D}"/>
              </a:ext>
            </a:extLst>
          </p:cNvPr>
          <p:cNvSpPr/>
          <p:nvPr/>
        </p:nvSpPr>
        <p:spPr>
          <a:xfrm>
            <a:off x="3165231" y="3105834"/>
            <a:ext cx="54441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- Как вы думаете, благодаря этому какое занятие было развито в Египте?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ADD076-1649-4384-A2F4-F1ABECC2DB62}"/>
              </a:ext>
            </a:extLst>
          </p:cNvPr>
          <p:cNvSpPr/>
          <p:nvPr/>
        </p:nvSpPr>
        <p:spPr>
          <a:xfrm>
            <a:off x="1" y="4988728"/>
            <a:ext cx="12191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FF0000"/>
                </a:solidFill>
                <a:latin typeface="Arial Black" panose="020B0A04020102020204" pitchFamily="34" charset="0"/>
              </a:rPr>
              <a:t>занятие земледелием</a:t>
            </a:r>
          </a:p>
        </p:txBody>
      </p:sp>
    </p:spTree>
    <p:extLst>
      <p:ext uri="{BB962C8B-B14F-4D97-AF65-F5344CB8AC3E}">
        <p14:creationId xmlns:p14="http://schemas.microsoft.com/office/powerpoint/2010/main" val="39074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462</Words>
  <Application>Microsoft Office PowerPoint</Application>
  <PresentationFormat>Широкоэкранный</PresentationFormat>
  <Paragraphs>64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Monotype Corsiva</vt:lpstr>
      <vt:lpstr>Segoe Script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31</cp:revision>
  <dcterms:created xsi:type="dcterms:W3CDTF">2019-10-09T14:30:31Z</dcterms:created>
  <dcterms:modified xsi:type="dcterms:W3CDTF">2020-04-15T13:47:33Z</dcterms:modified>
</cp:coreProperties>
</file>