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62" r:id="rId2"/>
    <p:sldId id="323" r:id="rId3"/>
    <p:sldId id="352" r:id="rId4"/>
    <p:sldId id="350" r:id="rId5"/>
    <p:sldId id="354" r:id="rId6"/>
    <p:sldId id="311" r:id="rId7"/>
    <p:sldId id="358" r:id="rId8"/>
    <p:sldId id="343" r:id="rId9"/>
    <p:sldId id="359" r:id="rId10"/>
    <p:sldId id="327" r:id="rId11"/>
    <p:sldId id="349" r:id="rId12"/>
    <p:sldId id="321" r:id="rId13"/>
    <p:sldId id="307" r:id="rId14"/>
    <p:sldId id="310" r:id="rId15"/>
    <p:sldId id="336" r:id="rId16"/>
    <p:sldId id="338" r:id="rId17"/>
    <p:sldId id="339" r:id="rId18"/>
    <p:sldId id="340" r:id="rId19"/>
    <p:sldId id="299" r:id="rId20"/>
    <p:sldId id="317" r:id="rId21"/>
    <p:sldId id="318" r:id="rId22"/>
    <p:sldId id="319" r:id="rId23"/>
    <p:sldId id="275" r:id="rId24"/>
    <p:sldId id="288" r:id="rId25"/>
    <p:sldId id="332" r:id="rId26"/>
    <p:sldId id="330" r:id="rId27"/>
    <p:sldId id="333" r:id="rId28"/>
    <p:sldId id="334" r:id="rId29"/>
    <p:sldId id="335" r:id="rId30"/>
    <p:sldId id="356" r:id="rId31"/>
    <p:sldId id="357" r:id="rId32"/>
    <p:sldId id="344" r:id="rId33"/>
    <p:sldId id="355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447F9F-5181-4443-8164-26BC140B5F8C}">
          <p14:sldIdLst>
            <p14:sldId id="362"/>
            <p14:sldId id="323"/>
            <p14:sldId id="352"/>
            <p14:sldId id="350"/>
            <p14:sldId id="354"/>
            <p14:sldId id="311"/>
            <p14:sldId id="358"/>
            <p14:sldId id="343"/>
            <p14:sldId id="359"/>
            <p14:sldId id="327"/>
            <p14:sldId id="349"/>
            <p14:sldId id="321"/>
            <p14:sldId id="307"/>
            <p14:sldId id="310"/>
            <p14:sldId id="336"/>
            <p14:sldId id="338"/>
            <p14:sldId id="339"/>
            <p14:sldId id="340"/>
            <p14:sldId id="299"/>
            <p14:sldId id="317"/>
            <p14:sldId id="318"/>
            <p14:sldId id="319"/>
            <p14:sldId id="275"/>
          </p14:sldIdLst>
        </p14:section>
        <p14:section name="Раздел без заголовка" id="{CD8472F7-ACE0-472A-AD4E-1065E0799A08}">
          <p14:sldIdLst>
            <p14:sldId id="288"/>
            <p14:sldId id="332"/>
            <p14:sldId id="330"/>
            <p14:sldId id="333"/>
            <p14:sldId id="334"/>
            <p14:sldId id="335"/>
            <p14:sldId id="356"/>
            <p14:sldId id="357"/>
            <p14:sldId id="344"/>
            <p14:sldId id="355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32" autoAdjust="0"/>
  </p:normalViewPr>
  <p:slideViewPr>
    <p:cSldViewPr>
      <p:cViewPr varScale="1">
        <p:scale>
          <a:sx n="40" d="100"/>
          <a:sy n="40" d="100"/>
        </p:scale>
        <p:origin x="22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86658-F601-427C-B675-BFFB296BBB0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76B8-BD02-452C-A6B4-73B78323D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7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76B8-BD02-452C-A6B4-73B78323D8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7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76B8-BD02-452C-A6B4-73B78323D8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3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AA11-D48E-4013-AC75-3A466C8AE9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1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76B8-BD02-452C-A6B4-73B78323D8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7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276B8-BD02-452C-A6B4-73B78323D8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7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Презентацию выполнила учитель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Соловьева Наталья Геннадьевна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ГБОУ школы №618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г. Санкт- Петербург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33400" y="3255860"/>
            <a:ext cx="5867400" cy="4514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221088"/>
            <a:ext cx="5867400" cy="1728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бревно отешет ловко,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 сделает, навес.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смолой спецовка,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сосновый пахнет лес.    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30" b="1730"/>
          <a:stretch>
            <a:fillRect/>
          </a:stretch>
        </p:blipFill>
        <p:spPr bwMode="auto">
          <a:xfrm>
            <a:off x="4572000" y="764704"/>
            <a:ext cx="40210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63680" y="4221088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5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Image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1" y="1182756"/>
            <a:ext cx="8303039" cy="536084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78.jpg"/>
          <p:cNvPicPr>
            <a:picLocks noChangeAspect="1"/>
          </p:cNvPicPr>
          <p:nvPr/>
        </p:nvPicPr>
        <p:blipFill>
          <a:blip r:embed="rId3"/>
          <a:srcRect b="4841"/>
          <a:stretch>
            <a:fillRect/>
          </a:stretch>
        </p:blipFill>
        <p:spPr>
          <a:xfrm>
            <a:off x="2928926" y="1464653"/>
            <a:ext cx="3429024" cy="5036181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22531" name="Рисунок 2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8576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агетная рамка 5"/>
          <p:cNvSpPr/>
          <p:nvPr/>
        </p:nvSpPr>
        <p:spPr>
          <a:xfrm>
            <a:off x="3214688" y="857250"/>
            <a:ext cx="928687" cy="857250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143375" y="857250"/>
            <a:ext cx="928688" cy="857250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072063" y="857250"/>
            <a:ext cx="928687" cy="857250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2535" name="Рисунок 10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14750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1" descr="80a6e1697cf0da4ae148205790a92f7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857750"/>
            <a:ext cx="1368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2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0006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5" descr="80a6e1697cf0da4ae148205790a92f7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4929188"/>
            <a:ext cx="1368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5214938" y="642938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002060"/>
                </a:solidFill>
                <a:latin typeface="Arial" panose="020B0604020202020204" pitchFamily="34" charset="0"/>
              </a:rPr>
              <a:t>к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4286250" y="677863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002060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43375" y="5214938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002060"/>
                </a:solidFill>
                <a:latin typeface="Arial" panose="020B0604020202020204" pitchFamily="34" charset="0"/>
              </a:rPr>
              <a:t>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43563" y="5000625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002060"/>
                </a:solidFill>
                <a:latin typeface="Arial" panose="020B0604020202020204" pitchFamily="34" charset="0"/>
              </a:rPr>
              <a:t>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28750" y="3929063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002060"/>
                </a:solidFill>
                <a:latin typeface="Arial" panose="020B0604020202020204" pitchFamily="34" charset="0"/>
              </a:rPr>
              <a:t>р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00875" y="4143375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 dirty="0">
                <a:solidFill>
                  <a:srgbClr val="002060"/>
                </a:solidFill>
                <a:latin typeface="Arial" panose="020B0604020202020204" pitchFamily="34" charset="0"/>
              </a:rPr>
              <a:t>к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71750" y="4929188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20" name="Стрелка вправо 19">
            <a:hlinkClick r:id="rId6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2729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3" descr="Image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7638"/>
            <a:ext cx="5668556" cy="5329030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Азбука. часть 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799" y="314338"/>
            <a:ext cx="2511257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35934" y="274638"/>
            <a:ext cx="5850866" cy="1143000"/>
          </a:xfrm>
        </p:spPr>
        <p:txBody>
          <a:bodyPr>
            <a:normAutofit/>
          </a:bodyPr>
          <a:lstStyle/>
          <a:p>
            <a:r>
              <a:rPr lang="ru-RU" altLang="ru-RU" sz="24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Закрепление слов  со звуками [м], [м'] и буквами М, м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6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3426" y="137491"/>
            <a:ext cx="7772400" cy="6245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Профессия - слесарь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mtuf.ru/upload/information_system_4/6/4/9/item_6499/information_items_64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86800" cy="5955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8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Закрепление слов  со звуками [д], [д'] и буквами Д, д</a:t>
            </a:r>
            <a:br>
              <a:rPr lang="ru-RU" altLang="ru-RU" sz="2400" b="1" i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ru-RU" sz="2400" dirty="0"/>
          </a:p>
        </p:txBody>
      </p:sp>
      <p:pic>
        <p:nvPicPr>
          <p:cNvPr id="3" name="Рисунок 2" descr="https://kodori.ru/assets/images/book/1-class/russkij_jazyk/gorezkiy/book/ch_1/1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4089"/>
            <a:ext cx="7848600" cy="5385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5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74638"/>
            <a:ext cx="8343900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7"/>
            <a:ext cx="8001001" cy="61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612775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 г классе учатся будущие:</a:t>
            </a:r>
            <a:endParaRPr lang="ru-RU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11826"/>
            <a:ext cx="6400800" cy="539377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пожарника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ветеринара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профессиональных хоккеиста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профессиональная фигуристка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учителя начальных классов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учитель математики(мальчик)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врач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тренер по каратэ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компьютерщик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стюардесса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3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51" y="373899"/>
            <a:ext cx="8229600" cy="720080"/>
          </a:xfrm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мастера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studio-amadeus.ru/site/articles/detskoe_risovanie_kak_sredstvo_ot_vzroslyh_problem/index/xudozhni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"/>
          <a:stretch/>
        </p:blipFill>
        <p:spPr bwMode="auto">
          <a:xfrm flipH="1">
            <a:off x="506663" y="1563054"/>
            <a:ext cx="2639168" cy="337606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308608" y="1563054"/>
            <a:ext cx="2639168" cy="337606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111463" y="1563054"/>
            <a:ext cx="2437597" cy="337606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5157192"/>
            <a:ext cx="2837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Мастер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Изображения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1228" y="5157192"/>
            <a:ext cx="21978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Мастер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Украшения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3178" y="5157192"/>
            <a:ext cx="20986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Мастер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Постройки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623384"/>
            <a:ext cx="8839200" cy="208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профессиональной ориентации в начальной школе начинается с 1 класса.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этапе у младших школьников должно сформироваться добросовестное отношение  к труду, понимание его роли в жизни человека и общества, развиваться интерес к профессиям родителей и ближайшего окружения, интерес к наиболее распространенным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2950441"/>
            <a:ext cx="5118652" cy="3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763978"/>
            <a:ext cx="8229600" cy="72008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</a:rPr>
              <a:t>Какой Мастер создал?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913" y="5998347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Мастер </a:t>
            </a:r>
            <a:r>
              <a:rPr lang="ru-RU" sz="3200" b="1" dirty="0" smtClean="0">
                <a:solidFill>
                  <a:srgbClr val="C00000"/>
                </a:solidFill>
              </a:rPr>
              <a:t>Изображения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allpapers3.hellowallpaper.com/nature_vector-scenery--03_08-1280x9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76" y="1484058"/>
            <a:ext cx="6055449" cy="45415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763978"/>
            <a:ext cx="8229600" cy="72008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</a:rPr>
              <a:t>Какой Мастер создал?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913" y="5998347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Мастер </a:t>
            </a:r>
            <a:r>
              <a:rPr lang="ru-RU" sz="3200" b="1" dirty="0" smtClean="0">
                <a:solidFill>
                  <a:srgbClr val="C00000"/>
                </a:solidFill>
              </a:rPr>
              <a:t>Украшения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4276" y="1484058"/>
            <a:ext cx="6055448" cy="45415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815" y="763978"/>
            <a:ext cx="8229600" cy="72008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</a:rPr>
              <a:t>Какой Мастер создал?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913" y="5998347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Мастер </a:t>
            </a:r>
            <a:r>
              <a:rPr lang="ru-RU" sz="3200" b="1" dirty="0" smtClean="0">
                <a:solidFill>
                  <a:srgbClr val="C00000"/>
                </a:solidFill>
              </a:rPr>
              <a:t>Постройки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4276" y="1484058"/>
            <a:ext cx="6055448" cy="45415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Nastya\Desktop\художник и зрители\DS66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81194"/>
            <a:ext cx="4495800" cy="524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0" y="1905000"/>
            <a:ext cx="37338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 Black" pitchFamily="34" charset="0"/>
              </a:rPr>
              <a:t>человек, </a:t>
            </a:r>
            <a:r>
              <a:rPr lang="ru-RU" sz="2400" b="1" dirty="0" smtClean="0">
                <a:latin typeface="Arial Black" pitchFamily="34" charset="0"/>
              </a:rPr>
              <a:t>который изображает,</a:t>
            </a:r>
          </a:p>
          <a:p>
            <a:pPr marL="0" indent="0">
              <a:buNone/>
            </a:pP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>
                <a:latin typeface="Arial Black" pitchFamily="34" charset="0"/>
              </a:rPr>
              <a:t>создает</a:t>
            </a:r>
            <a:r>
              <a:rPr lang="ru-RU" sz="2400" b="1" dirty="0" smtClean="0">
                <a:latin typeface="Arial Black" pitchFamily="34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>
                <a:latin typeface="Arial Black" pitchFamily="34" charset="0"/>
              </a:rPr>
              <a:t>украшает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Nastya\Desktop\художник и зрители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955" y="148432"/>
            <a:ext cx="8946091" cy="670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профессиональной ориентации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единстве урочной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Кружева родного края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хлебе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traktor-s-seyalkoi-na-vspahannom-pole-0000206045-preview.jpg"/>
          <p:cNvPicPr>
            <a:picLocks noChangeAspect="1"/>
          </p:cNvPicPr>
          <p:nvPr/>
        </p:nvPicPr>
        <p:blipFill>
          <a:blip r:embed="rId2" cstate="print"/>
          <a:srcRect l="4959" t="3397" r="2534" b="16249"/>
          <a:stretch>
            <a:fillRect/>
          </a:stretch>
        </p:blipFill>
        <p:spPr bwMode="auto">
          <a:xfrm>
            <a:off x="3714750" y="2000250"/>
            <a:ext cx="2881313" cy="1866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" name="Содержимое 3" descr="0_60379_6cac8e50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20663"/>
            <a:ext cx="3673475" cy="2755900"/>
          </a:xfrm>
          <a:ln>
            <a:solidFill>
              <a:srgbClr val="0000FF"/>
            </a:solidFill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0" y="549275"/>
            <a:ext cx="5286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Ранней весной трактора вспахивают поля, боронуют (рыхлят).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8763" y="2276475"/>
            <a:ext cx="2500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 затем  сеют сеялками  зерно.</a:t>
            </a:r>
          </a:p>
        </p:txBody>
      </p:sp>
      <p:pic>
        <p:nvPicPr>
          <p:cNvPr id="8198" name="Содержимое 6" descr="47933860_kolobo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113088"/>
            <a:ext cx="21431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0_3684d_77e4cf11_-1-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933825"/>
            <a:ext cx="4468813" cy="2714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5157788"/>
            <a:ext cx="407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Хлеб созрел…</a:t>
            </a:r>
          </a:p>
          <a:p>
            <a:r>
              <a:rPr lang="ru-RU" b="1">
                <a:latin typeface="Calibri" pitchFamily="34" charset="0"/>
              </a:rPr>
              <a:t>Пришла пора  жатвы.</a:t>
            </a:r>
          </a:p>
        </p:txBody>
      </p:sp>
    </p:spTree>
    <p:extLst>
      <p:ext uri="{BB962C8B-B14F-4D97-AF65-F5344CB8AC3E}">
        <p14:creationId xmlns:p14="http://schemas.microsoft.com/office/powerpoint/2010/main" val="34043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kraina-eksportuoja-vis-daugiau-grudu_img_newsarticle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765175"/>
            <a:ext cx="3970338" cy="3500438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5286375"/>
            <a:ext cx="7358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Выходят в поле комбайны жать (убирать) хлеб. Зерно везут на элеваторы  просушить, а потом…</a:t>
            </a:r>
          </a:p>
        </p:txBody>
      </p:sp>
      <p:pic>
        <p:nvPicPr>
          <p:cNvPr id="8" name="Содержимое 3" descr="b_1253856107.jpg"/>
          <p:cNvPicPr>
            <a:picLocks noChangeAspect="1"/>
          </p:cNvPicPr>
          <p:nvPr/>
        </p:nvPicPr>
        <p:blipFill>
          <a:blip r:embed="rId3" cstate="print"/>
          <a:srcRect b="9331"/>
          <a:stretch>
            <a:fillRect/>
          </a:stretch>
        </p:blipFill>
        <p:spPr bwMode="auto">
          <a:xfrm>
            <a:off x="395288" y="404813"/>
            <a:ext cx="33940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Содержимое 5" descr="0_5a895_ae09070b_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51635">
            <a:off x="3492500" y="3573463"/>
            <a:ext cx="187166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4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1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044575"/>
            <a:ext cx="3463925" cy="2671763"/>
          </a:xfrm>
          <a:ln>
            <a:solidFill>
              <a:srgbClr val="0000FF"/>
            </a:solidFill>
          </a:ln>
        </p:spPr>
      </p:pic>
      <p:pic>
        <p:nvPicPr>
          <p:cNvPr id="6" name="Содержимое 5" descr="R%20-%20Hleb0369!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7550" y="981075"/>
            <a:ext cx="3095625" cy="27955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8813" y="285750"/>
            <a:ext cx="614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Мукомольный комбинат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57313" y="5045075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Здесь пышней, чем облака, </a:t>
            </a:r>
          </a:p>
          <a:p>
            <a:r>
              <a:rPr lang="ru-RU" b="1">
                <a:latin typeface="Calibri" pitchFamily="34" charset="0"/>
              </a:rPr>
              <a:t>и в любом количестве</a:t>
            </a:r>
          </a:p>
          <a:p>
            <a:r>
              <a:rPr lang="ru-RU" b="1">
                <a:latin typeface="Calibri" pitchFamily="34" charset="0"/>
              </a:rPr>
              <a:t>Получается мука </a:t>
            </a:r>
          </a:p>
          <a:p>
            <a:r>
              <a:rPr lang="ru-RU" b="1">
                <a:latin typeface="Calibri" pitchFamily="34" charset="0"/>
              </a:rPr>
              <a:t>по воле электрической.</a:t>
            </a:r>
          </a:p>
        </p:txBody>
      </p:sp>
      <p:pic>
        <p:nvPicPr>
          <p:cNvPr id="10246" name="Содержимое 6" descr="kolobo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8569">
            <a:off x="5886450" y="4149725"/>
            <a:ext cx="32575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8" descr="7824_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91599">
            <a:off x="3132138" y="2565400"/>
            <a:ext cx="3213100" cy="22590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381500" cy="3286125"/>
          </a:xfrm>
          <a:ln>
            <a:solidFill>
              <a:srgbClr val="0000FF"/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5661025"/>
            <a:ext cx="814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Муку везут на хлебокомбинат, где пекут хлеб. </a:t>
            </a:r>
          </a:p>
          <a:p>
            <a:r>
              <a:rPr lang="ru-RU" b="1">
                <a:latin typeface="Calibri" pitchFamily="34" charset="0"/>
              </a:rPr>
              <a:t>А  потом развозят в магазины.</a:t>
            </a:r>
          </a:p>
        </p:txBody>
      </p:sp>
      <p:pic>
        <p:nvPicPr>
          <p:cNvPr id="6" name="Содержимое 3" descr="ab6c066c1b995f6b610b72b338c54f5f_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394">
            <a:off x="3924300" y="1773238"/>
            <a:ext cx="4859338" cy="3616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69" name="Содержимое 5" descr="0_5a895_ae09070b_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5331">
            <a:off x="6700838" y="471488"/>
            <a:ext cx="16160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Содержимое 6" descr="47933860_kolobo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876675"/>
            <a:ext cx="20224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Содержимое 6" descr="kolobo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1188">
            <a:off x="1638300" y="3679825"/>
            <a:ext cx="22860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2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74" y="98969"/>
            <a:ext cx="8229600" cy="1563544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учителя начальных классов – развить интересы и способности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35" y="1295401"/>
            <a:ext cx="8832574" cy="51310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274" y="1477261"/>
            <a:ext cx="8080513" cy="382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направлениями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школьников на­выкам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рефлексии и реалистической самооценки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учебной и трудовой деятельности;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интеллектуальных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твор­ческих возможностей;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трудолюбия, старательности, аккуратности, настойчивости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доведении дела до конца,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своего и чужого труда.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4922837"/>
            <a:ext cx="8229600" cy="19351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Разнообразная внеурочная деятельность младших школьников в полной мере способствует формированию  интереса к различным видам деятельности, развивает интеллектуальные и твор­ческие способности учащихся.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1"/>
            <a:ext cx="7010400" cy="4038600"/>
          </a:xfrm>
        </p:spPr>
      </p:pic>
    </p:spTree>
    <p:extLst>
      <p:ext uri="{BB962C8B-B14F-4D97-AF65-F5344CB8AC3E}">
        <p14:creationId xmlns:p14="http://schemas.microsoft.com/office/powerpoint/2010/main" val="733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478" y="0"/>
            <a:ext cx="8229600" cy="1616421"/>
          </a:xfrm>
        </p:spPr>
        <p:txBody>
          <a:bodyPr>
            <a:normAutofit/>
          </a:bodyPr>
          <a:lstStyle/>
          <a:p>
            <a:r>
              <a:rPr lang="ru-RU" sz="2400" b="1" dirty="0"/>
              <a:t>Внеурочная деятельность </a:t>
            </a:r>
            <a:br>
              <a:rPr lang="ru-RU" sz="2400" b="1" dirty="0"/>
            </a:br>
            <a:r>
              <a:rPr lang="ru-RU" sz="2400" b="1" dirty="0"/>
              <a:t>Кружок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i="1" u="sng" dirty="0"/>
              <a:t>В мире </a:t>
            </a:r>
            <a:r>
              <a:rPr lang="ru-RU" sz="2400" b="1" i="1" u="sng" dirty="0" smtClean="0"/>
              <a:t>книг</a:t>
            </a:r>
            <a:br>
              <a:rPr lang="ru-RU" sz="2400" b="1" i="1" u="sng" dirty="0" smtClean="0"/>
            </a:br>
            <a:r>
              <a:rPr lang="ru-RU" sz="2400" b="1" i="1" u="sng" dirty="0" smtClean="0"/>
              <a:t>  </a:t>
            </a:r>
            <a:r>
              <a:rPr lang="ru-RU" sz="2400" b="1" dirty="0" smtClean="0"/>
              <a:t>Знакомство с профессией библиотекарь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8288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1451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61663"/>
            <a:ext cx="8229600" cy="7233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838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учащихся 1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класса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начинает складываться интерес к профессиям. Общественно-полезная деятельность, в которой участвуют дети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это может быть уход за растениями, изготовление поделок и игрушек, ремонт книг и др.), оказывает определяющее влияние на формирование их интереса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дети видят и чувствуют, что их труд нужен людям, они от этого испытывают огромное удовольствие.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41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-624681"/>
            <a:ext cx="8229600" cy="1249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5181600" cy="40386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1730"/>
            <a:ext cx="2971800" cy="5477670"/>
          </a:xfrm>
        </p:spPr>
      </p:pic>
    </p:spTree>
    <p:extLst>
      <p:ext uri="{BB962C8B-B14F-4D97-AF65-F5344CB8AC3E}">
        <p14:creationId xmlns:p14="http://schemas.microsoft.com/office/powerpoint/2010/main" val="41923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ru-RU" i="1" u="sng" dirty="0" smtClean="0">
                <a:solidFill>
                  <a:srgbClr val="002060"/>
                </a:solidFill>
                <a:latin typeface="Arial Black" pitchFamily="34" charset="0"/>
              </a:rPr>
              <a:t>Спасибо за внимание!</a:t>
            </a:r>
            <a:endParaRPr lang="ru-RU" i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11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должны знать и понимать первоклассники: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деятельности в жизни человека;</a:t>
            </a:r>
          </a:p>
          <a:p>
            <a:pPr lv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процессов и трудовой деятельности че­ловека на окружающую среду и здоровье людей;</a:t>
            </a:r>
          </a:p>
          <a:p>
            <a:pPr lv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сферы применения различных машин, технических устройств и инструментов;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0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6383" y="19878"/>
            <a:ext cx="4876800" cy="3222625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 </a:t>
            </a:r>
            <a:r>
              <a:rPr lang="ru-RU" sz="2400" b="1" u="sng" dirty="0" smtClean="0"/>
              <a:t>профориентации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классе осуществляется в процессе урочной                                                деятельности.</a:t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4648200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профессиями 1 классе на уроках обучения грамоте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збука. часть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600" y="304800"/>
            <a:ext cx="36576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0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153399" cy="609599"/>
          </a:xfrm>
        </p:spPr>
        <p:txBody>
          <a:bodyPr>
            <a:noAutofit/>
          </a:bodyPr>
          <a:lstStyle/>
          <a:p>
            <a:r>
              <a:rPr lang="ru-RU" altLang="ru-RU" sz="24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Закрепление слов  со звуками [п], [п'] и буквами П, п  </a:t>
            </a:r>
            <a:br>
              <a:rPr lang="ru-RU" altLang="ru-RU" sz="2400" b="1" i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1207/00056936-36648852/640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8700"/>
            <a:ext cx="8534399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7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1" b="12871"/>
          <a:stretch>
            <a:fillRect/>
          </a:stretch>
        </p:blipFill>
        <p:spPr>
          <a:xfrm>
            <a:off x="533400" y="304800"/>
            <a:ext cx="7583488" cy="6248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17637"/>
            <a:ext cx="8229600" cy="508758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19200"/>
            <a:ext cx="8115300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Разнообразить урок, сделать его более эмоционально насыщенным позволяют загадки, ребусы, кроссворды, короткие стихи о профессиях,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«Угадай по жестам»,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больше?» (назвать как можно больше слов, связанных с профессией),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«Орудие труда – профессия» (узнать по орудиям труда профессию) и т.д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554</Words>
  <Application>Microsoft Office PowerPoint</Application>
  <PresentationFormat>Экран (4:3)</PresentationFormat>
  <Paragraphs>96</Paragraphs>
  <Slides>34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Wingdings</vt:lpstr>
      <vt:lpstr>Тема Office</vt:lpstr>
      <vt:lpstr>Профориентационная работа в 1 классе</vt:lpstr>
      <vt:lpstr>Презентация PowerPoint</vt:lpstr>
      <vt:lpstr>Цель учителя начальных классов – развить интересы и способности школьников </vt:lpstr>
      <vt:lpstr>Презентация PowerPoint</vt:lpstr>
      <vt:lpstr>Что должны знать и понимать первоклассники:</vt:lpstr>
      <vt:lpstr>Работа по  профориентации в первом классе осуществляется в процессе урочной                                                деятельности. </vt:lpstr>
      <vt:lpstr>Закрепление слов  со звуками [п], [п'] и буквами П, п   </vt:lpstr>
      <vt:lpstr>Презентация PowerPoint</vt:lpstr>
      <vt:lpstr>Презентация PowerPoint</vt:lpstr>
      <vt:lpstr>загадка</vt:lpstr>
      <vt:lpstr>Презентация PowerPoint</vt:lpstr>
      <vt:lpstr>Презентация PowerPoint</vt:lpstr>
      <vt:lpstr>Закрепление слов  со звуками [м], [м'] и буквами М, м</vt:lpstr>
      <vt:lpstr>Профессия - слесарь</vt:lpstr>
      <vt:lpstr>Закрепление слов  со звуками [д], [д'] и буквами Д, д </vt:lpstr>
      <vt:lpstr>Презентация PowerPoint</vt:lpstr>
      <vt:lpstr>Презентация PowerPoint</vt:lpstr>
      <vt:lpstr>В 1 г классе учатся будущие:</vt:lpstr>
      <vt:lpstr>ИЗО тема: Братья мастера</vt:lpstr>
      <vt:lpstr>Презентация PowerPoint</vt:lpstr>
      <vt:lpstr>Презентация PowerPoint</vt:lpstr>
      <vt:lpstr>Презентация PowerPoint</vt:lpstr>
      <vt:lpstr>Художник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деятельность  Кружок  В мире книг   Знакомство с профессией библиотекарь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ВЕРА</cp:lastModifiedBy>
  <cp:revision>60</cp:revision>
  <dcterms:created xsi:type="dcterms:W3CDTF">2015-02-15T13:02:20Z</dcterms:created>
  <dcterms:modified xsi:type="dcterms:W3CDTF">2020-05-11T22:30:38Z</dcterms:modified>
</cp:coreProperties>
</file>