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59" r:id="rId4"/>
    <p:sldId id="281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0" r:id="rId13"/>
    <p:sldId id="280" r:id="rId14"/>
    <p:sldId id="271" r:id="rId15"/>
    <p:sldId id="272" r:id="rId16"/>
    <p:sldId id="273" r:id="rId17"/>
    <p:sldId id="283" r:id="rId18"/>
    <p:sldId id="274" r:id="rId19"/>
    <p:sldId id="275" r:id="rId20"/>
    <p:sldId id="276" r:id="rId21"/>
    <p:sldId id="277" r:id="rId22"/>
    <p:sldId id="282" r:id="rId23"/>
    <p:sldId id="285" r:id="rId24"/>
    <p:sldId id="278" r:id="rId25"/>
    <p:sldId id="284" r:id="rId26"/>
    <p:sldId id="28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6600"/>
    <a:srgbClr val="CC3300"/>
    <a:srgbClr val="8D3C17"/>
    <a:srgbClr val="E7916B"/>
    <a:srgbClr val="0066CC"/>
    <a:srgbClr val="E31813"/>
    <a:srgbClr val="F60000"/>
    <a:srgbClr val="C0C0C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3" autoAdjust="0"/>
    <p:restoredTop sz="94624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1.jpeg"/><Relationship Id="rId1" Type="http://schemas.openxmlformats.org/officeDocument/2006/relationships/image" Target="../media/image8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38EAEC-7564-4D5F-B4A8-E12B6A795E0C}" type="doc">
      <dgm:prSet loTypeId="urn:microsoft.com/office/officeart/2005/8/layout/vList4#1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0FCB5A7-2991-49B8-9148-7F008E3B5DD3}">
      <dgm:prSet phldrT="[Текст]"/>
      <dgm:spPr/>
      <dgm:t>
        <a:bodyPr/>
        <a:lstStyle/>
        <a:p>
          <a:r>
            <a:rPr lang="ru-RU" b="1" dirty="0" smtClean="0">
              <a:latin typeface="Segoe Print" pitchFamily="2" charset="0"/>
            </a:rPr>
            <a:t>Площадь Соловецких юнг</a:t>
          </a:r>
          <a:endParaRPr lang="ru-RU" b="1" dirty="0">
            <a:latin typeface="Segoe Print" pitchFamily="2" charset="0"/>
          </a:endParaRPr>
        </a:p>
      </dgm:t>
    </dgm:pt>
    <dgm:pt modelId="{E0BACA71-CE54-4D88-86E8-A0F7C8DC4EFC}" type="parTrans" cxnId="{5DA59174-2A8B-45C9-B951-F06A7AFAADA4}">
      <dgm:prSet/>
      <dgm:spPr/>
      <dgm:t>
        <a:bodyPr/>
        <a:lstStyle/>
        <a:p>
          <a:endParaRPr lang="ru-RU"/>
        </a:p>
      </dgm:t>
    </dgm:pt>
    <dgm:pt modelId="{47039919-77AB-49A7-BD4E-E578DA428F1E}" type="sibTrans" cxnId="{5DA59174-2A8B-45C9-B951-F06A7AFAADA4}">
      <dgm:prSet/>
      <dgm:spPr/>
      <dgm:t>
        <a:bodyPr/>
        <a:lstStyle/>
        <a:p>
          <a:endParaRPr lang="ru-RU"/>
        </a:p>
      </dgm:t>
    </dgm:pt>
    <dgm:pt modelId="{3B1E25BA-9F50-44F4-A24B-D24822312432}">
      <dgm:prSet phldrT="[Текст]"/>
      <dgm:spPr/>
      <dgm:t>
        <a:bodyPr/>
        <a:lstStyle/>
        <a:p>
          <a:r>
            <a:rPr lang="ru-RU" b="1" dirty="0" smtClean="0">
              <a:latin typeface="Segoe Print" pitchFamily="2" charset="0"/>
            </a:rPr>
            <a:t>Станция метро «Партизанская»</a:t>
          </a:r>
          <a:endParaRPr lang="ru-RU" b="1" dirty="0">
            <a:latin typeface="Segoe Print" pitchFamily="2" charset="0"/>
          </a:endParaRPr>
        </a:p>
      </dgm:t>
    </dgm:pt>
    <dgm:pt modelId="{26C33F8D-99DB-4BE0-A91C-5BE2997CDD20}" type="parTrans" cxnId="{305A21C4-BC8D-495E-A11A-542A99435E5E}">
      <dgm:prSet/>
      <dgm:spPr/>
      <dgm:t>
        <a:bodyPr/>
        <a:lstStyle/>
        <a:p>
          <a:endParaRPr lang="ru-RU"/>
        </a:p>
      </dgm:t>
    </dgm:pt>
    <dgm:pt modelId="{93F706C7-8427-4299-A91E-BE94F5A7CF12}" type="sibTrans" cxnId="{305A21C4-BC8D-495E-A11A-542A99435E5E}">
      <dgm:prSet/>
      <dgm:spPr/>
      <dgm:t>
        <a:bodyPr/>
        <a:lstStyle/>
        <a:p>
          <a:endParaRPr lang="ru-RU"/>
        </a:p>
      </dgm:t>
    </dgm:pt>
    <dgm:pt modelId="{F20F29AD-1791-43DC-9672-075F108E94C7}">
      <dgm:prSet phldrT="[Текст]"/>
      <dgm:spPr/>
      <dgm:t>
        <a:bodyPr/>
        <a:lstStyle/>
        <a:p>
          <a:r>
            <a:rPr lang="ru-RU" b="1" dirty="0" smtClean="0">
              <a:latin typeface="Segoe Print" pitchFamily="2" charset="0"/>
            </a:rPr>
            <a:t>Мемориальный комплекс «Площадь мужества»</a:t>
          </a:r>
          <a:endParaRPr lang="ru-RU" b="1" dirty="0">
            <a:latin typeface="Segoe Print" pitchFamily="2" charset="0"/>
          </a:endParaRPr>
        </a:p>
      </dgm:t>
    </dgm:pt>
    <dgm:pt modelId="{01462713-485E-47AE-B01E-F94BFB2CD3DD}" type="parTrans" cxnId="{83C1524D-ACB3-4640-9EBC-0E10100AF64B}">
      <dgm:prSet/>
      <dgm:spPr/>
      <dgm:t>
        <a:bodyPr/>
        <a:lstStyle/>
        <a:p>
          <a:endParaRPr lang="ru-RU"/>
        </a:p>
      </dgm:t>
    </dgm:pt>
    <dgm:pt modelId="{D1AF2B89-5395-4648-8CEE-DA6B3478CAF3}" type="sibTrans" cxnId="{83C1524D-ACB3-4640-9EBC-0E10100AF64B}">
      <dgm:prSet/>
      <dgm:spPr/>
      <dgm:t>
        <a:bodyPr/>
        <a:lstStyle/>
        <a:p>
          <a:endParaRPr lang="ru-RU"/>
        </a:p>
      </dgm:t>
    </dgm:pt>
    <dgm:pt modelId="{8BEBCF8F-CAD4-4F71-9D67-BC48926300F1}" type="pres">
      <dgm:prSet presAssocID="{8C38EAEC-7564-4D5F-B4A8-E12B6A795E0C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359EBFB-EE30-4E98-9BD7-D833CEF3D256}" type="pres">
      <dgm:prSet presAssocID="{E0FCB5A7-2991-49B8-9148-7F008E3B5DD3}" presName="comp" presStyleCnt="0"/>
      <dgm:spPr/>
      <dgm:t>
        <a:bodyPr/>
        <a:lstStyle/>
        <a:p>
          <a:endParaRPr lang="ru-RU"/>
        </a:p>
      </dgm:t>
    </dgm:pt>
    <dgm:pt modelId="{6CEED910-2A99-4FA2-9E55-1186881F97E9}" type="pres">
      <dgm:prSet presAssocID="{E0FCB5A7-2991-49B8-9148-7F008E3B5DD3}" presName="box" presStyleLbl="node1" presStyleIdx="0" presStyleCnt="3"/>
      <dgm:spPr/>
      <dgm:t>
        <a:bodyPr/>
        <a:lstStyle/>
        <a:p>
          <a:endParaRPr lang="ru-RU"/>
        </a:p>
      </dgm:t>
    </dgm:pt>
    <dgm:pt modelId="{84B07538-B637-4685-A48C-004CEDE6371E}" type="pres">
      <dgm:prSet presAssocID="{E0FCB5A7-2991-49B8-9148-7F008E3B5DD3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910F25B-DB9A-4D62-9C26-CBA2A5569D15}" type="pres">
      <dgm:prSet presAssocID="{E0FCB5A7-2991-49B8-9148-7F008E3B5DD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ED22EE-D82A-45AA-B123-F1ECC3CBCAA6}" type="pres">
      <dgm:prSet presAssocID="{47039919-77AB-49A7-BD4E-E578DA428F1E}" presName="spacer" presStyleCnt="0"/>
      <dgm:spPr/>
      <dgm:t>
        <a:bodyPr/>
        <a:lstStyle/>
        <a:p>
          <a:endParaRPr lang="ru-RU"/>
        </a:p>
      </dgm:t>
    </dgm:pt>
    <dgm:pt modelId="{DC2B4F68-798B-4370-B75A-A3ED36832CFB}" type="pres">
      <dgm:prSet presAssocID="{3B1E25BA-9F50-44F4-A24B-D24822312432}" presName="comp" presStyleCnt="0"/>
      <dgm:spPr/>
      <dgm:t>
        <a:bodyPr/>
        <a:lstStyle/>
        <a:p>
          <a:endParaRPr lang="ru-RU"/>
        </a:p>
      </dgm:t>
    </dgm:pt>
    <dgm:pt modelId="{DBBCA841-3A18-4871-91DD-E0DCA30703EF}" type="pres">
      <dgm:prSet presAssocID="{3B1E25BA-9F50-44F4-A24B-D24822312432}" presName="box" presStyleLbl="node1" presStyleIdx="1" presStyleCnt="3"/>
      <dgm:spPr/>
      <dgm:t>
        <a:bodyPr/>
        <a:lstStyle/>
        <a:p>
          <a:endParaRPr lang="ru-RU"/>
        </a:p>
      </dgm:t>
    </dgm:pt>
    <dgm:pt modelId="{0CD5F70B-B376-4DD8-AC3D-E1E164C481D9}" type="pres">
      <dgm:prSet presAssocID="{3B1E25BA-9F50-44F4-A24B-D24822312432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EDCB06-E640-47FB-B5B8-874603837B96}" type="pres">
      <dgm:prSet presAssocID="{3B1E25BA-9F50-44F4-A24B-D2482231243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9B592-5505-458A-9E15-FED745ECE610}" type="pres">
      <dgm:prSet presAssocID="{93F706C7-8427-4299-A91E-BE94F5A7CF12}" presName="spacer" presStyleCnt="0"/>
      <dgm:spPr/>
      <dgm:t>
        <a:bodyPr/>
        <a:lstStyle/>
        <a:p>
          <a:endParaRPr lang="ru-RU"/>
        </a:p>
      </dgm:t>
    </dgm:pt>
    <dgm:pt modelId="{0E54BEA7-AB32-4E48-95E6-7B27766889F6}" type="pres">
      <dgm:prSet presAssocID="{F20F29AD-1791-43DC-9672-075F108E94C7}" presName="comp" presStyleCnt="0"/>
      <dgm:spPr/>
      <dgm:t>
        <a:bodyPr/>
        <a:lstStyle/>
        <a:p>
          <a:endParaRPr lang="ru-RU"/>
        </a:p>
      </dgm:t>
    </dgm:pt>
    <dgm:pt modelId="{5BA69391-7F40-4145-9204-2709CE23D959}" type="pres">
      <dgm:prSet presAssocID="{F20F29AD-1791-43DC-9672-075F108E94C7}" presName="box" presStyleLbl="node1" presStyleIdx="2" presStyleCnt="3" custLinFactNeighborX="781" custLinFactNeighborY="1876"/>
      <dgm:spPr/>
      <dgm:t>
        <a:bodyPr/>
        <a:lstStyle/>
        <a:p>
          <a:endParaRPr lang="ru-RU"/>
        </a:p>
      </dgm:t>
    </dgm:pt>
    <dgm:pt modelId="{F9434237-AC33-4994-8285-53C697C1F9DF}" type="pres">
      <dgm:prSet presAssocID="{F20F29AD-1791-43DC-9672-075F108E94C7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B69C6B3-ED8B-4BB4-AA4F-78933047E147}" type="pres">
      <dgm:prSet presAssocID="{F20F29AD-1791-43DC-9672-075F108E94C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518C41-3A0D-4B44-B986-E18A0BEBB9EA}" type="presOf" srcId="{3B1E25BA-9F50-44F4-A24B-D24822312432}" destId="{DBBCA841-3A18-4871-91DD-E0DCA30703EF}" srcOrd="0" destOrd="0" presId="urn:microsoft.com/office/officeart/2005/8/layout/vList4#1"/>
    <dgm:cxn modelId="{305A21C4-BC8D-495E-A11A-542A99435E5E}" srcId="{8C38EAEC-7564-4D5F-B4A8-E12B6A795E0C}" destId="{3B1E25BA-9F50-44F4-A24B-D24822312432}" srcOrd="1" destOrd="0" parTransId="{26C33F8D-99DB-4BE0-A91C-5BE2997CDD20}" sibTransId="{93F706C7-8427-4299-A91E-BE94F5A7CF12}"/>
    <dgm:cxn modelId="{7A2CD13B-D635-4290-B5A9-1FD900109535}" type="presOf" srcId="{3B1E25BA-9F50-44F4-A24B-D24822312432}" destId="{B8EDCB06-E640-47FB-B5B8-874603837B96}" srcOrd="1" destOrd="0" presId="urn:microsoft.com/office/officeart/2005/8/layout/vList4#1"/>
    <dgm:cxn modelId="{06469796-3EB9-4FA7-9158-FB3794D64B56}" type="presOf" srcId="{E0FCB5A7-2991-49B8-9148-7F008E3B5DD3}" destId="{2910F25B-DB9A-4D62-9C26-CBA2A5569D15}" srcOrd="1" destOrd="0" presId="urn:microsoft.com/office/officeart/2005/8/layout/vList4#1"/>
    <dgm:cxn modelId="{83C1524D-ACB3-4640-9EBC-0E10100AF64B}" srcId="{8C38EAEC-7564-4D5F-B4A8-E12B6A795E0C}" destId="{F20F29AD-1791-43DC-9672-075F108E94C7}" srcOrd="2" destOrd="0" parTransId="{01462713-485E-47AE-B01E-F94BFB2CD3DD}" sibTransId="{D1AF2B89-5395-4648-8CEE-DA6B3478CAF3}"/>
    <dgm:cxn modelId="{EBFC095C-69FF-438A-9A61-D4422C99AEBE}" type="presOf" srcId="{E0FCB5A7-2991-49B8-9148-7F008E3B5DD3}" destId="{6CEED910-2A99-4FA2-9E55-1186881F97E9}" srcOrd="0" destOrd="0" presId="urn:microsoft.com/office/officeart/2005/8/layout/vList4#1"/>
    <dgm:cxn modelId="{33B1D6F7-C123-4554-8DED-56F06C1BB14D}" type="presOf" srcId="{F20F29AD-1791-43DC-9672-075F108E94C7}" destId="{5B69C6B3-ED8B-4BB4-AA4F-78933047E147}" srcOrd="1" destOrd="0" presId="urn:microsoft.com/office/officeart/2005/8/layout/vList4#1"/>
    <dgm:cxn modelId="{156C0435-9A4C-4538-BE85-5C3B4DB1CC45}" type="presOf" srcId="{F20F29AD-1791-43DC-9672-075F108E94C7}" destId="{5BA69391-7F40-4145-9204-2709CE23D959}" srcOrd="0" destOrd="0" presId="urn:microsoft.com/office/officeart/2005/8/layout/vList4#1"/>
    <dgm:cxn modelId="{1AC3D31D-A7CD-4E39-B763-8061AF592DF2}" type="presOf" srcId="{8C38EAEC-7564-4D5F-B4A8-E12B6A795E0C}" destId="{8BEBCF8F-CAD4-4F71-9D67-BC48926300F1}" srcOrd="0" destOrd="0" presId="urn:microsoft.com/office/officeart/2005/8/layout/vList4#1"/>
    <dgm:cxn modelId="{5DA59174-2A8B-45C9-B951-F06A7AFAADA4}" srcId="{8C38EAEC-7564-4D5F-B4A8-E12B6A795E0C}" destId="{E0FCB5A7-2991-49B8-9148-7F008E3B5DD3}" srcOrd="0" destOrd="0" parTransId="{E0BACA71-CE54-4D88-86E8-A0F7C8DC4EFC}" sibTransId="{47039919-77AB-49A7-BD4E-E578DA428F1E}"/>
    <dgm:cxn modelId="{74F3C397-6F8F-4089-9964-4E0271580786}" type="presParOf" srcId="{8BEBCF8F-CAD4-4F71-9D67-BC48926300F1}" destId="{F359EBFB-EE30-4E98-9BD7-D833CEF3D256}" srcOrd="0" destOrd="0" presId="urn:microsoft.com/office/officeart/2005/8/layout/vList4#1"/>
    <dgm:cxn modelId="{CA9EDFCA-9A20-473D-ABB2-91418E60A00B}" type="presParOf" srcId="{F359EBFB-EE30-4E98-9BD7-D833CEF3D256}" destId="{6CEED910-2A99-4FA2-9E55-1186881F97E9}" srcOrd="0" destOrd="0" presId="urn:microsoft.com/office/officeart/2005/8/layout/vList4#1"/>
    <dgm:cxn modelId="{9ABF46BE-A69E-46DD-B02A-144D2766BE5C}" type="presParOf" srcId="{F359EBFB-EE30-4E98-9BD7-D833CEF3D256}" destId="{84B07538-B637-4685-A48C-004CEDE6371E}" srcOrd="1" destOrd="0" presId="urn:microsoft.com/office/officeart/2005/8/layout/vList4#1"/>
    <dgm:cxn modelId="{019413AB-BE00-4315-AB63-1C3A6641E140}" type="presParOf" srcId="{F359EBFB-EE30-4E98-9BD7-D833CEF3D256}" destId="{2910F25B-DB9A-4D62-9C26-CBA2A5569D15}" srcOrd="2" destOrd="0" presId="urn:microsoft.com/office/officeart/2005/8/layout/vList4#1"/>
    <dgm:cxn modelId="{5EF40FD1-D9DB-4660-8C7E-2116EDF0F40A}" type="presParOf" srcId="{8BEBCF8F-CAD4-4F71-9D67-BC48926300F1}" destId="{E0ED22EE-D82A-45AA-B123-F1ECC3CBCAA6}" srcOrd="1" destOrd="0" presId="urn:microsoft.com/office/officeart/2005/8/layout/vList4#1"/>
    <dgm:cxn modelId="{DE06F62D-2E33-4B92-8BFC-8FC3787E2D5E}" type="presParOf" srcId="{8BEBCF8F-CAD4-4F71-9D67-BC48926300F1}" destId="{DC2B4F68-798B-4370-B75A-A3ED36832CFB}" srcOrd="2" destOrd="0" presId="urn:microsoft.com/office/officeart/2005/8/layout/vList4#1"/>
    <dgm:cxn modelId="{3B8CC530-757A-49F4-8B97-95E3FDBE5F87}" type="presParOf" srcId="{DC2B4F68-798B-4370-B75A-A3ED36832CFB}" destId="{DBBCA841-3A18-4871-91DD-E0DCA30703EF}" srcOrd="0" destOrd="0" presId="urn:microsoft.com/office/officeart/2005/8/layout/vList4#1"/>
    <dgm:cxn modelId="{514641D0-37DF-4AE6-BA7E-E90C36BEE655}" type="presParOf" srcId="{DC2B4F68-798B-4370-B75A-A3ED36832CFB}" destId="{0CD5F70B-B376-4DD8-AC3D-E1E164C481D9}" srcOrd="1" destOrd="0" presId="urn:microsoft.com/office/officeart/2005/8/layout/vList4#1"/>
    <dgm:cxn modelId="{71CC9711-C137-4C6F-9A21-A164D6320E62}" type="presParOf" srcId="{DC2B4F68-798B-4370-B75A-A3ED36832CFB}" destId="{B8EDCB06-E640-47FB-B5B8-874603837B96}" srcOrd="2" destOrd="0" presId="urn:microsoft.com/office/officeart/2005/8/layout/vList4#1"/>
    <dgm:cxn modelId="{D1EB6F04-A8C7-448C-AEE9-D0B74DA81CA7}" type="presParOf" srcId="{8BEBCF8F-CAD4-4F71-9D67-BC48926300F1}" destId="{0AD9B592-5505-458A-9E15-FED745ECE610}" srcOrd="3" destOrd="0" presId="urn:microsoft.com/office/officeart/2005/8/layout/vList4#1"/>
    <dgm:cxn modelId="{3B80A963-7FF4-4855-9322-81B28D6067E2}" type="presParOf" srcId="{8BEBCF8F-CAD4-4F71-9D67-BC48926300F1}" destId="{0E54BEA7-AB32-4E48-95E6-7B27766889F6}" srcOrd="4" destOrd="0" presId="urn:microsoft.com/office/officeart/2005/8/layout/vList4#1"/>
    <dgm:cxn modelId="{B4287C78-FA5E-40F6-9E1D-22CE6EABAE10}" type="presParOf" srcId="{0E54BEA7-AB32-4E48-95E6-7B27766889F6}" destId="{5BA69391-7F40-4145-9204-2709CE23D959}" srcOrd="0" destOrd="0" presId="urn:microsoft.com/office/officeart/2005/8/layout/vList4#1"/>
    <dgm:cxn modelId="{57726F27-0545-4EA7-ACE7-06E20C4B8E73}" type="presParOf" srcId="{0E54BEA7-AB32-4E48-95E6-7B27766889F6}" destId="{F9434237-AC33-4994-8285-53C697C1F9DF}" srcOrd="1" destOrd="0" presId="urn:microsoft.com/office/officeart/2005/8/layout/vList4#1"/>
    <dgm:cxn modelId="{5D29B425-F389-4CB0-B936-02D4594C7EAF}" type="presParOf" srcId="{0E54BEA7-AB32-4E48-95E6-7B27766889F6}" destId="{5B69C6B3-ED8B-4BB4-AA4F-78933047E147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ED910-2A99-4FA2-9E55-1186881F97E9}">
      <dsp:nvSpPr>
        <dsp:cNvPr id="0" name=""/>
        <dsp:cNvSpPr/>
      </dsp:nvSpPr>
      <dsp:spPr>
        <a:xfrm>
          <a:off x="0" y="0"/>
          <a:ext cx="7072362" cy="18281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dk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Segoe Print" pitchFamily="2" charset="0"/>
            </a:rPr>
            <a:t>Площадь Соловецких юнг</a:t>
          </a:r>
          <a:endParaRPr lang="ru-RU" sz="3100" b="1" kern="1200" dirty="0">
            <a:latin typeface="Segoe Print" pitchFamily="2" charset="0"/>
          </a:endParaRPr>
        </a:p>
      </dsp:txBody>
      <dsp:txXfrm>
        <a:off x="1597283" y="0"/>
        <a:ext cx="5475078" cy="1828109"/>
      </dsp:txXfrm>
    </dsp:sp>
    <dsp:sp modelId="{84B07538-B637-4685-A48C-004CEDE6371E}">
      <dsp:nvSpPr>
        <dsp:cNvPr id="0" name=""/>
        <dsp:cNvSpPr/>
      </dsp:nvSpPr>
      <dsp:spPr>
        <a:xfrm>
          <a:off x="182810" y="182810"/>
          <a:ext cx="1414472" cy="14624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BBCA841-3A18-4871-91DD-E0DCA30703EF}">
      <dsp:nvSpPr>
        <dsp:cNvPr id="0" name=""/>
        <dsp:cNvSpPr/>
      </dsp:nvSpPr>
      <dsp:spPr>
        <a:xfrm>
          <a:off x="0" y="2010920"/>
          <a:ext cx="7072362" cy="18281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dk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Segoe Print" pitchFamily="2" charset="0"/>
            </a:rPr>
            <a:t>Станция метро «Партизанская»</a:t>
          </a:r>
          <a:endParaRPr lang="ru-RU" sz="3100" b="1" kern="1200" dirty="0">
            <a:latin typeface="Segoe Print" pitchFamily="2" charset="0"/>
          </a:endParaRPr>
        </a:p>
      </dsp:txBody>
      <dsp:txXfrm>
        <a:off x="1597283" y="2010920"/>
        <a:ext cx="5475078" cy="1828109"/>
      </dsp:txXfrm>
    </dsp:sp>
    <dsp:sp modelId="{0CD5F70B-B376-4DD8-AC3D-E1E164C481D9}">
      <dsp:nvSpPr>
        <dsp:cNvPr id="0" name=""/>
        <dsp:cNvSpPr/>
      </dsp:nvSpPr>
      <dsp:spPr>
        <a:xfrm>
          <a:off x="182810" y="2193731"/>
          <a:ext cx="1414472" cy="14624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BA69391-7F40-4145-9204-2709CE23D959}">
      <dsp:nvSpPr>
        <dsp:cNvPr id="0" name=""/>
        <dsp:cNvSpPr/>
      </dsp:nvSpPr>
      <dsp:spPr>
        <a:xfrm>
          <a:off x="0" y="4021840"/>
          <a:ext cx="7072362" cy="182810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glow rad="63500">
            <a:schemeClr val="dk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1" kern="1200" dirty="0" smtClean="0">
              <a:latin typeface="Segoe Print" pitchFamily="2" charset="0"/>
            </a:rPr>
            <a:t>Мемориальный комплекс «Площадь мужества»</a:t>
          </a:r>
          <a:endParaRPr lang="ru-RU" sz="3100" b="1" kern="1200" dirty="0">
            <a:latin typeface="Segoe Print" pitchFamily="2" charset="0"/>
          </a:endParaRPr>
        </a:p>
      </dsp:txBody>
      <dsp:txXfrm>
        <a:off x="1597283" y="4021840"/>
        <a:ext cx="5475078" cy="1828109"/>
      </dsp:txXfrm>
    </dsp:sp>
    <dsp:sp modelId="{F9434237-AC33-4994-8285-53C697C1F9DF}">
      <dsp:nvSpPr>
        <dsp:cNvPr id="0" name=""/>
        <dsp:cNvSpPr/>
      </dsp:nvSpPr>
      <dsp:spPr>
        <a:xfrm>
          <a:off x="182810" y="4204651"/>
          <a:ext cx="1414472" cy="14624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glow rad="63500">
            <a:schemeClr val="dk2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/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/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843C8F38-DFD8-475F-A5F8-157288F751EC}" type="datetimeFigureOut">
              <a:rPr lang="ru-RU" smtClean="0"/>
              <a:pPr/>
              <a:t>26.06.2020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E69AEF8F-84E2-4003-952D-DDC6949A2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57;%20&#1060;&#1051;&#1045;&#1064;&#1050;&#1048;\&#1052;&#1072;&#1088;&#1080;&#1085;&#1072;\&#1082;&#1086;&#1085;&#1082;&#1091;&#1088;&#1089;&#1099;\&#1042;&#1086;&#1077;&#1085;&#1085;&#1099;&#1081;%20&#1084;&#1072;&#1088;&#1096;&#1088;&#1091;&#1090;\06_mark_bernes_juravli_myzuka.org%20(mp3cut.ru)%20(2)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0078011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86908" cy="6858000"/>
          </a:xfrm>
          <a:prstGeom prst="rect">
            <a:avLst/>
          </a:prstGeom>
        </p:spPr>
      </p:pic>
      <p:pic>
        <p:nvPicPr>
          <p:cNvPr id="5" name="06_mark_bernes_juravli_myzuka.org (mp3cut.ru) (2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еликая отечественная война 1941-1945. . События. . Люди. . Документы. . Краткий справочник 1990 - купить книгу в Киеве: цены, 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57356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74523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37920624"/>
      </p:ext>
    </p:extLst>
  </p:cSld>
  <p:clrMapOvr>
    <a:masterClrMapping/>
  </p:clrMapOvr>
  <p:transition advTm="24891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24" y="7374"/>
            <a:ext cx="7313676" cy="685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85806553"/>
      </p:ext>
    </p:extLst>
  </p:cSld>
  <p:clrMapOvr>
    <a:masterClrMapping/>
  </p:clrMapOvr>
  <p:transition advTm="40047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2917" y="0"/>
            <a:ext cx="3491171" cy="6858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К 60-летию Победы в память о 15-летних моряках на площади Соловецких юнг 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возведен </a:t>
            </a: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монумент - 7-метровая бронзовая скульптура, изображающая стоящего на волне юнгу с семафорными флажками в поднятых руках. Задним планом памятника </a:t>
            </a:r>
            <a:r>
              <a:rPr lang="ru-RU" sz="24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стал </a:t>
            </a:r>
            <a:r>
              <a:rPr lang="ru-RU" sz="2400" b="1" dirty="0">
                <a:solidFill>
                  <a:srgbClr val="7030A0"/>
                </a:solidFill>
                <a:latin typeface="Calibri" panose="020F0502020204030204" pitchFamily="34" charset="0"/>
              </a:rPr>
              <a:t>парус с парящим альбатросом.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72917" cy="686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785794"/>
            <a:ext cx="3528392" cy="504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118299871"/>
      </p:ext>
    </p:extLst>
  </p:cSld>
  <p:clrMapOvr>
    <a:masterClrMapping/>
  </p:clrMapOvr>
  <p:transition advTm="24906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0"/>
            <a:ext cx="4571102" cy="353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Соловецкие юнги, наши мальчишки юные, 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Ваши плечи, по детски худые и узкие 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Заслонили просторы родной нам России 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Будьте вечно героями! Будьте вечно живыми».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23554" name="Picture 2" descr="http://pru.karelia.ru/resources/6015-origina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0"/>
            <a:ext cx="2366090" cy="3539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Соловецкий юнга Великой Отечественной войны - В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084" y="0"/>
            <a:ext cx="2841916" cy="3734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5 мая 2012 года Соловецкая школа юнг отмечает 70-летие со дня образова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9430"/>
            <a:ext cx="2428860" cy="3318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Взгляни вокруг - Морская тематика: Литературные иллюстраци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3500438"/>
            <a:ext cx="2928926" cy="33575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тена ВКонтакте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113" y="3381685"/>
            <a:ext cx="4076244" cy="347631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08372785"/>
      </p:ext>
    </p:extLst>
  </p:cSld>
  <p:clrMapOvr>
    <a:masterClrMapping/>
  </p:clrMapOvr>
  <p:transition advTm="155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56" y="1285860"/>
            <a:ext cx="3606544" cy="5572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4881" y="0"/>
            <a:ext cx="7299119" cy="134076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Станция метро «Партизанская»</a:t>
            </a:r>
            <a:endParaRPr lang="ru-RU" sz="4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5918" y="1340767"/>
            <a:ext cx="3857651" cy="550033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</a:rPr>
              <a:t>Является памятником партизанскому движению в годы Великой Отечественной войны.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</a:rPr>
              <a:t>Станция открыта 18 января 1944г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01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96769753"/>
      </p:ext>
    </p:extLst>
  </p:cSld>
  <p:clrMapOvr>
    <a:masterClrMapping/>
  </p:clrMapOvr>
  <p:transition advTm="18906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3429000"/>
            <a:ext cx="342899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0"/>
            <a:ext cx="3428992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2834" y="0"/>
            <a:ext cx="4211334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Segoe Print" pitchFamily="2" charset="0"/>
              </a:rPr>
              <a:t>Станция 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</a:rPr>
              <a:t>«Партизанская»</a:t>
            </a:r>
          </a:p>
          <a:p>
            <a:pPr algn="just"/>
            <a:endParaRPr lang="ru-RU" b="1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algn="ctr"/>
            <a:endParaRPr lang="ru-RU" b="1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</a:rPr>
              <a:t>Здесь во время Великой Отечественной Войны располагались военно-сборные пункты партизанских отрядов. </a:t>
            </a:r>
            <a:endParaRPr lang="ru-RU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20520340"/>
      </p:ext>
    </p:extLst>
  </p:cSld>
  <p:clrMapOvr>
    <a:masterClrMapping/>
  </p:clrMapOvr>
  <p:transition advTm="15188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NT_38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2714620"/>
            <a:ext cx="3714744" cy="4143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NT_37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2756368"/>
            <a:ext cx="3563262" cy="4101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2834" y="0"/>
            <a:ext cx="7271166" cy="2924944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68580" indent="0" algn="just">
              <a:buNone/>
            </a:pPr>
            <a:endParaRPr lang="ru-RU" dirty="0" smtClean="0"/>
          </a:p>
          <a:p>
            <a:pPr algn="just"/>
            <a:r>
              <a:rPr lang="ru-RU" sz="3800" b="1" dirty="0" smtClean="0">
                <a:solidFill>
                  <a:srgbClr val="002060"/>
                </a:solidFill>
                <a:latin typeface="Segoe Print" pitchFamily="2" charset="0"/>
              </a:rPr>
              <a:t>На </a:t>
            </a:r>
            <a:r>
              <a:rPr lang="ru-RU" sz="3800" b="1" dirty="0">
                <a:solidFill>
                  <a:srgbClr val="002060"/>
                </a:solidFill>
                <a:latin typeface="Segoe Print" pitchFamily="2" charset="0"/>
              </a:rPr>
              <a:t>двух ближайших к выходу колоннах установлены скульптуры </a:t>
            </a:r>
            <a:r>
              <a:rPr lang="ru-RU" sz="3800" b="1" dirty="0">
                <a:solidFill>
                  <a:srgbClr val="C00000"/>
                </a:solidFill>
                <a:latin typeface="Segoe Print" pitchFamily="2" charset="0"/>
              </a:rPr>
              <a:t>Зои Космодемьянской и партизана Матвея Кузьмича Кузьмина </a:t>
            </a:r>
            <a:endParaRPr lang="ru-RU" sz="3800" b="1" dirty="0" smtClean="0">
              <a:solidFill>
                <a:srgbClr val="C00000"/>
              </a:solidFill>
              <a:latin typeface="Segoe Print" pitchFamily="2" charset="0"/>
            </a:endParaRPr>
          </a:p>
          <a:p>
            <a:pPr algn="r"/>
            <a:endParaRPr lang="ru-RU" sz="3600" b="1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algn="r"/>
            <a:r>
              <a:rPr lang="ru-RU" sz="3600" b="1" dirty="0" smtClean="0">
                <a:solidFill>
                  <a:srgbClr val="002060"/>
                </a:solidFill>
                <a:latin typeface="Segoe Print" pitchFamily="2" charset="0"/>
              </a:rPr>
              <a:t>(</a:t>
            </a:r>
            <a:r>
              <a:rPr lang="ru-RU" sz="3600" b="1" dirty="0">
                <a:solidFill>
                  <a:srgbClr val="002060"/>
                </a:solidFill>
                <a:latin typeface="Segoe Print" pitchFamily="2" charset="0"/>
              </a:rPr>
              <a:t>скульптор М. Г. </a:t>
            </a:r>
            <a:r>
              <a:rPr lang="ru-RU" sz="3600" b="1" dirty="0" err="1">
                <a:solidFill>
                  <a:srgbClr val="002060"/>
                </a:solidFill>
                <a:latin typeface="Segoe Print" pitchFamily="2" charset="0"/>
              </a:rPr>
              <a:t>Манизер</a:t>
            </a:r>
            <a:r>
              <a:rPr lang="ru-RU" sz="3600" b="1" dirty="0">
                <a:solidFill>
                  <a:srgbClr val="002060"/>
                </a:solidFill>
                <a:latin typeface="Segoe Print" pitchFamily="2" charset="0"/>
              </a:rPr>
              <a:t>).</a:t>
            </a:r>
            <a:br>
              <a:rPr lang="ru-RU" sz="3600" b="1" dirty="0">
                <a:solidFill>
                  <a:srgbClr val="002060"/>
                </a:solidFill>
                <a:latin typeface="Segoe Print" pitchFamily="2" charset="0"/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29860774"/>
      </p:ext>
    </p:extLst>
  </p:cSld>
  <p:clrMapOvr>
    <a:masterClrMapping/>
  </p:clrMapOvr>
  <p:transition advTm="14437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oup_22\Desktop\791f899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62" y="0"/>
            <a:ext cx="3643338" cy="3571876"/>
          </a:xfrm>
          <a:prstGeom prst="rect">
            <a:avLst/>
          </a:prstGeom>
          <a:noFill/>
        </p:spPr>
      </p:pic>
      <p:pic>
        <p:nvPicPr>
          <p:cNvPr id="2051" name="Picture 3" descr="C:\Users\Group_22\Desktop\eb1ce9c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1284" y="3214686"/>
            <a:ext cx="4022716" cy="36433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71604" y="0"/>
            <a:ext cx="4429156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None/>
            </a:pPr>
            <a:endParaRPr lang="ru-RU" sz="2000" b="1" dirty="0" smtClean="0">
              <a:solidFill>
                <a:srgbClr val="002060"/>
              </a:solidFill>
              <a:latin typeface="Segoe Print" pitchFamily="2" charset="0"/>
            </a:endParaRPr>
          </a:p>
          <a:p>
            <a:pPr algn="just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</a:rPr>
              <a:t>		</a:t>
            </a:r>
            <a:r>
              <a:rPr lang="ru-RU" sz="2000" b="1" dirty="0" smtClean="0">
                <a:solidFill>
                  <a:srgbClr val="C00000"/>
                </a:solidFill>
                <a:latin typeface="Segoe Print" pitchFamily="2" charset="0"/>
              </a:rPr>
              <a:t>Космодемьянская Зоя </a:t>
            </a:r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</a:rPr>
              <a:t>стала первой женщиной в годы ВОВ, удостоенной звания Героя Советского Союза (посмертно).  После того, как девушка была схвачена немцами, комсомолку подвергли жестоким истязаниям. После продолжительных пыток, была повешена в Петрищево на площади.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</a:rPr>
              <a:t> 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Segoe Print" pitchFamily="2" charset="0"/>
              </a:rPr>
              <a:t>Девушка стойко переносила издевательства, ни разу не попросила о пощаде, не выдавала информацию и называла себя Таней.</a:t>
            </a:r>
            <a:endParaRPr lang="ru-RU" sz="20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29781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3429000"/>
            <a:ext cx="728664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2834" y="0"/>
            <a:ext cx="7271166" cy="3429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Segoe Print" pitchFamily="2" charset="0"/>
              </a:rPr>
              <a:t>Матвей Кузьмин 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</a:rPr>
              <a:t>повторил </a:t>
            </a:r>
            <a:r>
              <a:rPr lang="ru-RU" b="1" dirty="0">
                <a:solidFill>
                  <a:srgbClr val="002060"/>
                </a:solidFill>
                <a:latin typeface="Segoe Print" pitchFamily="2" charset="0"/>
              </a:rPr>
              <a:t>подвиг Ивана Сусанина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</a:rPr>
              <a:t>.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Segoe Print" pitchFamily="2" charset="0"/>
              </a:rPr>
              <a:t>83-летний Матвей Кузьмин стал самым пожилым обладателем звания Героя Советского Союза за все время его существования.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13337279"/>
      </p:ext>
    </p:extLst>
  </p:cSld>
  <p:clrMapOvr>
    <a:masterClrMapping/>
  </p:clrMapOvr>
  <p:transition advTm="35156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История Москвы в картинках Старые карты Москвы и Подмосковья % Moscow history in pictures Old maps of Moscow and envir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3896"/>
          <a:stretch>
            <a:fillRect/>
          </a:stretch>
        </p:blipFill>
        <p:spPr bwMode="auto">
          <a:xfrm>
            <a:off x="6035116" y="0"/>
            <a:ext cx="310888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2834" y="0"/>
            <a:ext cx="4139326" cy="685800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</a:rPr>
              <a:t>Прообразами бронзовых фигур композиции </a:t>
            </a:r>
            <a:r>
              <a:rPr lang="ru-RU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«Народные мстители» </a:t>
            </a:r>
            <a:r>
              <a:rPr lang="ru-RU" b="1" dirty="0" smtClean="0">
                <a:solidFill>
                  <a:srgbClr val="002060"/>
                </a:solidFill>
                <a:latin typeface="Segoe Print" pitchFamily="2" charset="0"/>
              </a:rPr>
              <a:t>послужили легендарные партизаны: командир отряда, участник четырех войн </a:t>
            </a:r>
            <a:r>
              <a:rPr lang="ru-RU" b="1" dirty="0" smtClean="0">
                <a:solidFill>
                  <a:srgbClr val="C00000"/>
                </a:solidFill>
                <a:latin typeface="Segoe Print" pitchFamily="2" charset="0"/>
              </a:rPr>
              <a:t>Павел Кривоносов, разведчица Тося Петрова и юный партизан Петя</a:t>
            </a:r>
            <a:r>
              <a:rPr lang="ru-RU" b="1" dirty="0" smtClean="0">
                <a:solidFill>
                  <a:srgbClr val="C00000"/>
                </a:solidFill>
              </a:rPr>
              <a:t>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926265959"/>
      </p:ext>
    </p:extLst>
  </p:cSld>
  <p:clrMapOvr>
    <a:masterClrMapping/>
  </p:clrMapOvr>
  <p:transition advTm="27297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94" y="0"/>
            <a:ext cx="9113706" cy="1357298"/>
          </a:xfrm>
          <a:effectLst>
            <a:glow rad="63500">
              <a:schemeClr val="accent5">
                <a:alpha val="45000"/>
                <a:satMod val="120000"/>
              </a:schemeClr>
            </a:glow>
            <a:softEdge rad="3175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r"/>
            <a:endParaRPr lang="ru-RU" sz="36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46" y="1357298"/>
            <a:ext cx="4196414" cy="550070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576000"/>
            <a:r>
              <a:rPr lang="ru-RU" sz="3500" b="1" dirty="0">
                <a:latin typeface="Monotype Corsiva" panose="03010101010201010101" pitchFamily="66" charset="0"/>
              </a:rPr>
              <a:t>...Помните! Через века, через года, - </a:t>
            </a:r>
            <a:br>
              <a:rPr lang="ru-RU" sz="3500" b="1" dirty="0">
                <a:latin typeface="Monotype Corsiva" panose="03010101010201010101" pitchFamily="66" charset="0"/>
              </a:rPr>
            </a:br>
            <a:r>
              <a:rPr lang="ru-RU" sz="3500" b="1" dirty="0">
                <a:latin typeface="Monotype Corsiva" panose="03010101010201010101" pitchFamily="66" charset="0"/>
              </a:rPr>
              <a:t>помните! </a:t>
            </a:r>
            <a:br>
              <a:rPr lang="ru-RU" sz="3500" b="1" dirty="0">
                <a:latin typeface="Monotype Corsiva" panose="03010101010201010101" pitchFamily="66" charset="0"/>
              </a:rPr>
            </a:br>
            <a:r>
              <a:rPr lang="ru-RU" sz="3500" b="1" dirty="0">
                <a:latin typeface="Monotype Corsiva" panose="03010101010201010101" pitchFamily="66" charset="0"/>
              </a:rPr>
              <a:t>О тех, кто уже не придет никогда, - </a:t>
            </a:r>
            <a:br>
              <a:rPr lang="ru-RU" sz="3500" b="1" dirty="0">
                <a:latin typeface="Monotype Corsiva" panose="03010101010201010101" pitchFamily="66" charset="0"/>
              </a:rPr>
            </a:br>
            <a:r>
              <a:rPr lang="ru-RU" sz="3500" b="1" dirty="0">
                <a:latin typeface="Monotype Corsiva" panose="03010101010201010101" pitchFamily="66" charset="0"/>
              </a:rPr>
              <a:t>помните! </a:t>
            </a:r>
          </a:p>
          <a:p>
            <a:pPr marL="576000"/>
            <a:r>
              <a:rPr lang="ru-RU" sz="3500" b="1" dirty="0">
                <a:latin typeface="Monotype Corsiva" panose="03010101010201010101" pitchFamily="66" charset="0"/>
              </a:rPr>
              <a:t>Мечту пронесите через года </a:t>
            </a:r>
            <a:r>
              <a:rPr lang="ru-RU" sz="3500" b="1" dirty="0" smtClean="0">
                <a:latin typeface="Monotype Corsiva" panose="03010101010201010101" pitchFamily="66" charset="0"/>
              </a:rPr>
              <a:t> и </a:t>
            </a:r>
            <a:r>
              <a:rPr lang="ru-RU" sz="3500" b="1" dirty="0">
                <a:latin typeface="Monotype Corsiva" panose="03010101010201010101" pitchFamily="66" charset="0"/>
              </a:rPr>
              <a:t>жизнью </a:t>
            </a:r>
            <a:r>
              <a:rPr lang="ru-RU" sz="3500" b="1" dirty="0" smtClean="0">
                <a:latin typeface="Monotype Corsiva" panose="03010101010201010101" pitchFamily="66" charset="0"/>
              </a:rPr>
              <a:t>наполните</a:t>
            </a:r>
            <a:r>
              <a:rPr lang="ru-RU" sz="3500" b="1" dirty="0">
                <a:latin typeface="Monotype Corsiva" panose="03010101010201010101" pitchFamily="66" charset="0"/>
              </a:rPr>
              <a:t>!.. </a:t>
            </a:r>
            <a:endParaRPr lang="ru-RU" sz="3500" b="1" dirty="0" smtClean="0">
              <a:latin typeface="Monotype Corsiva" panose="03010101010201010101" pitchFamily="66" charset="0"/>
            </a:endParaRPr>
          </a:p>
          <a:p>
            <a:pPr marL="576000" indent="0">
              <a:buNone/>
            </a:pPr>
            <a:r>
              <a:rPr lang="ru-RU" sz="3500" b="1" dirty="0" smtClean="0">
                <a:latin typeface="Monotype Corsiva" panose="03010101010201010101" pitchFamily="66" charset="0"/>
              </a:rPr>
              <a:t>Но </a:t>
            </a:r>
            <a:r>
              <a:rPr lang="ru-RU" sz="3500" b="1" dirty="0">
                <a:latin typeface="Monotype Corsiva" panose="03010101010201010101" pitchFamily="66" charset="0"/>
              </a:rPr>
              <a:t>о тех, кто уже не </a:t>
            </a:r>
            <a:r>
              <a:rPr lang="ru-RU" sz="3500" b="1" dirty="0" smtClean="0">
                <a:latin typeface="Monotype Corsiva" panose="03010101010201010101" pitchFamily="66" charset="0"/>
              </a:rPr>
              <a:t>    придет </a:t>
            </a:r>
            <a:r>
              <a:rPr lang="ru-RU" sz="3500" b="1" dirty="0">
                <a:latin typeface="Monotype Corsiva" panose="03010101010201010101" pitchFamily="66" charset="0"/>
              </a:rPr>
              <a:t>никогда, - </a:t>
            </a:r>
            <a:r>
              <a:rPr lang="ru-RU" sz="3500" b="1" dirty="0" smtClean="0">
                <a:latin typeface="Monotype Corsiva" panose="03010101010201010101" pitchFamily="66" charset="0"/>
              </a:rPr>
              <a:t>   заклинаем</a:t>
            </a:r>
            <a:r>
              <a:rPr lang="ru-RU" sz="3500" b="1" dirty="0">
                <a:latin typeface="Monotype Corsiva" panose="03010101010201010101" pitchFamily="66" charset="0"/>
              </a:rPr>
              <a:t>, - помните! </a:t>
            </a:r>
          </a:p>
          <a:p>
            <a:pPr marL="576000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71612"/>
            <a:ext cx="4860032" cy="50916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Двойная волна 4"/>
          <p:cNvSpPr/>
          <p:nvPr/>
        </p:nvSpPr>
        <p:spPr>
          <a:xfrm>
            <a:off x="0" y="0"/>
            <a:ext cx="9144000" cy="1143008"/>
          </a:xfrm>
          <a:prstGeom prst="doubleWave">
            <a:avLst>
              <a:gd name="adj1" fmla="val 6250"/>
              <a:gd name="adj2" fmla="val 9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Print" pitchFamily="2" charset="0"/>
              </a:rPr>
              <a:t>Великой Победе посвящается…</a:t>
            </a:r>
            <a:endParaRPr lang="ru-RU" sz="4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Print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9011237"/>
      </p:ext>
    </p:extLst>
  </p:cSld>
  <p:clrMapOvr>
    <a:masterClrMapping/>
  </p:clrMapOvr>
  <p:transition advTm="16218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Савасерлин. Смотреть и видеть. Сайт фотоманьяка. Приближающемуся дню победы посвящается. (Часть 1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286"/>
          <a:stretch>
            <a:fillRect/>
          </a:stretch>
        </p:blipFill>
        <p:spPr bwMode="auto">
          <a:xfrm>
            <a:off x="5294671" y="1142984"/>
            <a:ext cx="3849329" cy="571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0304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Мемориальный комплекс «Площадь Мужества»</a:t>
            </a:r>
            <a:br>
              <a:rPr lang="ru-RU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endParaRPr lang="ru-RU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72834" y="1124744"/>
            <a:ext cx="4283342" cy="573325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Segoe Script" panose="020B0504020000000003" pitchFamily="34" charset="0"/>
              </a:rPr>
              <a:t>Около метро </a:t>
            </a:r>
            <a:r>
              <a:rPr lang="ru-RU" b="1" dirty="0">
                <a:solidFill>
                  <a:srgbClr val="002060"/>
                </a:solidFill>
                <a:latin typeface="Arial Black" panose="020B0A04020102020204" pitchFamily="34" charset="0"/>
              </a:rPr>
              <a:t>«Партизанская» </a:t>
            </a:r>
            <a:r>
              <a:rPr lang="ru-RU" b="1" dirty="0">
                <a:solidFill>
                  <a:srgbClr val="002060"/>
                </a:solidFill>
                <a:latin typeface="Segoe Script" panose="020B0504020000000003" pitchFamily="34" charset="0"/>
              </a:rPr>
              <a:t>расположен Измайловский </a:t>
            </a:r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парк.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В Измайловском парке культуры и отдыха находится  </a:t>
            </a:r>
            <a:r>
              <a:rPr lang="ru-RU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мемориальный </a:t>
            </a:r>
            <a:r>
              <a:rPr lang="ru-RU" b="1" dirty="0">
                <a:solidFill>
                  <a:srgbClr val="C00000"/>
                </a:solidFill>
                <a:latin typeface="Segoe Script" panose="020B0504020000000003" pitchFamily="34" charset="0"/>
              </a:rPr>
              <a:t>комплекс «Площадь Мужества</a:t>
            </a:r>
            <a:r>
              <a:rPr lang="ru-RU" b="1" dirty="0" smtClean="0">
                <a:solidFill>
                  <a:srgbClr val="C00000"/>
                </a:solidFill>
                <a:latin typeface="Segoe Script" panose="020B0504020000000003" pitchFamily="34" charset="0"/>
              </a:rPr>
              <a:t>»</a:t>
            </a:r>
            <a:endParaRPr lang="ru-RU" b="1" dirty="0">
              <a:solidFill>
                <a:srgbClr val="C00000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1124744"/>
            <a:ext cx="1858963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08713378"/>
      </p:ext>
    </p:extLst>
  </p:cSld>
  <p:clrMapOvr>
    <a:masterClrMapping/>
  </p:clrMapOvr>
  <p:transition advTm="14203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emory-map.prosv.ru/memorials/00/01/56/6/l/350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3212976"/>
            <a:ext cx="7285037" cy="364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8963" y="0"/>
            <a:ext cx="7285037" cy="32146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36000" algn="ctr">
              <a:lnSpc>
                <a:spcPct val="120000"/>
              </a:lnSpc>
            </a:pP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Мемориальный комплекс «Площадь Мужества</a:t>
            </a:r>
            <a:r>
              <a:rPr lang="ru-RU" sz="28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»- </a:t>
            </a:r>
            <a:r>
              <a:rPr lang="ru-RU" sz="28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подлинно </a:t>
            </a:r>
            <a:r>
              <a:rPr lang="ru-RU" sz="2800" b="1" dirty="0">
                <a:solidFill>
                  <a:srgbClr val="002060"/>
                </a:solidFill>
                <a:latin typeface="Segoe Script" panose="020B0504020000000003" pitchFamily="34" charset="0"/>
              </a:rPr>
              <a:t>народный </a:t>
            </a:r>
            <a:r>
              <a:rPr lang="ru-RU" sz="28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памятник, ведь </a:t>
            </a:r>
            <a:r>
              <a:rPr lang="ru-RU" sz="2800" b="1" dirty="0">
                <a:solidFill>
                  <a:srgbClr val="002060"/>
                </a:solidFill>
                <a:latin typeface="Segoe Script" panose="020B0504020000000003" pitchFamily="34" charset="0"/>
              </a:rPr>
              <a:t>создавали его, </a:t>
            </a:r>
            <a:r>
              <a:rPr lang="ru-RU" sz="28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буквально     по </a:t>
            </a:r>
            <a:r>
              <a:rPr lang="ru-RU" sz="2800" b="1" dirty="0">
                <a:solidFill>
                  <a:srgbClr val="002060"/>
                </a:solidFill>
                <a:latin typeface="Segoe Script" panose="020B0504020000000003" pitchFamily="34" charset="0"/>
              </a:rPr>
              <a:t>камешку складывали, </a:t>
            </a:r>
            <a:r>
              <a:rPr lang="ru-RU" sz="28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сами ветераны </a:t>
            </a:r>
            <a:r>
              <a:rPr lang="ru-RU" sz="2800" b="1" dirty="0">
                <a:solidFill>
                  <a:srgbClr val="002060"/>
                </a:solidFill>
                <a:latin typeface="Segoe Script" panose="020B0504020000000003" pitchFamily="34" charset="0"/>
              </a:rPr>
              <a:t>в </a:t>
            </a:r>
            <a:r>
              <a:rPr lang="ru-RU" sz="28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  1968 </a:t>
            </a:r>
            <a:r>
              <a:rPr lang="ru-RU" sz="2800" b="1" dirty="0">
                <a:solidFill>
                  <a:srgbClr val="002060"/>
                </a:solidFill>
                <a:latin typeface="Segoe Script" panose="020B0504020000000003" pitchFamily="34" charset="0"/>
              </a:rPr>
              <a:t>г. в память о славной Победе нашего народа в Великой Отечественной войне</a:t>
            </a:r>
            <a:r>
              <a:rPr lang="ru-RU" sz="28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.</a:t>
            </a:r>
            <a:r>
              <a:rPr lang="ru-RU" sz="2800" b="1" dirty="0">
                <a:solidFill>
                  <a:srgbClr val="002060"/>
                </a:solidFill>
                <a:latin typeface="Segoe Script" panose="020B0504020000000003" pitchFamily="34" charset="0"/>
              </a:rPr>
              <a:t>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023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2987445"/>
      </p:ext>
    </p:extLst>
  </p:cSld>
  <p:clrMapOvr>
    <a:masterClrMapping/>
  </p:clrMapOvr>
  <p:transition advTm="19906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roup_22\Desktop\01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0"/>
            <a:ext cx="2857488" cy="3143248"/>
          </a:xfrm>
          <a:prstGeom prst="rect">
            <a:avLst/>
          </a:prstGeom>
          <a:noFill/>
        </p:spPr>
      </p:pic>
      <p:pic>
        <p:nvPicPr>
          <p:cNvPr id="1028" name="Picture 4" descr="C:\Users\group_22\Desktop\krasnye-gvozdiki-perevyazannye-27498806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0"/>
            <a:ext cx="4572032" cy="285749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56" y="2857496"/>
            <a:ext cx="7286644" cy="400050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На территории комплекса находятся монументы, посвященные воинам и партизанам.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В 1942 году в этих местах из московских комсомольцев, решивших добровольно отправится на фронт, был сформирован 85-й гвардейский миномётный полк «Катюша».</a:t>
            </a:r>
            <a:endParaRPr lang="ru-RU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20547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roup_22\Desktop\3309635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3500438"/>
            <a:ext cx="5040312" cy="3357562"/>
          </a:xfrm>
          <a:prstGeom prst="rect">
            <a:avLst/>
          </a:prstGeom>
          <a:noFill/>
        </p:spPr>
      </p:pic>
      <p:pic>
        <p:nvPicPr>
          <p:cNvPr id="2051" name="Picture 3" descr="C:\Users\group_22\Desktop\55_1337.jpg"/>
          <p:cNvPicPr>
            <a:picLocks noChangeAspect="1" noChangeArrowheads="1"/>
          </p:cNvPicPr>
          <p:nvPr/>
        </p:nvPicPr>
        <p:blipFill>
          <a:blip r:embed="rId3" cstate="print"/>
          <a:srcRect b="8641"/>
          <a:stretch>
            <a:fillRect/>
          </a:stretch>
        </p:blipFill>
        <p:spPr bwMode="auto">
          <a:xfrm>
            <a:off x="5447115" y="3500438"/>
            <a:ext cx="3696885" cy="33575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56" y="0"/>
            <a:ext cx="7286644" cy="35004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В память о подвиге этого подразделения в 60-х годах прошлого столетия на гранитном постаменте был установлен танк Т-34, рядом на семиметровую высоту поднялись три направляющие рельсовые установки «Катюш» с моделями реактивных снарядов.</a:t>
            </a:r>
            <a:endParaRPr lang="ru-RU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23937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roup_22\Desktop\1_1285330446.jpg"/>
          <p:cNvPicPr>
            <a:picLocks noChangeAspect="1" noChangeArrowheads="1"/>
          </p:cNvPicPr>
          <p:nvPr/>
        </p:nvPicPr>
        <p:blipFill>
          <a:blip r:embed="rId2" cstate="print"/>
          <a:srcRect b="3921"/>
          <a:stretch>
            <a:fillRect/>
          </a:stretch>
        </p:blipFill>
        <p:spPr bwMode="auto">
          <a:xfrm>
            <a:off x="1785918" y="3356992"/>
            <a:ext cx="7358082" cy="35010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7356" y="0"/>
            <a:ext cx="7286644" cy="335699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/>
            <a:endParaRPr lang="ru-RU" b="1" dirty="0" smtClean="0">
              <a:solidFill>
                <a:srgbClr val="002060"/>
              </a:solidFill>
              <a:latin typeface="Segoe Script" panose="020B0504020000000003" pitchFamily="34" charset="0"/>
            </a:endParaRPr>
          </a:p>
          <a:p>
            <a:pPr algn="ctr"/>
            <a:r>
              <a:rPr lang="ru-RU" sz="31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Неподалеку выставлена военная техника, прошедшая боевой путь до Берлина. </a:t>
            </a:r>
          </a:p>
          <a:p>
            <a:pPr algn="ctr"/>
            <a:r>
              <a:rPr lang="ru-RU" sz="3100" b="1" dirty="0" smtClean="0">
                <a:solidFill>
                  <a:srgbClr val="002060"/>
                </a:solidFill>
                <a:latin typeface="Segoe Script" panose="020B0504020000000003" pitchFamily="34" charset="0"/>
              </a:rPr>
              <a:t>Установлены памятные стелы в честь воинских формирований, участвовавших в боевых действиях, и работников парка, погибших во времена Великой Отечественной Войны.</a:t>
            </a:r>
            <a:endParaRPr lang="ru-RU" sz="3100" b="1" dirty="0">
              <a:solidFill>
                <a:srgbClr val="002060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2023569"/>
      </p:ext>
    </p:extLst>
  </p:cSld>
  <p:clrMapOvr>
    <a:masterClrMapping/>
  </p:clrMapOvr>
  <p:transition advTm="25312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group_22\Desktop\01_18.jpg"/>
          <p:cNvPicPr>
            <a:picLocks noChangeAspect="1" noChangeArrowheads="1"/>
          </p:cNvPicPr>
          <p:nvPr/>
        </p:nvPicPr>
        <p:blipFill rotWithShape="1">
          <a:blip r:embed="rId2" cstate="print"/>
          <a:srcRect b="16342"/>
          <a:stretch/>
        </p:blipFill>
        <p:spPr bwMode="auto">
          <a:xfrm>
            <a:off x="1872834" y="3500438"/>
            <a:ext cx="7286644" cy="33932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57356" y="0"/>
            <a:ext cx="7286644" cy="35004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b="1" dirty="0" smtClean="0">
                <a:latin typeface="Monotype Corsiva" pitchFamily="66" charset="0"/>
              </a:rPr>
              <a:t>Не плачьте! В горле сдержите стоны,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горькие стоны.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Памяти павших будьте достойны!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Вечно достойны! </a:t>
            </a:r>
          </a:p>
          <a:p>
            <a:r>
              <a:rPr lang="ru-RU" b="1" dirty="0" smtClean="0">
                <a:latin typeface="Monotype Corsiva" pitchFamily="66" charset="0"/>
              </a:rPr>
              <a:t>Люди! Покуда сердца стучатся, -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помните!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Какою ценой завоевано счастье, -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пожалуйста, помните! 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1" y="0"/>
            <a:ext cx="1858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group_22\Desktop\d5672a4cc5264e885e551a4a0acb428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047732"/>
            <a:ext cx="1854371" cy="18772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27984" y="3500438"/>
            <a:ext cx="4697644" cy="575494"/>
          </a:xfrm>
          <a:prstGeom prst="rect">
            <a:avLst/>
          </a:prstGeom>
          <a:solidFill>
            <a:srgbClr val="CC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Tm="33625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group_22\Desktop\1304759867_c0d670a559f39376f3b3fcb3561b333b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45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6429396"/>
            <a:ext cx="928694" cy="357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Tm="20718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еликая отечественная война 1941-1945. . События. . Люди. . Документы. . Краткий справочник 1990 - купить книгу в Киеве: цены, 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1857356" cy="571501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57356" y="1142984"/>
            <a:ext cx="7286644" cy="42165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2800" dirty="0">
              <a:latin typeface="Arial Black" pitchFamily="34" charset="0"/>
            </a:endParaRPr>
          </a:p>
          <a:p>
            <a:pPr algn="ctr"/>
            <a:r>
              <a:rPr lang="ru-RU" sz="2800" dirty="0" smtClean="0">
                <a:latin typeface="Arial Black" pitchFamily="34" charset="0"/>
              </a:rPr>
              <a:t> «Лучший Военно-исторический маршрут»</a:t>
            </a:r>
          </a:p>
          <a:p>
            <a:pPr algn="ctr"/>
            <a:endParaRPr lang="ru-RU" sz="2400" dirty="0" smtClean="0">
              <a:latin typeface="Arial Black" pitchFamily="34" charset="0"/>
            </a:endParaRPr>
          </a:p>
          <a:p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</a:t>
            </a:r>
            <a:endPara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ВЫПОЛНИЛИ: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</a:t>
            </a:r>
            <a:r>
              <a:rPr lang="ru-RU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ст-ки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гр.№14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</a:t>
            </a:r>
            <a:r>
              <a:rPr lang="ru-RU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Протопопова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Екатерина</a:t>
            </a:r>
            <a:endParaRPr lang="ru-RU" sz="1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РУКОВОДИТЕЛЬ:</a:t>
            </a:r>
          </a:p>
          <a:p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преподаватель ОБЖ </a:t>
            </a:r>
            <a:r>
              <a:rPr lang="ru-RU" sz="1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Валеева</a:t>
            </a:r>
            <a:r>
              <a:rPr lang="ru-RU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А.А.</a:t>
            </a:r>
          </a:p>
          <a:p>
            <a:pPr algn="r"/>
            <a:r>
              <a:rPr lang="ru-RU" sz="1600" b="1" dirty="0" smtClean="0"/>
              <a:t>.</a:t>
            </a:r>
            <a:endParaRPr lang="ru-RU" sz="5400" b="1" dirty="0" smtClean="0">
              <a:solidFill>
                <a:schemeClr val="tx1"/>
              </a:solidFill>
              <a:latin typeface="Segoe Print" pitchFamily="2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0"/>
            <a:ext cx="9144000" cy="114298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ГОСУДАРСТВЕННОЕ АВТОНОМНОЕ ОБРАЗОВАТЕЛЬНОЕ УЧРЕЖДЕНИЕ </a:t>
            </a:r>
            <a:br>
              <a:rPr kumimoji="0" lang="ru-RU" sz="1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СРЕДНЕГО ПРОФЕССИОНАЛЬНОГО ОБРАЗОВАНИЯ ГОРОДА МОСКВЫ</a:t>
            </a:r>
            <a:br>
              <a:rPr kumimoji="0" lang="ru-RU" sz="1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ТЕХНОЛОГИЧЕСКИЙ КОЛЛЕДЖ № 24</a:t>
            </a:r>
            <a:br>
              <a:rPr kumimoji="0" lang="ru-RU" sz="1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600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(ГАОУ СПО ТК № 24)</a:t>
            </a:r>
            <a:r>
              <a:rPr kumimoji="0" lang="ru-RU" sz="1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-10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600" b="0" i="0" u="none" strike="noStrike" kern="1200" cap="none" spc="-10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лого_PSD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8662" cy="1142985"/>
          </a:xfrm>
          <a:prstGeom prst="rect">
            <a:avLst/>
          </a:prstGeom>
        </p:spPr>
      </p:pic>
    </p:spTree>
  </p:cSld>
  <p:clrMapOvr>
    <a:masterClrMapping/>
  </p:clrMapOvr>
  <p:transition advTm="10515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гелина\Desktop\карта.png"/>
          <p:cNvPicPr>
            <a:picLocks noChangeAspect="1" noChangeArrowheads="1"/>
          </p:cNvPicPr>
          <p:nvPr/>
        </p:nvPicPr>
        <p:blipFill>
          <a:blip r:embed="rId2" cstate="print"/>
          <a:srcRect b="20403"/>
          <a:stretch>
            <a:fillRect/>
          </a:stretch>
        </p:blipFill>
        <p:spPr bwMode="auto">
          <a:xfrm>
            <a:off x="1835696" y="2852937"/>
            <a:ext cx="7308304" cy="4005064"/>
          </a:xfrm>
          <a:prstGeom prst="rect">
            <a:avLst/>
          </a:prstGeom>
          <a:noFill/>
        </p:spPr>
      </p:pic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857356" y="2857496"/>
            <a:ext cx="5718048" cy="97748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Monotype Corsiva" pitchFamily="66" charset="0"/>
              </a:rPr>
              <a:t>Маршрут «Военный Восток»</a:t>
            </a:r>
            <a:endParaRPr lang="ru-RU" sz="32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57356" y="0"/>
            <a:ext cx="7286644" cy="2845498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b="1" dirty="0" smtClean="0">
                <a:latin typeface="Segoe Print" pitchFamily="2" charset="0"/>
              </a:rPr>
              <a:t>Представляем </a:t>
            </a:r>
            <a:r>
              <a:rPr lang="ru-RU" sz="2800" b="1" dirty="0" err="1" smtClean="0">
                <a:latin typeface="Segoe Print" pitchFamily="2" charset="0"/>
              </a:rPr>
              <a:t>пешеходно-автобусный</a:t>
            </a:r>
            <a:r>
              <a:rPr lang="ru-RU" sz="2800" b="1" dirty="0" smtClean="0">
                <a:latin typeface="Segoe Print" pitchFamily="2" charset="0"/>
              </a:rPr>
              <a:t> маршрут по местам Восточного Административного  Округа, связанными с Великой Отечественной Войной.</a:t>
            </a:r>
            <a:endParaRPr lang="ru-RU" sz="2800" b="1" dirty="0">
              <a:latin typeface="Segoe Print" pitchFamily="2" charset="0"/>
            </a:endParaRPr>
          </a:p>
        </p:txBody>
      </p:sp>
      <p:pic>
        <p:nvPicPr>
          <p:cNvPr id="4" name="Picture 2" descr="Великая отечественная война 1941-1945. . События. . Люди. . Документы. . Краткий справочник 1990 - купить книгу в Киеве: цены, 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85735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7938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36496" cy="914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Маршрут «Военный Восток»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1052736"/>
            <a:ext cx="6984776" cy="5148064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4" name="Picture 2" descr="Великая отечественная война 1941-1945. . События. . Люди. . Документы. . Краткий справочник 1990 - купить книгу в Киеве: цены, 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1857356" cy="594928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1928794" y="857232"/>
          <a:ext cx="7072362" cy="5849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897248016"/>
      </p:ext>
    </p:extLst>
  </p:cSld>
  <p:clrMapOvr>
    <a:masterClrMapping/>
  </p:clrMapOvr>
  <p:transition advTm="7391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Цель маршрута: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0232" y="2928934"/>
            <a:ext cx="6912768" cy="3929066"/>
          </a:xfrm>
          <a:solidFill>
            <a:schemeClr val="tx1">
              <a:lumMod val="50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 fontScale="85000" lnSpcReduction="10000"/>
          </a:bodyPr>
          <a:lstStyle/>
          <a:p>
            <a:pPr algn="ctr"/>
            <a:endParaRPr lang="ru-RU" i="1" dirty="0" smtClean="0"/>
          </a:p>
          <a:p>
            <a:pPr algn="ctr"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bg1"/>
                </a:solidFill>
                <a:latin typeface="Segoe Print" pitchFamily="2" charset="0"/>
              </a:rPr>
              <a:t>Сохранение исторической памяти</a:t>
            </a:r>
          </a:p>
          <a:p>
            <a:pPr algn="ctr"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bg1"/>
                </a:solidFill>
                <a:latin typeface="Segoe Print" pitchFamily="2" charset="0"/>
              </a:rPr>
              <a:t>Военно-патриотическое воспитание</a:t>
            </a:r>
          </a:p>
          <a:p>
            <a:pPr algn="ctr">
              <a:buFont typeface="Wingdings" pitchFamily="2" charset="2"/>
              <a:buChar char="Ø"/>
            </a:pPr>
            <a:r>
              <a:rPr lang="ru-RU" b="1" i="1" dirty="0" smtClean="0">
                <a:solidFill>
                  <a:schemeClr val="bg1"/>
                </a:solidFill>
                <a:latin typeface="Segoe Print" pitchFamily="2" charset="0"/>
              </a:rPr>
              <a:t>Знакомство с местами и объектами военно-исторического наследия округа, где мы учимся и живем, связанными с Великой Отечественной Войной</a:t>
            </a:r>
            <a:endParaRPr lang="ru-RU" b="1" i="1" dirty="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4" name="Picture 2" descr="Великая отечественная война 1941-1945. . События. . Люди. . Документы. . Краткий справочник 1990 - купить книгу в Киеве: цены, 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1857356" cy="5949280"/>
          </a:xfrm>
          <a:prstGeom prst="rect">
            <a:avLst/>
          </a:prstGeom>
          <a:noFill/>
        </p:spPr>
      </p:pic>
      <p:pic>
        <p:nvPicPr>
          <p:cNvPr id="1026" name="Picture 2" descr="C:\Users\Group_22\Desktop\Лента_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642918"/>
            <a:ext cx="7620000" cy="250033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786050" y="2357430"/>
            <a:ext cx="5580859" cy="46166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i="1" dirty="0" smtClean="0">
                <a:solidFill>
                  <a:srgbClr val="8D3C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 не нужно мертвым – это нужно живым!</a:t>
            </a:r>
          </a:p>
        </p:txBody>
      </p:sp>
    </p:spTree>
    <p:extLst>
      <p:ext uri="{BB962C8B-B14F-4D97-AF65-F5344CB8AC3E}">
        <p14:creationId xmlns="" xmlns:p14="http://schemas.microsoft.com/office/powerpoint/2010/main" val="3965136135"/>
      </p:ext>
    </p:extLst>
  </p:cSld>
  <p:clrMapOvr>
    <a:masterClrMapping/>
  </p:clrMapOvr>
  <p:transition advTm="15422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5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Monotype Corsiva" panose="03010101010201010101" pitchFamily="66" charset="0"/>
              </a:rPr>
              <a:t>Площадь Соловецких юнг</a:t>
            </a:r>
            <a:endParaRPr lang="ru-RU" sz="5400" b="1" dirty="0">
              <a:solidFill>
                <a:schemeClr val="bg1">
                  <a:lumMod val="85000"/>
                  <a:lumOff val="15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Picture 2" descr="Великая отечественная война 1941-1945. . События. . Люди. . Документы. . Краткий справочник 1990 - купить книгу в Киеве: цены, 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1857356" cy="594928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908720"/>
            <a:ext cx="7286643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5945061"/>
      </p:ext>
    </p:extLst>
  </p:cSld>
  <p:clrMapOvr>
    <a:masterClrMapping/>
  </p:clrMapOvr>
  <p:transition advTm="15265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еликая отечественная война 1941-1945. . События. . Люди. . Документы. . Краткий справочник 1990 - купить книгу в Киеве: цены, 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57356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0"/>
            <a:ext cx="72866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05811663"/>
      </p:ext>
    </p:extLst>
  </p:cSld>
  <p:clrMapOvr>
    <a:masterClrMapping/>
  </p:clrMapOvr>
  <p:transition advTm="15281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еликая отечественная война 1941-1945. . События. . Люди. . Документы. . Краткий справочник 1990 - купить книгу в Киеве: цены, 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57356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0"/>
            <a:ext cx="728664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91280459"/>
      </p:ext>
    </p:extLst>
  </p:cSld>
  <p:clrMapOvr>
    <a:masterClrMapping/>
  </p:clrMapOvr>
  <p:transition advTm="2475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783</TotalTime>
  <Words>496</Words>
  <Application>Microsoft Office PowerPoint</Application>
  <PresentationFormat>Экран (4:3)</PresentationFormat>
  <Paragraphs>75</Paragraphs>
  <Slides>26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Метро</vt:lpstr>
      <vt:lpstr>Слайд 1</vt:lpstr>
      <vt:lpstr>Слайд 2</vt:lpstr>
      <vt:lpstr>Слайд 3</vt:lpstr>
      <vt:lpstr>Представляем пешеходно-автобусный маршрут по местам Восточного Административного  Округа, связанными с Великой Отечественной Войной.</vt:lpstr>
      <vt:lpstr>Маршрут «Военный Восток»</vt:lpstr>
      <vt:lpstr>Цель маршрута:</vt:lpstr>
      <vt:lpstr>Площадь Соловецких юнг</vt:lpstr>
      <vt:lpstr>Слайд 8</vt:lpstr>
      <vt:lpstr>Слайд 9</vt:lpstr>
      <vt:lpstr>Слайд 10</vt:lpstr>
      <vt:lpstr>Слайд 11</vt:lpstr>
      <vt:lpstr> </vt:lpstr>
      <vt:lpstr>Слайд 13</vt:lpstr>
      <vt:lpstr>Станция метро «Партизанская»</vt:lpstr>
      <vt:lpstr> </vt:lpstr>
      <vt:lpstr>Слайд 16</vt:lpstr>
      <vt:lpstr> </vt:lpstr>
      <vt:lpstr>Слайд 18</vt:lpstr>
      <vt:lpstr> </vt:lpstr>
      <vt:lpstr>Мемориальный комплекс «Площадь Мужества» </vt:lpstr>
      <vt:lpstr>Слайд 21</vt:lpstr>
      <vt:lpstr> </vt:lpstr>
      <vt:lpstr> </vt:lpstr>
      <vt:lpstr> </vt:lpstr>
      <vt:lpstr> 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M_Shneyder</dc:creator>
  <cp:lastModifiedBy>A_Valeeva</cp:lastModifiedBy>
  <cp:revision>89</cp:revision>
  <dcterms:created xsi:type="dcterms:W3CDTF">2015-04-17T06:14:26Z</dcterms:created>
  <dcterms:modified xsi:type="dcterms:W3CDTF">2020-06-26T12:39:27Z</dcterms:modified>
</cp:coreProperties>
</file>