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7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0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9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5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5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2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8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5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2142-1010-4AE9-B284-6D24E3F5196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4EAB-1BAC-4DFD-9376-2163B9F1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700" dirty="0" smtClean="0">
                <a:latin typeface="Bookman Old Style" panose="02050604050505020204" pitchFamily="18" charset="0"/>
              </a:rPr>
              <a:t>Составитель проекта: Верещагина Светлана Сергеевна, педагог дополнительного образования</a:t>
            </a:r>
            <a:endParaRPr lang="ru-RU" sz="17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909" y="2551837"/>
            <a:ext cx="8056181" cy="175432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none" lIns="91440" tIns="45720" rIns="91440" bIns="45720">
            <a:prstTxWarp prst="textDeflate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«Творческая мастерская»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764705"/>
            <a:ext cx="3672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Bookman Old Style" panose="02050604050505020204" pitchFamily="18" charset="0"/>
              </a:rPr>
              <a:t>           ГБОУ АО  «Шенкурская СКОШИ»</a:t>
            </a:r>
          </a:p>
          <a:p>
            <a:endParaRPr lang="ru-RU" sz="1000" dirty="0">
              <a:latin typeface="Bookman Old Style" panose="02050604050505020204" pitchFamily="18" charset="0"/>
            </a:endParaRPr>
          </a:p>
          <a:p>
            <a:endParaRPr lang="ru-RU" sz="1000" dirty="0" smtClean="0">
              <a:latin typeface="Bookman Old Style" panose="02050604050505020204" pitchFamily="18" charset="0"/>
            </a:endParaRPr>
          </a:p>
          <a:p>
            <a:endParaRPr lang="ru-RU" sz="1000" dirty="0">
              <a:latin typeface="Bookman Old Style" panose="02050604050505020204" pitchFamily="18" charset="0"/>
            </a:endParaRPr>
          </a:p>
          <a:p>
            <a:endParaRPr lang="ru-RU" sz="1000" dirty="0" smtClean="0">
              <a:latin typeface="Bookman Old Style" panose="02050604050505020204" pitchFamily="18" charset="0"/>
            </a:endParaRPr>
          </a:p>
          <a:p>
            <a:endParaRPr lang="ru-RU" sz="1000" dirty="0">
              <a:latin typeface="Bookman Old Style" panose="02050604050505020204" pitchFamily="18" charset="0"/>
            </a:endParaRPr>
          </a:p>
          <a:p>
            <a:endParaRPr lang="ru-RU" sz="1000" dirty="0" smtClean="0">
              <a:latin typeface="Bookman Old Style" panose="02050604050505020204" pitchFamily="18" charset="0"/>
            </a:endParaRPr>
          </a:p>
          <a:p>
            <a:r>
              <a:rPr lang="ru-RU" sz="1000" dirty="0">
                <a:latin typeface="Bookman Old Style" panose="02050604050505020204" pitchFamily="18" charset="0"/>
              </a:rPr>
              <a:t> </a:t>
            </a:r>
            <a:r>
              <a:rPr lang="ru-RU" sz="1000" dirty="0" smtClean="0">
                <a:latin typeface="Bookman Old Style" panose="02050604050505020204" pitchFamily="18" charset="0"/>
              </a:rPr>
              <a:t>                                           УТВЕРЖДАЮ</a:t>
            </a:r>
          </a:p>
          <a:p>
            <a:r>
              <a:rPr lang="ru-RU" sz="1000" dirty="0">
                <a:latin typeface="Bookman Old Style" panose="02050604050505020204" pitchFamily="18" charset="0"/>
              </a:rPr>
              <a:t> </a:t>
            </a:r>
            <a:r>
              <a:rPr lang="ru-RU" sz="1000" dirty="0" smtClean="0">
                <a:latin typeface="Bookman Old Style" panose="02050604050505020204" pitchFamily="18" charset="0"/>
              </a:rPr>
              <a:t>                                          ИО директора школы</a:t>
            </a:r>
          </a:p>
          <a:p>
            <a:r>
              <a:rPr lang="ru-RU" sz="1000" dirty="0">
                <a:latin typeface="Bookman Old Style" panose="02050604050505020204" pitchFamily="18" charset="0"/>
              </a:rPr>
              <a:t> </a:t>
            </a:r>
            <a:r>
              <a:rPr lang="ru-RU" sz="1000" dirty="0" smtClean="0">
                <a:latin typeface="Bookman Old Style" panose="02050604050505020204" pitchFamily="18" charset="0"/>
              </a:rPr>
              <a:t>                                          ____________ </a:t>
            </a:r>
            <a:r>
              <a:rPr lang="ru-RU" sz="1000" dirty="0" err="1" smtClean="0">
                <a:latin typeface="Bookman Old Style" panose="02050604050505020204" pitchFamily="18" charset="0"/>
              </a:rPr>
              <a:t>О.Н.Мазурова</a:t>
            </a:r>
            <a:endParaRPr lang="ru-RU" sz="1000" dirty="0" smtClean="0">
              <a:latin typeface="Bookman Old Style" panose="02050604050505020204" pitchFamily="18" charset="0"/>
            </a:endParaRPr>
          </a:p>
          <a:p>
            <a:r>
              <a:rPr lang="ru-RU" sz="1000" dirty="0">
                <a:latin typeface="Bookman Old Style" panose="02050604050505020204" pitchFamily="18" charset="0"/>
              </a:rPr>
              <a:t> </a:t>
            </a:r>
            <a:r>
              <a:rPr lang="ru-RU" sz="1000" dirty="0" smtClean="0">
                <a:latin typeface="Bookman Old Style" panose="02050604050505020204" pitchFamily="18" charset="0"/>
              </a:rPr>
              <a:t>                                         «____»________ 2020 г.</a:t>
            </a:r>
            <a:endParaRPr lang="ru-RU" sz="1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Смета проекта.</a:t>
            </a:r>
            <a:br>
              <a:rPr lang="ru-RU" dirty="0" smtClean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33716"/>
              </p:ext>
            </p:extLst>
          </p:nvPr>
        </p:nvGraphicFramePr>
        <p:xfrm>
          <a:off x="457200" y="1268761"/>
          <a:ext cx="8229600" cy="52341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8416"/>
                <a:gridCol w="3168352"/>
                <a:gridCol w="3063871"/>
                <a:gridCol w="1338961"/>
              </a:tblGrid>
              <a:tr h="360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Материалы</a:t>
                      </a:r>
                      <a:endParaRPr lang="ru-RU" sz="10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Сроки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Сумма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523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Стеллажи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шт.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Помощь предпринимателя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Стулья ученические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 шт.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Ресурс школы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2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3.</a:t>
                      </a:r>
                      <a:endParaRPr lang="ru-RU" sz="10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Освещение, розетки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лампы дневного освещения, 3 розетки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3000 руб.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Замок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шт./120р.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5.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Покраска столов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б./200р.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600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6.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Леска, гвозди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200 р.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7.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Фоамиран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 шт./100 р.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600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7670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8.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Фетр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б. шт./80 р.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240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Фетр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ru-RU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уп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. /30 р.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90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3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Фетр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ru-RU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уп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. / 120 р.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360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Фетр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 шт. /30 р.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600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9.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Вспарыватель нитей 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 шт./ 30 р.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150 руб.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7670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10.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Джут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3шт./ 150 р.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450 руб.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Джут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шт./300 р.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900 руб.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Джут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шт. /250 р.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750 руб.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11.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Нитки для вязания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 шт./ 50 р.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400руб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  <a:tr h="261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  <a:endParaRPr lang="ru-RU" sz="10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Нитки «Ирис»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 шт./ 40 р.</a:t>
                      </a:r>
                      <a:endParaRPr lang="ru-RU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800руб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0429" marR="60429" marT="0" marB="0"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Смета проекта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6"/>
          <a:stretch/>
        </p:blipFill>
        <p:spPr bwMode="auto">
          <a:xfrm>
            <a:off x="0" y="-1"/>
            <a:ext cx="9036495" cy="666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20949"/>
              </p:ext>
            </p:extLst>
          </p:nvPr>
        </p:nvGraphicFramePr>
        <p:xfrm>
          <a:off x="179512" y="404668"/>
          <a:ext cx="8712969" cy="62646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32402"/>
                <a:gridCol w="3706281"/>
                <a:gridCol w="2659229"/>
                <a:gridCol w="1615057"/>
              </a:tblGrid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anose="02050604050505020204" pitchFamily="18" charset="0"/>
                        </a:rPr>
                        <a:t>Нитки для шитья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8 шт./ 20 р.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160 руб.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Английские булавки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 уп./ 40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Зажим для броши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 шт./ 30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150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Краски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уп./ 100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100руб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Кисти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 шт./ 30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240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Маркеры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шт./ 40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Фломастеры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</a:t>
                      </a:r>
                      <a:r>
                        <a:rPr lang="ru-RU" sz="1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уп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./ 100 р.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Циркуль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шт./ 27 р.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27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Ножницы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 шт./ 50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350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22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Декоративные ножницы для ткани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шт./ 1200р.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1200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23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Канцелярский нож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шт./ 4о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80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24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Крючки для вязания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 шт./ 30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Тесьма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 м./ 30р.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600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26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Клеевой пистолет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1 шт./ 320 р.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320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27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Клеевые карандаши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 шт./ 17р.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340 руб.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28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Клей Титан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шт./300р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300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29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Клей ПВА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 шт./ 30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30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Скотч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шт./ 70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31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Двусторонний скотч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</a:t>
                      </a:r>
                      <a:r>
                        <a:rPr lang="ru-RU" sz="1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уп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. / 60р.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60 руб.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32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Простые карандаши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 шт. / 10р.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33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Белый картон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уп./ 40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40 руб.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Бумага для принтера белая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</a:t>
                      </a:r>
                      <a:r>
                        <a:rPr lang="ru-RU" sz="1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уп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. / 120 р.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120 руб.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35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Бумага для принтера цветная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 листов / 8р.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80 руб.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36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Папки для дид. материала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 шт. / 120р.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720 руб.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37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Фотобумага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уп./  600р.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600 руб.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38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Ткани для  изготовление кукол-оберегов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 м. / 100 р.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800 руб.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39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Алмазная мозаика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шт./600р</a:t>
                      </a:r>
                      <a:endParaRPr lang="ru-RU" sz="8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1200 руб.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  <a:tr h="223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Итог 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8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Bookman Old Style" panose="02050604050505020204" pitchFamily="18" charset="0"/>
                        </a:rPr>
                        <a:t>19267руб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0165" marR="501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5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Ожидаемый результат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Кабинет «Творческая  мастерская» создан и  эстетично оформлен. Детям созданы комфортные  условия для  занятий  творчеством (рукоделием). Созданы условия   учащимся индивидуального обучения,  учащимся обучающимся по СИПР для реализации своих индивидуальных творческих способности и возможностей.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6632"/>
            <a:ext cx="8718550" cy="644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«Дети </a:t>
            </a:r>
            <a:r>
              <a:rPr lang="ru-RU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должны жить в мире 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 красоты</a:t>
            </a:r>
            <a:r>
              <a:rPr lang="ru-RU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, игры, сказки, музыки, 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  рисунка</a:t>
            </a:r>
            <a:r>
              <a:rPr lang="ru-RU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, фантазии, 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                           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творчества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».</a:t>
            </a:r>
            <a:endParaRPr lang="ru-RU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      </a:t>
            </a:r>
            <a:r>
              <a:rPr lang="ru-RU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В.А. Сухомлинский</a:t>
            </a:r>
            <a:endParaRPr lang="ru-RU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3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6" b="16015"/>
          <a:stretch/>
        </p:blipFill>
        <p:spPr bwMode="auto">
          <a:xfrm>
            <a:off x="179512" y="116632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</a:t>
            </a:r>
            <a:r>
              <a:rPr lang="ru-RU" sz="6400" b="1" u="sng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Цель.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Создание  «Творческой мастерской»  как специально-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организованной коррекционно-развивающей среды   для   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развития творческих способностей детей с ограниченными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возможностями здоровья.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ru-RU" sz="6400" b="1" u="sng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Задачи</a:t>
            </a: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Создать условия для самореализации и самосовершенствования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личности  ребенка   с  ОВЗ (интеллектуальными  нарушениями) 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Оборудовать кабинет «Творческая мастерская»  всем необходимым  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для   организации досуга учащихся через  вовлечение их  в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декоративно- прикладное творчество.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Создать условия для  организации мастер-классов для совместной 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творческой   деятельности родителей и учащихся.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Разработать  и реализовать план по оформлению и оснащению  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кабинета.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Собрать необходимую материально-техническую базу  для      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организации  практических занятий по рукоделию.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Разработать план развития кабинета «Творческая мастерская»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Вовлечь учащихся  в творческий процесс по эстетичному  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оформлению   «Творческой  мастерской».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342"/>
            <a:ext cx="8352928" cy="53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14"/>
          <a:stretch/>
        </p:blipFill>
        <p:spPr bwMode="auto">
          <a:xfrm>
            <a:off x="0" y="22460"/>
            <a:ext cx="9118344" cy="65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916832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Сроки реализации проекта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октябрь 2020г. - апрель 2021г. </a:t>
            </a:r>
          </a:p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 времени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Проект долгосрочный.</a:t>
            </a:r>
          </a:p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Тип проекта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Социально-значимый.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 количеству участников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коллективный</a:t>
            </a:r>
          </a:p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Участники проекта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педагог дополнительного образования, руководитель ОУ, завхоз ОУ, рабочий по комплексному обслуживанию, учитель трудового обучения, учащиеся кружков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Мастерилка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», «Весёлый лоскуток», «Творческая мастерская».</a:t>
            </a:r>
          </a:p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Проект осуществляется внутри школы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7" cy="659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Актуальность.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Создание в интернате  «Творческой мастерской»  по декоративно -прикладному творчеству актуально  т.к.  специальных условий для развития  творческих способностей  во внеурочное время  нет,  учебная    программа  по трудовому обучению  не предусматривает ознакомление детей с такими интересными   технологиями как:  техника работы с фетром , с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фоамираном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не  практикуется техника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Кинусайга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(шитьё без иглы),  работа с джутовой нитью.  В школе нет творческих объединений по декоративно-прикладному творчеству (рукоделию), что является существенным недостатком работы  с детьми с ОВЗ.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Декоративно – прикладное творчество – это не только прошлое, это наше будущее и настоящее, так как изделия народного творчества – часть общенациональной культуры, воплощающей в себе и древние традиции и современные. В декоративно – прикладном искусстве отражена наша история, веками накопленный опыт.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Различные виды рукоделия являются одними из старейших в прикладной трудовой деятельности человека. Приобщение подрастающего поколения к различным видам прикладного искусства, связанного с рукодельными работами, можно считать значимой частицей трудового обучения и воспитания учащихся.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895"/>
            <a:ext cx="8640959" cy="644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Восприятие художественной и практической ценности изделий, созданных народными умельцами, просто любителями, доступно детям любого возраста.   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Они  имеют возможность созерцать и чувствовать всю прелесть и неповторимость различных рукодельных работ. Практические работы по рукоделию развивают у  детей  мускулатуру пальцев рук, координацию движений, глазомер, аккуратность, закрепляют навыки работы с ножницами, иглами, шаблонами, измерительными инструментами.  У детей  в процессе коллективного творчества развиваются коммуникативные навыки общения, получают  опыт социализации.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Рукоделие способствует формированию ценностных эстетических ориентиров, художественно-эстетической оценки и овладение основами творческой деятельности, даёт возможность каждому воспитаннику реально открывать для себя волшебный мир декоративно-прикладного искусства, проявить и реализовать свои творческие способности.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Гипотеза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. Поэтому   можно предположить, что создание  специального  кабинета «Творческой мастерской» будет способствовать развитию творческой личности ребенка. Кабинет «Творческая мастерская»  будет дополнительным ресурсом образовательного учреждения как  развивающее пространство для детей  нашей школы.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95"/>
            <a:ext cx="8928991" cy="666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Для реализации проекта нам необходимы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ресурсы: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мебель, новое освещение, дополнительные розетки, материал для организации занятий :джутовая нить,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фоамиран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фетр, разные виды ткани, бумага Ф-4, папки и коробки для  формирования тематических папок, проволока, клеевой пистолет, клей ПВА, клей Титан, 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бокорезы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–кусачки,  канцелярский нож, ножницы, скотч, двусторонний скотч, пенопласт,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пеноплекс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картон,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вспарыватели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нитей, крючки для вязания,  нитки «Ирис», нитки для вязания, нитки для штопки, швейные иглы, булавки, тесьма и т.д.</a:t>
            </a:r>
          </a:p>
          <a:p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Риски.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Отсутствие материально-технической базы. Отсутствие ресурсов.</a:t>
            </a:r>
          </a:p>
          <a:p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Этапы работы по проекту.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1. Организационный этап.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Собеседование с руководителем ОУ  о необходимости по созданию кабинета. Согласование с руководителем ОУ  реальных возможностей  по реализации проекта.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Изучить имеющую базу, рассмотреть имеющиеся  ресурсы. Приобретение ресурсов. Планирование всей деятельности по реализации проекта.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Составить план – смету по оформлению кабинета.</a:t>
            </a:r>
          </a:p>
          <a:p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2. Основной этап. Выполнение плана. Практический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Реализация плана проекта.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" y="0"/>
            <a:ext cx="90364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План по реализации проекта «Творческая мастерская»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000" b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40768" y="2420888"/>
            <a:ext cx="8784976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                                        	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						.		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15378"/>
              </p:ext>
            </p:extLst>
          </p:nvPr>
        </p:nvGraphicFramePr>
        <p:xfrm>
          <a:off x="163834" y="836712"/>
          <a:ext cx="8866486" cy="59906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8355"/>
                <a:gridCol w="4313675"/>
                <a:gridCol w="1152128"/>
                <a:gridCol w="2952328"/>
              </a:tblGrid>
              <a:tr h="5067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 Мероприятие	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ответственные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5485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	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Выбор помещения для кабинета «Творческая мастерская	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Директор ОУ,                                                                                                                                  педагог доп. образования</a:t>
                      </a:r>
                    </a:p>
                  </a:txBody>
                  <a:tcPr/>
                </a:tc>
              </a:tr>
              <a:tr h="5424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Освобождение кабинета от ненужной мебели.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Рабочий по комплексному обслуживанию</a:t>
                      </a:r>
                    </a:p>
                  </a:txBody>
                  <a:tcPr/>
                </a:tc>
              </a:tr>
              <a:tr h="380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Установка освещения.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Директор ОУ, электрик</a:t>
                      </a:r>
                    </a:p>
                  </a:txBody>
                  <a:tcPr/>
                </a:tc>
              </a:tr>
              <a:tr h="380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Установка дополнительных розеток.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Директор ОУ, электрик</a:t>
                      </a:r>
                    </a:p>
                  </a:txBody>
                  <a:tcPr/>
                </a:tc>
              </a:tr>
              <a:tr h="5424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Установка стеллажей .Оформление стеллажей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Завхоз, педагог доп. образования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80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Подбор стульев для учащихся.	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Директор ОУ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образования.</a:t>
                      </a:r>
                    </a:p>
                  </a:txBody>
                  <a:tcPr/>
                </a:tc>
              </a:tr>
              <a:tr h="5424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Подбор, ремонт, покраска столов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образования, учитель трудового обучения,</a:t>
                      </a:r>
                    </a:p>
                  </a:txBody>
                  <a:tcPr/>
                </a:tc>
              </a:tr>
              <a:tr h="9356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Оформление нормативно-правовых документов: программа «Творческая мастерская», «Весёлый лоскуток», «</a:t>
                      </a:r>
                      <a:r>
                        <a:rPr lang="ru-RU" sz="1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Мастерилка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».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	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5424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Собеседование с родителями учащихся о посещении детьми творческих объединений.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5424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Оформление  нормативно-правового документа: «Инструктажи»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1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/>
          <a:stretch/>
        </p:blipFill>
        <p:spPr bwMode="auto">
          <a:xfrm>
            <a:off x="24964" y="0"/>
            <a:ext cx="9034463" cy="644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663849"/>
              </p:ext>
            </p:extLst>
          </p:nvPr>
        </p:nvGraphicFramePr>
        <p:xfrm>
          <a:off x="179512" y="260646"/>
          <a:ext cx="8712968" cy="63215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187"/>
                <a:gridCol w="3975297"/>
                <a:gridCol w="2178242"/>
                <a:gridCol w="2178242"/>
              </a:tblGrid>
              <a:tr h="8153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№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Мероприятие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сроки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ответственные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6015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Оформление нормативно-правового документа:  «Журнал инструктажей по ОТ и ТБ для учащихся»		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478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Организация  творческих занятий  с  учащимися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с октября	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478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Оформление паспорта кабинета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октябрь, ноябрь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5824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Подбор литературы по декоративно - прикладному творчеству.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постоянно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478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Декорирование стен работами учащихся и педагога.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постоянно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478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Создание тематических папок.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постоянно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4707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Оформление информационного стенда в кабинете «Творческая мастерская»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в системе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		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66963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Приобретение необходимых материалов, канц. товаров для организации занятий согласно ФГОС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 необходимости	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Руководитель ОУ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5824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Развитие и пополнение материально технической базы согласно ФГОС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постоянно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  <a:tr h="478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Составить план развития кабинета.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ноябрь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Педагог доп. образования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 Заключительный этап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 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  Оценка создания кабинета  учащимися и 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  родителями.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  Обсуждение с учащимися дальнейшего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 оформления кабинета «Творческая мастерская».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5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1671</Words>
  <Application>Microsoft Office PowerPoint</Application>
  <PresentationFormat>Экран (4:3)</PresentationFormat>
  <Paragraphs>352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Презентация PowerPoint</vt:lpstr>
      <vt:lpstr>Презентация PowerPoint</vt:lpstr>
      <vt:lpstr>Актуальность. </vt:lpstr>
      <vt:lpstr>Презентация PowerPoint</vt:lpstr>
      <vt:lpstr>Презентация PowerPoint</vt:lpstr>
      <vt:lpstr>План по реализации проекта «Творческая мастерская» </vt:lpstr>
      <vt:lpstr>Презентация PowerPoint</vt:lpstr>
      <vt:lpstr>Презентация PowerPoint</vt:lpstr>
      <vt:lpstr>Смета проекта.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«Творческая мастерская»</dc:title>
  <dc:creator>Vab</dc:creator>
  <cp:lastModifiedBy>Vab</cp:lastModifiedBy>
  <cp:revision>25</cp:revision>
  <cp:lastPrinted>2020-11-06T20:10:04Z</cp:lastPrinted>
  <dcterms:created xsi:type="dcterms:W3CDTF">2020-11-03T15:19:51Z</dcterms:created>
  <dcterms:modified xsi:type="dcterms:W3CDTF">2020-11-07T17:00:54Z</dcterms:modified>
</cp:coreProperties>
</file>