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1" r:id="rId3"/>
    <p:sldId id="257" r:id="rId4"/>
    <p:sldId id="272" r:id="rId5"/>
    <p:sldId id="268" r:id="rId6"/>
    <p:sldId id="269" r:id="rId7"/>
    <p:sldId id="275" r:id="rId8"/>
    <p:sldId id="276" r:id="rId9"/>
    <p:sldId id="277" r:id="rId10"/>
    <p:sldId id="278" r:id="rId11"/>
    <p:sldId id="293" r:id="rId12"/>
    <p:sldId id="280" r:id="rId13"/>
    <p:sldId id="281" r:id="rId14"/>
    <p:sldId id="282" r:id="rId15"/>
    <p:sldId id="261" r:id="rId16"/>
    <p:sldId id="295" r:id="rId17"/>
    <p:sldId id="294" r:id="rId18"/>
    <p:sldId id="258" r:id="rId19"/>
    <p:sldId id="259" r:id="rId20"/>
    <p:sldId id="270" r:id="rId21"/>
    <p:sldId id="296" r:id="rId22"/>
    <p:sldId id="286" r:id="rId23"/>
    <p:sldId id="288" r:id="rId24"/>
    <p:sldId id="289" r:id="rId25"/>
    <p:sldId id="267" r:id="rId26"/>
    <p:sldId id="285" r:id="rId27"/>
    <p:sldId id="290" r:id="rId28"/>
    <p:sldId id="291" r:id="rId29"/>
    <p:sldId id="263" r:id="rId30"/>
    <p:sldId id="264" r:id="rId31"/>
    <p:sldId id="262" r:id="rId32"/>
    <p:sldId id="266" r:id="rId33"/>
    <p:sldId id="292" r:id="rId34"/>
    <p:sldId id="29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220" autoAdjust="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F8F8E-3EDB-4216-B7B8-FB1CAEA3DF2D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92DDD-97E1-40F1-A591-9F0F26AED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032D6-1399-4DA2-B441-8A259B9C7B46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0169-6E0C-496C-84B2-BC9A94E57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2C22F-236D-4FAD-8C1E-6BD4EAB63BB0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2D7EA-46D0-438D-A54A-EC02CC6E6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F0F41-B994-4C60-BB55-D52E86881E54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1ADC2-098F-465C-AB5B-266BC1F75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C68F5-5045-4583-826C-CD2C5A7286F4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317F-3067-4CBF-8D38-90904187C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8A940-41FB-44EA-A74D-E6DB552270CF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EA39-9964-4102-802F-FEFFE90F0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5197-CE3B-4A2D-BCFF-96E9EF49ADC8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60DD-597A-4C08-96AC-2814C533B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6E7C-0770-46A8-9C16-2F7F39897B00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A9B96-30FB-48EF-A06D-969A04690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65F1-9E4C-4FD2-A9CA-51B5D7BD4419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1DC79-6102-4149-90BD-6019420F6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9748-7239-4C16-8F35-90F076428992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0A6B4-B0FD-47A2-ADE6-248AD8718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1E4D-EE63-49C5-B652-0BF7A5AA1A86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B669-6111-45C7-8BDB-4E1758451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8E8A17-DD91-40AD-B0C4-6E8ECDCCE1F6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ED6707-E749-4056-823B-96FA43826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9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анк Обоев: обои Веселые нотки, фото - Обои для рабочего стола Веселые нотки фото - Раздел обоев: (абстрак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428604"/>
            <a:ext cx="642942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ЛАДЫ В МУЗЫКЕ.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ТОНАЛЬНОСТИ.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8585" y="5380672"/>
            <a:ext cx="52754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Смоляк Инна Владимировна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Преподаватель  музыкально-теоретических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дисциплин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МБУ ДО ДШИ </a:t>
            </a:r>
            <a:r>
              <a:rPr lang="ru-RU" b="1" dirty="0" smtClean="0">
                <a:solidFill>
                  <a:srgbClr val="C00000"/>
                </a:solidFill>
              </a:rPr>
              <a:t>«КАНТИЛЕНА»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г. Новосибирск   </a:t>
            </a:r>
            <a:r>
              <a:rPr lang="ru-RU" b="1" dirty="0" smtClean="0">
                <a:solidFill>
                  <a:srgbClr val="C00000"/>
                </a:solidFill>
              </a:rPr>
              <a:t>2019 </a:t>
            </a:r>
            <a:r>
              <a:rPr lang="ru-RU" b="1" dirty="0" smtClean="0">
                <a:solidFill>
                  <a:srgbClr val="C00000"/>
                </a:solidFill>
              </a:rPr>
              <a:t>г.</a:t>
            </a:r>
          </a:p>
          <a:p>
            <a:pPr algn="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2071678"/>
            <a:ext cx="4055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Методическое пособие-тренажер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 сольфеджио для 1 класса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(Для детей и родителей)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4612" y="214290"/>
            <a:ext cx="363265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ЗНАКИ АЛЬТЕРАЦИИ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714488"/>
            <a:ext cx="8001055" cy="304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Музыкальная фея АЛЬТЕРАЦИЯ  изменяет высоту звука с помощью волшебных знаков: диеза, бемоля, бекара.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Она ставит рядом со звуком один из  знаков – и его высота сразу меняется – то повышается, то понижается!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" y="18251"/>
            <a:ext cx="9140375" cy="683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3174" y="214290"/>
            <a:ext cx="363265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ЗНАКИ АЛЬТЕРАЦИИ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643050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Белым клавишам повезло – </a:t>
            </a:r>
          </a:p>
          <a:p>
            <a:pPr algn="ctr"/>
            <a:r>
              <a:rPr lang="ru-RU" sz="2800" b="1" dirty="0" smtClean="0"/>
              <a:t>У них есть имена.</a:t>
            </a:r>
          </a:p>
          <a:p>
            <a:pPr algn="ctr"/>
            <a:r>
              <a:rPr lang="ru-RU" sz="2800" b="1" dirty="0" smtClean="0"/>
              <a:t>А у черных клавиш своих имен нет -</a:t>
            </a:r>
          </a:p>
          <a:p>
            <a:pPr algn="ctr"/>
            <a:r>
              <a:rPr lang="ru-RU" sz="2800" b="1" dirty="0" smtClean="0"/>
              <a:t>Их называют по имени рядом стоящей справа или слева Белой клавиши:</a:t>
            </a:r>
          </a:p>
          <a:p>
            <a:pPr algn="ctr"/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7858180" cy="5043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0364" y="642918"/>
            <a:ext cx="363265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ДИЕЗ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1785926"/>
            <a:ext cx="5857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Диез – это знак повышения звука на </a:t>
            </a:r>
            <a:r>
              <a:rPr lang="ru-RU" sz="2800" b="1" dirty="0" err="1" smtClean="0"/>
              <a:t>пол-тона</a:t>
            </a:r>
            <a:r>
              <a:rPr lang="ru-RU" sz="2800" b="1" dirty="0" smtClean="0"/>
              <a:t> вверх (вправо)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1855769" cy="207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8643999" cy="188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5786" y="4071942"/>
            <a:ext cx="755745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Диезы пишутся слева от ноты на той же высоте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357694"/>
            <a:ext cx="8786874" cy="154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00364" y="642918"/>
            <a:ext cx="363265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БЕМОЛЬ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1857364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Бемоль – это знак понижения звука на </a:t>
            </a:r>
            <a:r>
              <a:rPr lang="ru-RU" sz="2800" b="1" dirty="0" err="1" smtClean="0"/>
              <a:t>пол-тона</a:t>
            </a:r>
            <a:r>
              <a:rPr lang="ru-RU" sz="2800" b="1" dirty="0" smtClean="0"/>
              <a:t> вниз (влево)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4071942"/>
            <a:ext cx="700499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Бемоли пишутся слева от ноты на той же высоте</a:t>
            </a:r>
            <a:endParaRPr lang="ru-RU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1699794" cy="2147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0364" y="642918"/>
            <a:ext cx="363265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/>
              <a:t>БЕКАР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1643050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Бекар – это знак отмены диеза или бемоля</a:t>
            </a:r>
            <a:endParaRPr lang="ru-RU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1428760" cy="208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Скачать обои Белый человечек (1680 x 1050 widescreen). Обои на рабочий стол, фот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857496"/>
            <a:ext cx="5857916" cy="366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14818"/>
            <a:ext cx="714380" cy="104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397523">
            <a:off x="3255029" y="4230676"/>
            <a:ext cx="914461" cy="1155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62696">
            <a:off x="5766196" y="3265874"/>
            <a:ext cx="1042030" cy="104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http://www.muz-urok.ru/ladyi/7ef04724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2214553" cy="3050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10" descr="http://www.muz-urok.ru/ladyi/88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823491">
            <a:off x="5280242" y="1612390"/>
            <a:ext cx="238125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357290" y="3500438"/>
            <a:ext cx="2244725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МАЖОР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7884" y="4572008"/>
            <a:ext cx="2178050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МИНОР</a:t>
            </a:r>
          </a:p>
        </p:txBody>
      </p:sp>
      <p:sp>
        <p:nvSpPr>
          <p:cNvPr id="8198" name="TextBox 14"/>
          <p:cNvSpPr txBox="1">
            <a:spLocks noChangeArrowheads="1"/>
          </p:cNvSpPr>
          <p:nvPr/>
        </p:nvSpPr>
        <p:spPr bwMode="auto">
          <a:xfrm>
            <a:off x="4929188" y="500063"/>
            <a:ext cx="258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imes New Roman" pitchFamily="18" charset="0"/>
              </a:rPr>
              <a:t>ЛАДЫ: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4286256"/>
            <a:ext cx="423616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МАЖОР: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Это лад с радостной, бодрой, </a:t>
            </a:r>
          </a:p>
          <a:p>
            <a:pPr algn="ctr"/>
            <a:r>
              <a:rPr lang="ru-RU" sz="2400" b="1" dirty="0" smtClean="0"/>
              <a:t>светлой окраской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5357826"/>
            <a:ext cx="286815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МИНОР: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Это лад с грустной,</a:t>
            </a:r>
          </a:p>
          <a:p>
            <a:pPr algn="ctr"/>
            <a:r>
              <a:rPr lang="ru-RU" sz="2400" b="1" dirty="0" smtClean="0"/>
              <a:t>темной окраской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http://www.muz-urok.ru/ladyi/7ef04724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1156708" cy="1593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10" descr="http://www.muz-urok.ru/ladyi/88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823491">
            <a:off x="7055820" y="191432"/>
            <a:ext cx="1145432" cy="1429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8" name="TextBox 14"/>
          <p:cNvSpPr txBox="1">
            <a:spLocks noChangeArrowheads="1"/>
          </p:cNvSpPr>
          <p:nvPr/>
        </p:nvSpPr>
        <p:spPr bwMode="auto">
          <a:xfrm>
            <a:off x="3286116" y="500042"/>
            <a:ext cx="258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itchFamily="18" charset="0"/>
              </a:rPr>
              <a:t>ЛАДЫ: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1785926"/>
            <a:ext cx="8143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каждом ладу  - мажоре или миноре - звуки расположены в особом порядке:</a:t>
            </a:r>
          </a:p>
          <a:p>
            <a:pPr marL="342900" indent="-342900"/>
            <a:r>
              <a:rPr lang="ru-RU" sz="2800" dirty="0" smtClean="0"/>
              <a:t>В мажоре и миноре – 7 ступеней. </a:t>
            </a:r>
          </a:p>
          <a:p>
            <a:pPr marL="342900" indent="-342900"/>
            <a:r>
              <a:rPr lang="ru-RU" sz="2800" dirty="0" smtClean="0"/>
              <a:t>Среди них есть устойчивые и неустойчивые ступени: </a:t>
            </a:r>
          </a:p>
          <a:p>
            <a:pPr marL="342900" indent="-342900"/>
            <a:r>
              <a:rPr lang="en-US" sz="2800" dirty="0" smtClean="0">
                <a:solidFill>
                  <a:srgbClr val="FFFF00"/>
                </a:solidFill>
              </a:rPr>
              <a:t>I  III  V - </a:t>
            </a:r>
            <a:r>
              <a:rPr lang="ru-RU" sz="2800" dirty="0" smtClean="0">
                <a:solidFill>
                  <a:srgbClr val="FFFF00"/>
                </a:solidFill>
              </a:rPr>
              <a:t>УСТОЙЧИВЫЕ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ru-RU" sz="2800" dirty="0" smtClean="0"/>
              <a:t>ступени</a:t>
            </a:r>
            <a:r>
              <a:rPr lang="en-US" sz="2800" dirty="0" smtClean="0"/>
              <a:t> </a:t>
            </a:r>
            <a:r>
              <a:rPr lang="ru-RU" sz="2800" dirty="0" smtClean="0"/>
              <a:t>, на них заканчивается музыкальная фраза.</a:t>
            </a:r>
            <a:r>
              <a:rPr lang="en-US" sz="2800" dirty="0" smtClean="0"/>
              <a:t>                 </a:t>
            </a:r>
            <a:endParaRPr lang="ru-RU" sz="2800" dirty="0" smtClean="0"/>
          </a:p>
          <a:p>
            <a:pPr marL="342900" indent="-342900"/>
            <a:r>
              <a:rPr lang="ru-RU" sz="2800" dirty="0" smtClean="0"/>
              <a:t>    </a:t>
            </a:r>
          </a:p>
          <a:p>
            <a:pPr marL="342900" indent="-342900"/>
            <a:r>
              <a:rPr lang="en-US" sz="2800" dirty="0" smtClean="0">
                <a:solidFill>
                  <a:srgbClr val="FFC000"/>
                </a:solidFill>
              </a:rPr>
              <a:t>II  IV  VI  VII</a:t>
            </a:r>
            <a:r>
              <a:rPr lang="ru-RU" sz="2800" dirty="0" smtClean="0">
                <a:solidFill>
                  <a:srgbClr val="FFC000"/>
                </a:solidFill>
              </a:rPr>
              <a:t> - НЕУСТОЙЧИВЫЕ</a:t>
            </a:r>
            <a:r>
              <a:rPr lang="en-US" sz="2800" dirty="0" smtClean="0">
                <a:solidFill>
                  <a:srgbClr val="FFC000"/>
                </a:solidFill>
              </a:rPr>
              <a:t>   </a:t>
            </a:r>
            <a:r>
              <a:rPr lang="ru-RU" sz="2800" dirty="0" smtClean="0"/>
              <a:t>ступени, они всегда стремятся к устойчивым</a:t>
            </a:r>
            <a:r>
              <a:rPr lang="en-US" sz="2800" dirty="0" smtClean="0"/>
              <a:t> 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Box 14"/>
          <p:cNvSpPr txBox="1">
            <a:spLocks noChangeArrowheads="1"/>
          </p:cNvSpPr>
          <p:nvPr/>
        </p:nvSpPr>
        <p:spPr bwMode="auto">
          <a:xfrm>
            <a:off x="571472" y="285728"/>
            <a:ext cx="792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</a:rPr>
              <a:t>ТЯГОТЕНИЕ НЕУСТОЙЧИВЫХ СТУПЕНЕЙ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</a:rPr>
              <a:t>В УСТОЙЧИВЫЕ СТУПЕНИ:</a:t>
            </a:r>
            <a:endParaRPr lang="ru-RU" sz="2800" b="1" dirty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215238" cy="519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85728"/>
            <a:ext cx="314325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Выучи римские цифры: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I — 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II — 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III —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IV — 4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V — 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VI — 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VII — 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0530" y="2357430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Римскими цифрами в музыке обозначаются </a:t>
            </a:r>
          </a:p>
          <a:p>
            <a:pPr algn="ctr"/>
            <a:r>
              <a:rPr lang="ru-RU" sz="2400" b="1" dirty="0" smtClean="0"/>
              <a:t>СТУПЕНИ ГАММЫ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1785938" cy="3540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I —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II —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III — 3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IV — 4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V — 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VI — 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VII —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4000504"/>
            <a:ext cx="342125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I </a:t>
            </a:r>
            <a:r>
              <a:rPr lang="ru-RU" sz="2400" b="1" dirty="0">
                <a:solidFill>
                  <a:schemeClr val="bg1"/>
                </a:solidFill>
              </a:rPr>
              <a:t>СТУПЕНЬ  ГАММЫ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НАЗЫВАЕТСЯ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ТОНИКА</a:t>
            </a:r>
            <a:endParaRPr lang="ru-RU" sz="2400" b="1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14290"/>
            <a:ext cx="4714908" cy="495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1472" y="5380672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Первая</a:t>
            </a:r>
            <a:r>
              <a:rPr lang="en-US" sz="2400" dirty="0" smtClean="0"/>
              <a:t> </a:t>
            </a:r>
            <a:r>
              <a:rPr lang="ru-RU" sz="2400" dirty="0" smtClean="0"/>
              <a:t>ступень  самая главная среди всех ступеней – как генерал среди солдат.</a:t>
            </a:r>
          </a:p>
          <a:p>
            <a:r>
              <a:rPr lang="ru-RU" sz="2400" dirty="0" smtClean="0"/>
              <a:t>По имени </a:t>
            </a:r>
            <a:r>
              <a:rPr lang="en-US" sz="2400" dirty="0" smtClean="0"/>
              <a:t>I </a:t>
            </a:r>
            <a:r>
              <a:rPr lang="ru-RU" sz="2400" dirty="0" smtClean="0"/>
              <a:t>ступени будет называться тональность.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4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42862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                           ОГЛАВЛЕНИЕ:</a:t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/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1. ГАММА.</a:t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 2. ТОНЫ И ПОЛУТОНЫ.</a:t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   3. ЗНАКИ АЛЬТЕРАЦИИ (ДИЕЗ, БЕМОЛЬ, БЕКАР).</a:t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      4. СТУПЕНИ  ГАММЫ. ТОНИКА.</a:t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        5. ЛАДЫ МАЖОР И МИНОР.</a:t>
            </a:r>
            <a:b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</a:b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           6. ПОНЯТИЕ – ТОНАЛЬНОСТЬ.</a:t>
            </a:r>
            <a:endParaRPr lang="ru-RU" sz="2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177549">
            <a:off x="387835" y="2690825"/>
            <a:ext cx="4730801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СТРОЕНИЕ МАЖОРНОЙ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ГАММЫ 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14290"/>
            <a:ext cx="70723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Звукоряд мажора и минора строятся по разному  -  из разного сочетания тонов и полутонов. Сейчас мы это рассмотрим!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 rot="364469">
            <a:off x="3920868" y="4425839"/>
            <a:ext cx="4730801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СТРОЕНИЕ МИНОРНОЙ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ГАММЫ 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100257">
            <a:off x="261234" y="407177"/>
            <a:ext cx="4730801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СТРОЕНИЕ МАЖОРНОЙ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ГАММЫ </a:t>
            </a:r>
            <a:endParaRPr lang="ru-RU" sz="3600" dirty="0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 rot="21172237">
            <a:off x="381000" y="4926013"/>
            <a:ext cx="8532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itchFamily="18" charset="0"/>
              </a:rPr>
              <a:t>Т – Т – ПТ – Т – Т – Т - ПТ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5296">
            <a:off x="1357290" y="2428868"/>
            <a:ext cx="6656387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21121621">
            <a:off x="3241173" y="2169065"/>
            <a:ext cx="227248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ДО-МАЖОР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4546" y="214290"/>
            <a:ext cx="4786346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строим мажорную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гамму от </a:t>
            </a:r>
            <a:r>
              <a:rPr lang="ru-RU" sz="3600" b="1" dirty="0" smtClean="0">
                <a:solidFill>
                  <a:srgbClr val="FF0000"/>
                </a:solidFill>
              </a:rPr>
              <a:t>СОЛЬ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357158" y="5643578"/>
            <a:ext cx="8532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itchFamily="18" charset="0"/>
              </a:rPr>
              <a:t>Т – Т – ПТ – Т – Т – Т - ПТ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832"/>
            <a:ext cx="9079768" cy="297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лнце 7"/>
          <p:cNvSpPr/>
          <p:nvPr/>
        </p:nvSpPr>
        <p:spPr>
          <a:xfrm>
            <a:off x="3714744" y="4143380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4286248" y="4143380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4857752" y="4143380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5429256" y="4143380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6000760" y="4143380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6572264" y="4143380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7358082" y="3071810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7715272" y="4143380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4546" y="214290"/>
            <a:ext cx="4786346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строим мажорную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гамму от </a:t>
            </a:r>
            <a:r>
              <a:rPr lang="ru-RU" sz="3600" b="1" dirty="0" smtClean="0">
                <a:solidFill>
                  <a:srgbClr val="FF0000"/>
                </a:solidFill>
              </a:rPr>
              <a:t>РЕ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357158" y="5643578"/>
            <a:ext cx="8532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itchFamily="18" charset="0"/>
              </a:rPr>
              <a:t>Т – Т – ПТ – Т – Т – Т - ПТ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832"/>
            <a:ext cx="9079768" cy="297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лнце 7"/>
          <p:cNvSpPr/>
          <p:nvPr/>
        </p:nvSpPr>
        <p:spPr>
          <a:xfrm>
            <a:off x="2000232" y="4143380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2571736" y="4143380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3357554" y="3000372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3714744" y="4143380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4286248" y="4143380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4857752" y="4143380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5643570" y="3071810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6000760" y="4143380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4546" y="214290"/>
            <a:ext cx="4786346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строим мажорную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гамму от </a:t>
            </a:r>
            <a:r>
              <a:rPr lang="ru-RU" sz="3600" b="1" dirty="0" smtClean="0">
                <a:solidFill>
                  <a:srgbClr val="FF0000"/>
                </a:solidFill>
              </a:rPr>
              <a:t>ФА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357158" y="5643578"/>
            <a:ext cx="8532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itchFamily="18" charset="0"/>
              </a:rPr>
              <a:t>Т – Т – ПТ – Т – Т – Т - ПТ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832"/>
            <a:ext cx="9079768" cy="297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лнце 7"/>
          <p:cNvSpPr/>
          <p:nvPr/>
        </p:nvSpPr>
        <p:spPr>
          <a:xfrm>
            <a:off x="3143240" y="4071942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3714744" y="4071942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4286248" y="4071942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4643438" y="3071810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5429256" y="4071942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6000760" y="4071942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6572264" y="4071942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7143768" y="4071942"/>
            <a:ext cx="500066" cy="500066"/>
          </a:xfrm>
          <a:prstGeom prst="su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125373">
            <a:off x="312494" y="317193"/>
            <a:ext cx="4730801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СТРОЕНИЕ </a:t>
            </a:r>
            <a:r>
              <a:rPr lang="ru-RU" sz="3600" dirty="0" smtClean="0"/>
              <a:t>МИНОРНОЙ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ГАММЫ </a:t>
            </a:r>
            <a:endParaRPr lang="ru-RU" sz="3600" dirty="0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 rot="21153622">
            <a:off x="380854" y="4926310"/>
            <a:ext cx="85331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itchFamily="18" charset="0"/>
              </a:rPr>
              <a:t>Т – </a:t>
            </a:r>
            <a:r>
              <a:rPr lang="ru-RU" sz="5400" b="1" dirty="0" smtClean="0">
                <a:latin typeface="Times New Roman" pitchFamily="18" charset="0"/>
              </a:rPr>
              <a:t>ПТ </a:t>
            </a:r>
            <a:r>
              <a:rPr lang="ru-RU" sz="5400" b="1" dirty="0">
                <a:latin typeface="Times New Roman" pitchFamily="18" charset="0"/>
              </a:rPr>
              <a:t>– </a:t>
            </a:r>
            <a:r>
              <a:rPr lang="ru-RU" sz="5400" b="1" dirty="0" smtClean="0">
                <a:latin typeface="Times New Roman" pitchFamily="18" charset="0"/>
              </a:rPr>
              <a:t>Т </a:t>
            </a:r>
            <a:r>
              <a:rPr lang="ru-RU" sz="5400" b="1" dirty="0">
                <a:latin typeface="Times New Roman" pitchFamily="18" charset="0"/>
              </a:rPr>
              <a:t>– Т – </a:t>
            </a:r>
            <a:r>
              <a:rPr lang="ru-RU" sz="5400" b="1" dirty="0" smtClean="0">
                <a:latin typeface="Times New Roman" pitchFamily="18" charset="0"/>
              </a:rPr>
              <a:t>ПТ </a:t>
            </a:r>
            <a:r>
              <a:rPr lang="ru-RU" sz="5400" b="1" dirty="0">
                <a:latin typeface="Times New Roman" pitchFamily="18" charset="0"/>
              </a:rPr>
              <a:t>– Т - </a:t>
            </a:r>
            <a:r>
              <a:rPr lang="ru-RU" sz="5400" b="1" dirty="0" smtClean="0">
                <a:latin typeface="Times New Roman" pitchFamily="18" charset="0"/>
              </a:rPr>
              <a:t>Т</a:t>
            </a:r>
            <a:endParaRPr lang="ru-RU" sz="5400" b="1" dirty="0">
              <a:latin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6651">
            <a:off x="1071538" y="2357430"/>
            <a:ext cx="6656387" cy="2097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21199470">
            <a:off x="3170007" y="2165496"/>
            <a:ext cx="222528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ДО-МИНОР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285728"/>
            <a:ext cx="7222625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СТРОИМ МИНОРНУЮ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ГАММУ ОТ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ЛЯ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58" y="5429264"/>
            <a:ext cx="85331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itchFamily="18" charset="0"/>
              </a:rPr>
              <a:t>Т – </a:t>
            </a:r>
            <a:r>
              <a:rPr lang="ru-RU" sz="5400" b="1" dirty="0" smtClean="0">
                <a:latin typeface="Times New Roman" pitchFamily="18" charset="0"/>
              </a:rPr>
              <a:t>ПТ </a:t>
            </a:r>
            <a:r>
              <a:rPr lang="ru-RU" sz="5400" b="1" dirty="0">
                <a:latin typeface="Times New Roman" pitchFamily="18" charset="0"/>
              </a:rPr>
              <a:t>– </a:t>
            </a:r>
            <a:r>
              <a:rPr lang="ru-RU" sz="5400" b="1" dirty="0" smtClean="0">
                <a:latin typeface="Times New Roman" pitchFamily="18" charset="0"/>
              </a:rPr>
              <a:t>Т </a:t>
            </a:r>
            <a:r>
              <a:rPr lang="ru-RU" sz="5400" b="1" dirty="0">
                <a:latin typeface="Times New Roman" pitchFamily="18" charset="0"/>
              </a:rPr>
              <a:t>– Т – </a:t>
            </a:r>
            <a:r>
              <a:rPr lang="ru-RU" sz="5400" b="1" dirty="0" smtClean="0">
                <a:latin typeface="Times New Roman" pitchFamily="18" charset="0"/>
              </a:rPr>
              <a:t>ПТ </a:t>
            </a:r>
            <a:r>
              <a:rPr lang="ru-RU" sz="5400" b="1" dirty="0">
                <a:latin typeface="Times New Roman" pitchFamily="18" charset="0"/>
              </a:rPr>
              <a:t>– Т - </a:t>
            </a:r>
            <a:r>
              <a:rPr lang="ru-RU" sz="5400" b="1" dirty="0" smtClean="0">
                <a:latin typeface="Times New Roman" pitchFamily="18" charset="0"/>
              </a:rPr>
              <a:t>Т</a:t>
            </a:r>
            <a:endParaRPr lang="ru-RU" sz="5400" b="1" dirty="0"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832"/>
            <a:ext cx="9079768" cy="297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блако 16"/>
          <p:cNvSpPr/>
          <p:nvPr/>
        </p:nvSpPr>
        <p:spPr>
          <a:xfrm>
            <a:off x="4286248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4857752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429256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6000760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6572264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7143768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715272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8286776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285728"/>
            <a:ext cx="7222625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СТРОИМ МИНОРНУЮ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ГАММУ ОТ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58" y="5429264"/>
            <a:ext cx="85331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itchFamily="18" charset="0"/>
              </a:rPr>
              <a:t>Т – </a:t>
            </a:r>
            <a:r>
              <a:rPr lang="ru-RU" sz="5400" b="1" dirty="0" smtClean="0">
                <a:latin typeface="Times New Roman" pitchFamily="18" charset="0"/>
              </a:rPr>
              <a:t>ПТ </a:t>
            </a:r>
            <a:r>
              <a:rPr lang="ru-RU" sz="5400" b="1" dirty="0">
                <a:latin typeface="Times New Roman" pitchFamily="18" charset="0"/>
              </a:rPr>
              <a:t>– </a:t>
            </a:r>
            <a:r>
              <a:rPr lang="ru-RU" sz="5400" b="1" dirty="0" smtClean="0">
                <a:latin typeface="Times New Roman" pitchFamily="18" charset="0"/>
              </a:rPr>
              <a:t>Т </a:t>
            </a:r>
            <a:r>
              <a:rPr lang="ru-RU" sz="5400" b="1" dirty="0">
                <a:latin typeface="Times New Roman" pitchFamily="18" charset="0"/>
              </a:rPr>
              <a:t>– Т – </a:t>
            </a:r>
            <a:r>
              <a:rPr lang="ru-RU" sz="5400" b="1" dirty="0" smtClean="0">
                <a:latin typeface="Times New Roman" pitchFamily="18" charset="0"/>
              </a:rPr>
              <a:t>ПТ </a:t>
            </a:r>
            <a:r>
              <a:rPr lang="ru-RU" sz="5400" b="1" dirty="0">
                <a:latin typeface="Times New Roman" pitchFamily="18" charset="0"/>
              </a:rPr>
              <a:t>– Т - </a:t>
            </a:r>
            <a:r>
              <a:rPr lang="ru-RU" sz="5400" b="1" dirty="0" smtClean="0">
                <a:latin typeface="Times New Roman" pitchFamily="18" charset="0"/>
              </a:rPr>
              <a:t>Т</a:t>
            </a:r>
            <a:endParaRPr lang="ru-RU" sz="5400" b="1" dirty="0"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832"/>
            <a:ext cx="9079768" cy="297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блако 16"/>
          <p:cNvSpPr/>
          <p:nvPr/>
        </p:nvSpPr>
        <p:spPr>
          <a:xfrm>
            <a:off x="2571736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3357554" y="3286124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3714744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4357686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929190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5500694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6072198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6643702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285728"/>
            <a:ext cx="7222625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СТРОИМ МИНОРНУЮ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>ГАММУ ОТ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58" y="5429264"/>
            <a:ext cx="85331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itchFamily="18" charset="0"/>
              </a:rPr>
              <a:t>Т – </a:t>
            </a:r>
            <a:r>
              <a:rPr lang="ru-RU" sz="5400" b="1" dirty="0" smtClean="0">
                <a:latin typeface="Times New Roman" pitchFamily="18" charset="0"/>
              </a:rPr>
              <a:t>ПТ </a:t>
            </a:r>
            <a:r>
              <a:rPr lang="ru-RU" sz="5400" b="1" dirty="0">
                <a:latin typeface="Times New Roman" pitchFamily="18" charset="0"/>
              </a:rPr>
              <a:t>– </a:t>
            </a:r>
            <a:r>
              <a:rPr lang="ru-RU" sz="5400" b="1" dirty="0" smtClean="0">
                <a:latin typeface="Times New Roman" pitchFamily="18" charset="0"/>
              </a:rPr>
              <a:t>Т </a:t>
            </a:r>
            <a:r>
              <a:rPr lang="ru-RU" sz="5400" b="1" dirty="0">
                <a:latin typeface="Times New Roman" pitchFamily="18" charset="0"/>
              </a:rPr>
              <a:t>– Т – </a:t>
            </a:r>
            <a:r>
              <a:rPr lang="ru-RU" sz="5400" b="1" dirty="0" smtClean="0">
                <a:latin typeface="Times New Roman" pitchFamily="18" charset="0"/>
              </a:rPr>
              <a:t>ПТ </a:t>
            </a:r>
            <a:r>
              <a:rPr lang="ru-RU" sz="5400" b="1" dirty="0">
                <a:latin typeface="Times New Roman" pitchFamily="18" charset="0"/>
              </a:rPr>
              <a:t>– Т - </a:t>
            </a:r>
            <a:r>
              <a:rPr lang="ru-RU" sz="5400" b="1" dirty="0" smtClean="0">
                <a:latin typeface="Times New Roman" pitchFamily="18" charset="0"/>
              </a:rPr>
              <a:t>Т</a:t>
            </a:r>
            <a:endParaRPr lang="ru-RU" sz="5400" b="1" dirty="0"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832"/>
            <a:ext cx="9079768" cy="297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блако 16"/>
          <p:cNvSpPr/>
          <p:nvPr/>
        </p:nvSpPr>
        <p:spPr>
          <a:xfrm>
            <a:off x="857224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1643042" y="3286124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2000232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2643174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3357554" y="3286124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3786182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4357686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4929190" y="4286256"/>
            <a:ext cx="428628" cy="285752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muz-urok.ru/ladyi/7ef04724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357188"/>
            <a:ext cx="1285875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625" y="714375"/>
            <a:ext cx="2232025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ТОНИКА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I </a:t>
            </a:r>
            <a:r>
              <a:rPr lang="ru-RU" sz="3600" b="1" dirty="0"/>
              <a:t>ступень</a:t>
            </a:r>
          </a:p>
        </p:txBody>
      </p:sp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3000375" y="785813"/>
            <a:ext cx="18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5400" b="1">
              <a:latin typeface="Times New Roman" pitchFamily="18" charset="0"/>
            </a:endParaRPr>
          </a:p>
        </p:txBody>
      </p:sp>
      <p:sp>
        <p:nvSpPr>
          <p:cNvPr id="10" name="Равно 9"/>
          <p:cNvSpPr/>
          <p:nvPr/>
        </p:nvSpPr>
        <p:spPr>
          <a:xfrm>
            <a:off x="5000625" y="4929188"/>
            <a:ext cx="642938" cy="62865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2786063" y="928688"/>
            <a:ext cx="714375" cy="700087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86438" y="1000125"/>
            <a:ext cx="3103562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тональность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875" y="1643063"/>
            <a:ext cx="1387475" cy="10779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Лад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мажор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3786190"/>
            <a:ext cx="274171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НАПРИМЕР: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4643438"/>
            <a:ext cx="1311275" cy="101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/>
              <a:t>ДО</a:t>
            </a:r>
          </a:p>
        </p:txBody>
      </p:sp>
      <p:sp>
        <p:nvSpPr>
          <p:cNvPr id="16" name="Плюс 15"/>
          <p:cNvSpPr/>
          <p:nvPr/>
        </p:nvSpPr>
        <p:spPr>
          <a:xfrm>
            <a:off x="1714500" y="4929188"/>
            <a:ext cx="714375" cy="700087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00313" y="4929188"/>
            <a:ext cx="2244725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МАЖОР</a:t>
            </a:r>
          </a:p>
        </p:txBody>
      </p:sp>
      <p:sp>
        <p:nvSpPr>
          <p:cNvPr id="18" name="Равно 17"/>
          <p:cNvSpPr/>
          <p:nvPr/>
        </p:nvSpPr>
        <p:spPr>
          <a:xfrm>
            <a:off x="5072063" y="1071563"/>
            <a:ext cx="642937" cy="62865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6438" y="4572000"/>
            <a:ext cx="3176587" cy="1323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Тональность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До-мажор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29313" y="4429125"/>
            <a:ext cx="7493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 dirty="0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351658">
            <a:off x="4668719" y="424124"/>
            <a:ext cx="405573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ГАММА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1420818">
            <a:off x="666783" y="889058"/>
            <a:ext cx="69345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Жила была мама</a:t>
            </a:r>
          </a:p>
          <a:p>
            <a:r>
              <a:rPr lang="ru-RU" sz="2800" b="1" dirty="0" smtClean="0"/>
              <a:t>Звали её Гамма</a:t>
            </a:r>
          </a:p>
          <a:p>
            <a:r>
              <a:rPr lang="ru-RU" sz="2800" b="1" dirty="0" smtClean="0"/>
              <a:t>Было у неё семеро детей</a:t>
            </a:r>
          </a:p>
          <a:p>
            <a:r>
              <a:rPr lang="ru-RU" sz="2800" b="1" dirty="0" smtClean="0"/>
              <a:t>ДО, РЕ, МИ , ФА, СОЛЬ, ЛЯ, СИ -  -все!</a:t>
            </a:r>
            <a:endParaRPr lang="ru-RU" sz="2800" b="1" dirty="0"/>
          </a:p>
        </p:txBody>
      </p:sp>
      <p:pic>
        <p:nvPicPr>
          <p:cNvPr id="11266" name="Picture 2" descr="Выпуск &quot;Про Пианино для ребят и взрослых. Выпуск 52&quot; рассылки &quot;Про пианино&quot; от 23 июля 2012 года. Рассылки @MAIL.RU: Служба поч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794" y="2786058"/>
            <a:ext cx="4845835" cy="387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720" y="3071810"/>
            <a:ext cx="2071702" cy="3059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 descr="Детский клуб &quot;Кораблик&quot; - Музыкальная студия на Позня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572008"/>
            <a:ext cx="2000264" cy="18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 descr="http://www.muz-urok.ru/ladyi/88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823491">
            <a:off x="3557588" y="446087"/>
            <a:ext cx="1390650" cy="173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63" y="642938"/>
            <a:ext cx="2232025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ТОНИКА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I </a:t>
            </a:r>
            <a:r>
              <a:rPr lang="ru-RU" sz="3600" b="1" dirty="0"/>
              <a:t>ступень</a:t>
            </a:r>
          </a:p>
        </p:txBody>
      </p:sp>
      <p:sp>
        <p:nvSpPr>
          <p:cNvPr id="10" name="Равно 9"/>
          <p:cNvSpPr/>
          <p:nvPr/>
        </p:nvSpPr>
        <p:spPr>
          <a:xfrm>
            <a:off x="4786313" y="4929188"/>
            <a:ext cx="642937" cy="62865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люс 10"/>
          <p:cNvSpPr/>
          <p:nvPr/>
        </p:nvSpPr>
        <p:spPr>
          <a:xfrm>
            <a:off x="2857500" y="1000125"/>
            <a:ext cx="714375" cy="700088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857875" y="1000125"/>
            <a:ext cx="3103563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тональность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4750" y="1643063"/>
            <a:ext cx="1371600" cy="10779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Лад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минор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20" y="3786190"/>
            <a:ext cx="274171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НАПРИМЕР: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625" y="4714875"/>
            <a:ext cx="1314450" cy="101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/>
              <a:t>ЛЯ</a:t>
            </a:r>
          </a:p>
        </p:txBody>
      </p:sp>
      <p:sp>
        <p:nvSpPr>
          <p:cNvPr id="16" name="Плюс 15"/>
          <p:cNvSpPr/>
          <p:nvPr/>
        </p:nvSpPr>
        <p:spPr>
          <a:xfrm>
            <a:off x="1928813" y="4929188"/>
            <a:ext cx="714375" cy="700087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857500" y="4929188"/>
            <a:ext cx="1665288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минор</a:t>
            </a:r>
          </a:p>
        </p:txBody>
      </p:sp>
      <p:sp>
        <p:nvSpPr>
          <p:cNvPr id="18" name="Равно 17"/>
          <p:cNvSpPr/>
          <p:nvPr/>
        </p:nvSpPr>
        <p:spPr>
          <a:xfrm>
            <a:off x="5143500" y="1000125"/>
            <a:ext cx="642938" cy="62865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4643438"/>
            <a:ext cx="3176588" cy="1323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Тональность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ля-минор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86438" y="4500563"/>
            <a:ext cx="7493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14546" y="214290"/>
            <a:ext cx="486101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Построй тональность: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4438" y="1428750"/>
            <a:ext cx="906462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РЕ</a:t>
            </a:r>
          </a:p>
        </p:txBody>
      </p:sp>
      <p:sp>
        <p:nvSpPr>
          <p:cNvPr id="10" name="Плюс 9"/>
          <p:cNvSpPr/>
          <p:nvPr/>
        </p:nvSpPr>
        <p:spPr>
          <a:xfrm>
            <a:off x="2286000" y="1428750"/>
            <a:ext cx="714375" cy="700088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14688" y="1428750"/>
            <a:ext cx="1928812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?</a:t>
            </a:r>
          </a:p>
        </p:txBody>
      </p:sp>
      <p:sp>
        <p:nvSpPr>
          <p:cNvPr id="12" name="Равно 11"/>
          <p:cNvSpPr/>
          <p:nvPr/>
        </p:nvSpPr>
        <p:spPr>
          <a:xfrm>
            <a:off x="5214938" y="1500188"/>
            <a:ext cx="642937" cy="62865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63" y="1428750"/>
            <a:ext cx="2613025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Ре-мажор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4438" y="2786063"/>
            <a:ext cx="857250" cy="769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4438" y="4143375"/>
            <a:ext cx="854075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До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4438" y="5429250"/>
            <a:ext cx="85725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58" y="5429264"/>
            <a:ext cx="60786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4.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158" y="4143380"/>
            <a:ext cx="60786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58" y="2786058"/>
            <a:ext cx="60786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2.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158" y="1428736"/>
            <a:ext cx="60786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1.</a:t>
            </a:r>
          </a:p>
        </p:txBody>
      </p:sp>
      <p:sp>
        <p:nvSpPr>
          <p:cNvPr id="21" name="Плюс 20"/>
          <p:cNvSpPr/>
          <p:nvPr/>
        </p:nvSpPr>
        <p:spPr>
          <a:xfrm>
            <a:off x="2357438" y="5429250"/>
            <a:ext cx="714375" cy="700088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люс 21"/>
          <p:cNvSpPr/>
          <p:nvPr/>
        </p:nvSpPr>
        <p:spPr>
          <a:xfrm>
            <a:off x="2286000" y="4143375"/>
            <a:ext cx="714375" cy="700088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люс 22"/>
          <p:cNvSpPr/>
          <p:nvPr/>
        </p:nvSpPr>
        <p:spPr>
          <a:xfrm>
            <a:off x="2286000" y="2786063"/>
            <a:ext cx="714375" cy="700087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14688" y="2857500"/>
            <a:ext cx="1928812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МИНОР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14688" y="4286250"/>
            <a:ext cx="2000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МАЖОР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14688" y="5572125"/>
            <a:ext cx="2000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МИНОР</a:t>
            </a:r>
          </a:p>
        </p:txBody>
      </p:sp>
      <p:sp>
        <p:nvSpPr>
          <p:cNvPr id="27" name="Равно 26"/>
          <p:cNvSpPr/>
          <p:nvPr/>
        </p:nvSpPr>
        <p:spPr>
          <a:xfrm>
            <a:off x="5286375" y="2786063"/>
            <a:ext cx="642938" cy="62865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Равно 27"/>
          <p:cNvSpPr/>
          <p:nvPr/>
        </p:nvSpPr>
        <p:spPr>
          <a:xfrm>
            <a:off x="5429250" y="5429250"/>
            <a:ext cx="642938" cy="62865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Равно 28"/>
          <p:cNvSpPr/>
          <p:nvPr/>
        </p:nvSpPr>
        <p:spPr>
          <a:xfrm>
            <a:off x="5357813" y="4214813"/>
            <a:ext cx="642937" cy="62865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15063" y="2786063"/>
            <a:ext cx="2678112" cy="769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фа-минор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5063" y="4214813"/>
            <a:ext cx="2714625" cy="769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86500" y="5429250"/>
            <a:ext cx="2624138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ля-минор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14546" y="214290"/>
            <a:ext cx="486101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Построй тональность: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4438" y="1428750"/>
            <a:ext cx="906462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РЕ</a:t>
            </a:r>
          </a:p>
        </p:txBody>
      </p:sp>
      <p:sp>
        <p:nvSpPr>
          <p:cNvPr id="10" name="Плюс 9"/>
          <p:cNvSpPr/>
          <p:nvPr/>
        </p:nvSpPr>
        <p:spPr>
          <a:xfrm>
            <a:off x="2286000" y="1428750"/>
            <a:ext cx="714375" cy="700088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14688" y="1428750"/>
            <a:ext cx="1928812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/>
              <a:t>мажор</a:t>
            </a:r>
          </a:p>
        </p:txBody>
      </p:sp>
      <p:sp>
        <p:nvSpPr>
          <p:cNvPr id="12" name="Равно 11"/>
          <p:cNvSpPr/>
          <p:nvPr/>
        </p:nvSpPr>
        <p:spPr>
          <a:xfrm>
            <a:off x="5214938" y="1500188"/>
            <a:ext cx="642937" cy="62865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63" y="1428750"/>
            <a:ext cx="2613025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Ре-мажор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4438" y="2786063"/>
            <a:ext cx="857250" cy="769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фа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4438" y="4143375"/>
            <a:ext cx="854075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До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4438" y="5429250"/>
            <a:ext cx="857250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58" y="5429264"/>
            <a:ext cx="60786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4.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158" y="4143380"/>
            <a:ext cx="60786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58" y="2786058"/>
            <a:ext cx="60786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2.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158" y="1428736"/>
            <a:ext cx="60786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1.</a:t>
            </a:r>
          </a:p>
        </p:txBody>
      </p:sp>
      <p:sp>
        <p:nvSpPr>
          <p:cNvPr id="21" name="Плюс 20"/>
          <p:cNvSpPr/>
          <p:nvPr/>
        </p:nvSpPr>
        <p:spPr>
          <a:xfrm>
            <a:off x="2357438" y="5429250"/>
            <a:ext cx="714375" cy="700088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люс 21"/>
          <p:cNvSpPr/>
          <p:nvPr/>
        </p:nvSpPr>
        <p:spPr>
          <a:xfrm>
            <a:off x="2286000" y="4143375"/>
            <a:ext cx="714375" cy="700088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люс 22"/>
          <p:cNvSpPr/>
          <p:nvPr/>
        </p:nvSpPr>
        <p:spPr>
          <a:xfrm>
            <a:off x="2286000" y="2786063"/>
            <a:ext cx="714375" cy="700087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14688" y="2857500"/>
            <a:ext cx="1928812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МИНОР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14688" y="4286250"/>
            <a:ext cx="2000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МАЖОР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14688" y="5572125"/>
            <a:ext cx="2000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МИНОР</a:t>
            </a:r>
          </a:p>
        </p:txBody>
      </p:sp>
      <p:sp>
        <p:nvSpPr>
          <p:cNvPr id="27" name="Равно 26"/>
          <p:cNvSpPr/>
          <p:nvPr/>
        </p:nvSpPr>
        <p:spPr>
          <a:xfrm>
            <a:off x="5286375" y="2786063"/>
            <a:ext cx="642938" cy="62865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Равно 27"/>
          <p:cNvSpPr/>
          <p:nvPr/>
        </p:nvSpPr>
        <p:spPr>
          <a:xfrm>
            <a:off x="5429250" y="5429250"/>
            <a:ext cx="642938" cy="62865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Равно 28"/>
          <p:cNvSpPr/>
          <p:nvPr/>
        </p:nvSpPr>
        <p:spPr>
          <a:xfrm>
            <a:off x="5357813" y="4214813"/>
            <a:ext cx="642937" cy="628650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15063" y="2786063"/>
            <a:ext cx="2678112" cy="769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фа-минор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5063" y="4214813"/>
            <a:ext cx="2714625" cy="7699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До-мажор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86500" y="5429250"/>
            <a:ext cx="2624138" cy="7699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ля-минор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285860"/>
            <a:ext cx="835824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ИТАК,  ТОНАЛЬНОСТЬ  ЭТО:</a:t>
            </a:r>
          </a:p>
          <a:p>
            <a:pPr algn="ctr"/>
            <a:r>
              <a:rPr lang="ru-RU" sz="2800" b="1" dirty="0" smtClean="0"/>
              <a:t> РАСПОЛОЖЕНИЕ  ЛАДА  </a:t>
            </a:r>
          </a:p>
          <a:p>
            <a:pPr algn="ctr"/>
            <a:r>
              <a:rPr lang="ru-RU" sz="2800" b="1" dirty="0" smtClean="0"/>
              <a:t>(МАЖОРА  ИЛИ  МИНОРА)</a:t>
            </a:r>
          </a:p>
          <a:p>
            <a:pPr algn="ctr"/>
            <a:r>
              <a:rPr lang="ru-RU" sz="2800" b="1" dirty="0" smtClean="0"/>
              <a:t>НА  ОПРЕДЕЛЕННОЙ  ЗВУКОВОЙ  ВЫСОТЕ, </a:t>
            </a:r>
          </a:p>
          <a:p>
            <a:pPr algn="ctr"/>
            <a:r>
              <a:rPr lang="ru-RU" sz="2800" b="1" dirty="0" smtClean="0"/>
              <a:t>ОТ КОНКРЕТНОГО ЗВУКА (ТОНИКИ)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4999041" cy="4917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14480" y="4857760"/>
            <a:ext cx="707236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Успехов в учёбе!!!</a:t>
            </a:r>
            <a:endParaRPr lang="ru-RU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295922">
            <a:off x="2882650" y="287671"/>
            <a:ext cx="363265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ДО-МАЖОР 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785926"/>
            <a:ext cx="2500298" cy="3823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5786478" cy="3768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5786454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ГАММА  в музыке — звукоряд — последовательность всех звуков лада, расположенных от основного тона в восходящем или нисходящем порядке; имеет объем октавы.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5984" y="5786454"/>
            <a:ext cx="4521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Что такое звукоряд?</a:t>
            </a:r>
          </a:p>
          <a:p>
            <a:r>
              <a:rPr lang="ru-RU" b="1" dirty="0" smtClean="0"/>
              <a:t>Это звуки выстроились в ряд!</a:t>
            </a:r>
          </a:p>
          <a:p>
            <a:r>
              <a:rPr lang="ru-RU" b="1" dirty="0" smtClean="0"/>
              <a:t>Встали </a:t>
            </a:r>
            <a:r>
              <a:rPr lang="ru-RU" b="1" dirty="0" err="1" smtClean="0"/>
              <a:t>по-порядку</a:t>
            </a:r>
            <a:r>
              <a:rPr lang="ru-RU" b="1" dirty="0" smtClean="0"/>
              <a:t>, будто на зарядку!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57166"/>
            <a:ext cx="7862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+mn-lt"/>
              </a:rPr>
              <a:t>РАССТОЯНИЯ МЕЖДУ ЗВУКАМИ ИЗМЕРЯЮТСЯ В МУЗЫКЕ</a:t>
            </a:r>
          </a:p>
          <a:p>
            <a:r>
              <a:rPr lang="ru-RU" sz="2000" b="1" dirty="0" smtClean="0">
                <a:latin typeface="+mn-lt"/>
              </a:rPr>
              <a:t>С ПОМОЩЬЮ: </a:t>
            </a:r>
            <a:r>
              <a:rPr lang="ru-RU" sz="2400" b="1" dirty="0" smtClean="0">
                <a:latin typeface="+mn-lt"/>
              </a:rPr>
              <a:t>ТОНОВ И ПОЛУТОНОВ</a:t>
            </a:r>
            <a:endParaRPr lang="ru-RU" sz="2400" b="1" dirty="0">
              <a:latin typeface="+mn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428736"/>
            <a:ext cx="5357850" cy="401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 rot="17356392">
            <a:off x="3560912" y="3871225"/>
            <a:ext cx="1116791" cy="466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полутон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4422239">
            <a:off x="3965468" y="3871489"/>
            <a:ext cx="1116791" cy="466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полутон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072066" y="4357694"/>
            <a:ext cx="1143007" cy="466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полутон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86182" y="4357694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4" y="3357562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72066" y="4357694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15008" y="4357694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7158" y="1643050"/>
            <a:ext cx="242889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ПОЛУТОН: </a:t>
            </a:r>
          </a:p>
          <a:p>
            <a:r>
              <a:rPr lang="ru-RU" sz="2000" b="1" dirty="0" smtClean="0"/>
              <a:t>ЭТО КРАТЧАЙШЕЕ</a:t>
            </a:r>
          </a:p>
          <a:p>
            <a:r>
              <a:rPr lang="ru-RU" sz="2000" b="1" dirty="0" smtClean="0"/>
              <a:t>РАССТОЯНИЕ МЕЖДУ ДВУМЯ СОСЕДНИМИ ЗВУКАМИ</a:t>
            </a:r>
            <a:endParaRPr lang="ru-RU" sz="2000" b="1" dirty="0"/>
          </a:p>
        </p:txBody>
      </p:sp>
      <p:pic>
        <p:nvPicPr>
          <p:cNvPr id="15" name="Picture 2" descr="Половинка яблока, купить Половинка яблока для оформления , TorgDecor.comПоловинка ябло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714884"/>
            <a:ext cx="857256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357290" y="557214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ПТ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29058" y="5500702"/>
            <a:ext cx="400052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Если между двумя клавишами – только щелочка – это полутон</a:t>
            </a:r>
            <a:endParaRPr lang="ru-RU" sz="2400" b="1" dirty="0"/>
          </a:p>
        </p:txBody>
      </p:sp>
      <p:sp>
        <p:nvSpPr>
          <p:cNvPr id="19" name="Полилиния 18"/>
          <p:cNvSpPr/>
          <p:nvPr/>
        </p:nvSpPr>
        <p:spPr>
          <a:xfrm>
            <a:off x="5407699" y="2715879"/>
            <a:ext cx="313968" cy="1516487"/>
          </a:xfrm>
          <a:custGeom>
            <a:avLst/>
            <a:gdLst>
              <a:gd name="connsiteX0" fmla="*/ 222392 w 313968"/>
              <a:gd name="connsiteY0" fmla="*/ 1516487 h 1516487"/>
              <a:gd name="connsiteX1" fmla="*/ 248518 w 313968"/>
              <a:gd name="connsiteY1" fmla="*/ 1281355 h 1516487"/>
              <a:gd name="connsiteX2" fmla="*/ 274644 w 313968"/>
              <a:gd name="connsiteY2" fmla="*/ 1189915 h 1516487"/>
              <a:gd name="connsiteX3" fmla="*/ 287707 w 313968"/>
              <a:gd name="connsiteY3" fmla="*/ 1111538 h 1516487"/>
              <a:gd name="connsiteX4" fmla="*/ 287707 w 313968"/>
              <a:gd name="connsiteY4" fmla="*/ 536772 h 1516487"/>
              <a:gd name="connsiteX5" fmla="*/ 222392 w 313968"/>
              <a:gd name="connsiteY5" fmla="*/ 458395 h 1516487"/>
              <a:gd name="connsiteX6" fmla="*/ 196267 w 313968"/>
              <a:gd name="connsiteY6" fmla="*/ 419207 h 1516487"/>
              <a:gd name="connsiteX7" fmla="*/ 117890 w 313968"/>
              <a:gd name="connsiteY7" fmla="*/ 340830 h 1516487"/>
              <a:gd name="connsiteX8" fmla="*/ 52575 w 313968"/>
              <a:gd name="connsiteY8" fmla="*/ 275515 h 1516487"/>
              <a:gd name="connsiteX9" fmla="*/ 39512 w 313968"/>
              <a:gd name="connsiteY9" fmla="*/ 236327 h 1516487"/>
              <a:gd name="connsiteX10" fmla="*/ 13387 w 313968"/>
              <a:gd name="connsiteY10" fmla="*/ 197138 h 1516487"/>
              <a:gd name="connsiteX11" fmla="*/ 65638 w 313968"/>
              <a:gd name="connsiteY11" fmla="*/ 14258 h 1516487"/>
              <a:gd name="connsiteX12" fmla="*/ 117890 w 313968"/>
              <a:gd name="connsiteY12" fmla="*/ 1195 h 1516487"/>
              <a:gd name="connsiteX13" fmla="*/ 222392 w 313968"/>
              <a:gd name="connsiteY13" fmla="*/ 14258 h 1516487"/>
              <a:gd name="connsiteX14" fmla="*/ 235455 w 313968"/>
              <a:gd name="connsiteY14" fmla="*/ 53447 h 1516487"/>
              <a:gd name="connsiteX15" fmla="*/ 300770 w 313968"/>
              <a:gd name="connsiteY15" fmla="*/ 118761 h 1516487"/>
              <a:gd name="connsiteX16" fmla="*/ 313832 w 313968"/>
              <a:gd name="connsiteY16" fmla="*/ 144887 h 151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3968" h="1516487">
                <a:moveTo>
                  <a:pt x="222392" y="1516487"/>
                </a:moveTo>
                <a:cubicBezTo>
                  <a:pt x="229780" y="1435221"/>
                  <a:pt x="234071" y="1360813"/>
                  <a:pt x="248518" y="1281355"/>
                </a:cubicBezTo>
                <a:cubicBezTo>
                  <a:pt x="276967" y="1124888"/>
                  <a:pt x="246664" y="1315822"/>
                  <a:pt x="274644" y="1189915"/>
                </a:cubicBezTo>
                <a:cubicBezTo>
                  <a:pt x="280390" y="1164060"/>
                  <a:pt x="283353" y="1137664"/>
                  <a:pt x="287707" y="1111538"/>
                </a:cubicBezTo>
                <a:cubicBezTo>
                  <a:pt x="303506" y="874558"/>
                  <a:pt x="313968" y="816886"/>
                  <a:pt x="287707" y="536772"/>
                </a:cubicBezTo>
                <a:cubicBezTo>
                  <a:pt x="285652" y="514847"/>
                  <a:pt x="232299" y="470284"/>
                  <a:pt x="222392" y="458395"/>
                </a:cubicBezTo>
                <a:cubicBezTo>
                  <a:pt x="212342" y="446334"/>
                  <a:pt x="206697" y="430941"/>
                  <a:pt x="196267" y="419207"/>
                </a:cubicBezTo>
                <a:cubicBezTo>
                  <a:pt x="171721" y="391592"/>
                  <a:pt x="138385" y="371572"/>
                  <a:pt x="117890" y="340830"/>
                </a:cubicBezTo>
                <a:cubicBezTo>
                  <a:pt x="83055" y="288578"/>
                  <a:pt x="104827" y="310350"/>
                  <a:pt x="52575" y="275515"/>
                </a:cubicBezTo>
                <a:cubicBezTo>
                  <a:pt x="48221" y="262452"/>
                  <a:pt x="45670" y="248643"/>
                  <a:pt x="39512" y="236327"/>
                </a:cubicBezTo>
                <a:cubicBezTo>
                  <a:pt x="32491" y="222285"/>
                  <a:pt x="14505" y="212798"/>
                  <a:pt x="13387" y="197138"/>
                </a:cubicBezTo>
                <a:cubicBezTo>
                  <a:pt x="8446" y="127964"/>
                  <a:pt x="0" y="51766"/>
                  <a:pt x="65638" y="14258"/>
                </a:cubicBezTo>
                <a:cubicBezTo>
                  <a:pt x="81226" y="5351"/>
                  <a:pt x="100473" y="5549"/>
                  <a:pt x="117890" y="1195"/>
                </a:cubicBezTo>
                <a:cubicBezTo>
                  <a:pt x="152724" y="5549"/>
                  <a:pt x="190313" y="0"/>
                  <a:pt x="222392" y="14258"/>
                </a:cubicBezTo>
                <a:cubicBezTo>
                  <a:pt x="234975" y="19850"/>
                  <a:pt x="229297" y="41131"/>
                  <a:pt x="235455" y="53447"/>
                </a:cubicBezTo>
                <a:cubicBezTo>
                  <a:pt x="270290" y="123116"/>
                  <a:pt x="248518" y="66508"/>
                  <a:pt x="300770" y="118761"/>
                </a:cubicBezTo>
                <a:cubicBezTo>
                  <a:pt x="307655" y="125646"/>
                  <a:pt x="309478" y="136178"/>
                  <a:pt x="313832" y="144887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>
            <a:off x="5643570" y="2786058"/>
            <a:ext cx="428628" cy="500066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Хорда 20"/>
          <p:cNvSpPr/>
          <p:nvPr/>
        </p:nvSpPr>
        <p:spPr>
          <a:xfrm>
            <a:off x="5357818" y="2428868"/>
            <a:ext cx="71438" cy="357190"/>
          </a:xfrm>
          <a:prstGeom prst="chor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апля 21"/>
          <p:cNvSpPr/>
          <p:nvPr/>
        </p:nvSpPr>
        <p:spPr>
          <a:xfrm>
            <a:off x="5286380" y="3000372"/>
            <a:ext cx="214314" cy="214314"/>
          </a:xfrm>
          <a:prstGeom prst="teardrop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072066" y="4357694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715008" y="4357694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6479177" y="2651760"/>
            <a:ext cx="550400" cy="1227909"/>
          </a:xfrm>
          <a:custGeom>
            <a:avLst/>
            <a:gdLst>
              <a:gd name="connsiteX0" fmla="*/ 0 w 550400"/>
              <a:gd name="connsiteY0" fmla="*/ 1227909 h 1227909"/>
              <a:gd name="connsiteX1" fmla="*/ 13063 w 550400"/>
              <a:gd name="connsiteY1" fmla="*/ 1071154 h 1227909"/>
              <a:gd name="connsiteX2" fmla="*/ 39189 w 550400"/>
              <a:gd name="connsiteY2" fmla="*/ 914400 h 1227909"/>
              <a:gd name="connsiteX3" fmla="*/ 65314 w 550400"/>
              <a:gd name="connsiteY3" fmla="*/ 836023 h 1227909"/>
              <a:gd name="connsiteX4" fmla="*/ 78377 w 550400"/>
              <a:gd name="connsiteY4" fmla="*/ 796834 h 1227909"/>
              <a:gd name="connsiteX5" fmla="*/ 117566 w 550400"/>
              <a:gd name="connsiteY5" fmla="*/ 757646 h 1227909"/>
              <a:gd name="connsiteX6" fmla="*/ 143692 w 550400"/>
              <a:gd name="connsiteY6" fmla="*/ 718457 h 1227909"/>
              <a:gd name="connsiteX7" fmla="*/ 261257 w 550400"/>
              <a:gd name="connsiteY7" fmla="*/ 653143 h 1227909"/>
              <a:gd name="connsiteX8" fmla="*/ 313509 w 550400"/>
              <a:gd name="connsiteY8" fmla="*/ 600891 h 1227909"/>
              <a:gd name="connsiteX9" fmla="*/ 391886 w 550400"/>
              <a:gd name="connsiteY9" fmla="*/ 548640 h 1227909"/>
              <a:gd name="connsiteX10" fmla="*/ 457200 w 550400"/>
              <a:gd name="connsiteY10" fmla="*/ 457200 h 1227909"/>
              <a:gd name="connsiteX11" fmla="*/ 522514 w 550400"/>
              <a:gd name="connsiteY11" fmla="*/ 378823 h 1227909"/>
              <a:gd name="connsiteX12" fmla="*/ 535577 w 550400"/>
              <a:gd name="connsiteY12" fmla="*/ 313509 h 1227909"/>
              <a:gd name="connsiteX13" fmla="*/ 548640 w 550400"/>
              <a:gd name="connsiteY13" fmla="*/ 274320 h 1227909"/>
              <a:gd name="connsiteX14" fmla="*/ 535577 w 550400"/>
              <a:gd name="connsiteY14" fmla="*/ 91440 h 1227909"/>
              <a:gd name="connsiteX15" fmla="*/ 496389 w 550400"/>
              <a:gd name="connsiteY15" fmla="*/ 65314 h 1227909"/>
              <a:gd name="connsiteX16" fmla="*/ 457200 w 550400"/>
              <a:gd name="connsiteY16" fmla="*/ 26126 h 1227909"/>
              <a:gd name="connsiteX17" fmla="*/ 418012 w 550400"/>
              <a:gd name="connsiteY17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0400" h="1227909">
                <a:moveTo>
                  <a:pt x="0" y="1227909"/>
                </a:moveTo>
                <a:cubicBezTo>
                  <a:pt x="4354" y="1175657"/>
                  <a:pt x="7846" y="1123327"/>
                  <a:pt x="13063" y="1071154"/>
                </a:cubicBezTo>
                <a:cubicBezTo>
                  <a:pt x="19547" y="1006313"/>
                  <a:pt x="22115" y="971315"/>
                  <a:pt x="39189" y="914400"/>
                </a:cubicBezTo>
                <a:cubicBezTo>
                  <a:pt x="47102" y="888023"/>
                  <a:pt x="56606" y="862149"/>
                  <a:pt x="65314" y="836023"/>
                </a:cubicBezTo>
                <a:cubicBezTo>
                  <a:pt x="69668" y="822960"/>
                  <a:pt x="68640" y="806570"/>
                  <a:pt x="78377" y="796834"/>
                </a:cubicBezTo>
                <a:cubicBezTo>
                  <a:pt x="91440" y="783771"/>
                  <a:pt x="105739" y="771838"/>
                  <a:pt x="117566" y="757646"/>
                </a:cubicBezTo>
                <a:cubicBezTo>
                  <a:pt x="127617" y="745585"/>
                  <a:pt x="131877" y="728795"/>
                  <a:pt x="143692" y="718457"/>
                </a:cubicBezTo>
                <a:cubicBezTo>
                  <a:pt x="198973" y="670086"/>
                  <a:pt x="207433" y="671085"/>
                  <a:pt x="261257" y="653143"/>
                </a:cubicBezTo>
                <a:cubicBezTo>
                  <a:pt x="278674" y="635726"/>
                  <a:pt x="294275" y="616278"/>
                  <a:pt x="313509" y="600891"/>
                </a:cubicBezTo>
                <a:cubicBezTo>
                  <a:pt x="338028" y="581276"/>
                  <a:pt x="391886" y="548640"/>
                  <a:pt x="391886" y="548640"/>
                </a:cubicBezTo>
                <a:cubicBezTo>
                  <a:pt x="412562" y="517627"/>
                  <a:pt x="432897" y="485553"/>
                  <a:pt x="457200" y="457200"/>
                </a:cubicBezTo>
                <a:cubicBezTo>
                  <a:pt x="532634" y="369193"/>
                  <a:pt x="464774" y="465434"/>
                  <a:pt x="522514" y="378823"/>
                </a:cubicBezTo>
                <a:cubicBezTo>
                  <a:pt x="526868" y="357052"/>
                  <a:pt x="530192" y="335049"/>
                  <a:pt x="535577" y="313509"/>
                </a:cubicBezTo>
                <a:cubicBezTo>
                  <a:pt x="538917" y="300151"/>
                  <a:pt x="548640" y="288090"/>
                  <a:pt x="548640" y="274320"/>
                </a:cubicBezTo>
                <a:cubicBezTo>
                  <a:pt x="548640" y="213205"/>
                  <a:pt x="550400" y="150731"/>
                  <a:pt x="535577" y="91440"/>
                </a:cubicBezTo>
                <a:cubicBezTo>
                  <a:pt x="531769" y="76209"/>
                  <a:pt x="508450" y="75365"/>
                  <a:pt x="496389" y="65314"/>
                </a:cubicBezTo>
                <a:cubicBezTo>
                  <a:pt x="482197" y="53487"/>
                  <a:pt x="471392" y="37953"/>
                  <a:pt x="457200" y="26126"/>
                </a:cubicBezTo>
                <a:cubicBezTo>
                  <a:pt x="445139" y="16075"/>
                  <a:pt x="418012" y="0"/>
                  <a:pt x="418012" y="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апля 27"/>
          <p:cNvSpPr/>
          <p:nvPr/>
        </p:nvSpPr>
        <p:spPr>
          <a:xfrm rot="4211811">
            <a:off x="6298024" y="3055428"/>
            <a:ext cx="352280" cy="272044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апля 29"/>
          <p:cNvSpPr/>
          <p:nvPr/>
        </p:nvSpPr>
        <p:spPr>
          <a:xfrm rot="14360406">
            <a:off x="7031580" y="2942354"/>
            <a:ext cx="352280" cy="272044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олнце 30"/>
          <p:cNvSpPr/>
          <p:nvPr/>
        </p:nvSpPr>
        <p:spPr>
          <a:xfrm>
            <a:off x="6643702" y="2357430"/>
            <a:ext cx="428628" cy="428628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000760" y="3500438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357950" y="4143380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7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7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7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7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7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7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7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7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7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496" y="285728"/>
            <a:ext cx="1091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n-lt"/>
              </a:rPr>
              <a:t>ТОН</a:t>
            </a:r>
            <a:endParaRPr lang="ru-RU" sz="3200" b="1" dirty="0">
              <a:latin typeface="+mn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214422"/>
            <a:ext cx="5357850" cy="401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4143372" y="4143380"/>
            <a:ext cx="928694" cy="466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тон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8535011">
            <a:off x="5261037" y="3702271"/>
            <a:ext cx="1445479" cy="466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тон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500562" y="3071810"/>
            <a:ext cx="857256" cy="466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тон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15074" y="3214686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86248" y="3214686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00496" y="4143380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643438" y="4143380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0034" y="1643050"/>
            <a:ext cx="2428892" cy="32008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ТОН: </a:t>
            </a:r>
          </a:p>
          <a:p>
            <a:r>
              <a:rPr lang="ru-RU" sz="2000" b="1" dirty="0" smtClean="0"/>
              <a:t>ЭТО</a:t>
            </a:r>
          </a:p>
          <a:p>
            <a:r>
              <a:rPr lang="ru-RU" sz="2000" b="1" dirty="0" smtClean="0"/>
              <a:t>РАССТОЯНИЕ МЕЖДУ ДВУМЯ ЗВУКАМИ РАВНОЕ  СУММЕ ДВУХ ПОЛУТОНОВ:</a:t>
            </a:r>
          </a:p>
          <a:p>
            <a:r>
              <a:rPr lang="ru-RU" sz="2000" b="1" dirty="0" smtClean="0"/>
              <a:t>ПТ  +  ПТ  =  Т</a:t>
            </a:r>
          </a:p>
          <a:p>
            <a:endParaRPr lang="ru-RU" dirty="0"/>
          </a:p>
        </p:txBody>
      </p:sp>
      <p:pic>
        <p:nvPicPr>
          <p:cNvPr id="1026" name="Picture 2" descr="Половинка яблока, купить Половинка яблока для оформления , TorgDecor.comПоловинка ябло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00702"/>
            <a:ext cx="857256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Половинка яблока, купить Половинка яблока для оформления , TorgDecor.comПоловинка ябло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500702"/>
            <a:ext cx="857256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люс 16"/>
          <p:cNvSpPr/>
          <p:nvPr/>
        </p:nvSpPr>
        <p:spPr>
          <a:xfrm>
            <a:off x="1285852" y="5643578"/>
            <a:ext cx="642942" cy="642942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2928926" y="5715016"/>
            <a:ext cx="642942" cy="500066"/>
          </a:xfrm>
          <a:prstGeom prst="mathEqua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8" name="Picture 4" descr="Фермерское хозяйство продает сортовое яблоко в Бахчисарайском районе АР Крым. разместить подать объявление бесплатно на доске А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500702"/>
            <a:ext cx="857256" cy="806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28596" y="6396335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ПТ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43108" y="6396335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ПТ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29058" y="63963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22" name="Овал 21"/>
          <p:cNvSpPr/>
          <p:nvPr/>
        </p:nvSpPr>
        <p:spPr>
          <a:xfrm>
            <a:off x="5286380" y="4143380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000628" y="3214686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786314" y="5429264"/>
            <a:ext cx="407196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Если между двумя клавишами есть третья – это тон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58016" y="1643050"/>
            <a:ext cx="571504" cy="214314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572264" y="4143380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215206" y="4143380"/>
            <a:ext cx="428628" cy="4286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0"/>
            <a:ext cx="581986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Движение по полутонам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42150"/>
            <a:ext cx="7643866" cy="565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2143108" y="3571876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85918" y="4714884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43174" y="4714884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71802" y="3571876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28992" y="4714884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86248" y="4714884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43438" y="3571876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072066" y="4714884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00694" y="3571876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86446" y="4714884"/>
            <a:ext cx="714380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643702" y="4714884"/>
            <a:ext cx="714380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286512" y="3571876"/>
            <a:ext cx="714380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11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0"/>
            <a:ext cx="623985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Движение по тонам от ДО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42150"/>
            <a:ext cx="7643866" cy="565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2643174" y="4714884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85918" y="4714884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00430" y="4714884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643438" y="3500438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00694" y="3500438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29388" y="3500438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0"/>
            <a:ext cx="765690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Движение по тонам от ДО-диеза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42150"/>
            <a:ext cx="7643866" cy="565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3143240" y="3643314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3108" y="3643314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86248" y="4714884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43504" y="4714884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29322" y="4714884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715140" y="4714884"/>
            <a:ext cx="50006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770</TotalTime>
  <Words>764</Words>
  <Application>Microsoft Office PowerPoint</Application>
  <PresentationFormat>Экран (4:3)</PresentationFormat>
  <Paragraphs>218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ЛАДЫ В МУЗЫКЕ. ТОНАЛЬНОСТИ.</vt:lpstr>
      <vt:lpstr>                            ОГЛАВЛЕНИЕ:  1. ГАММА.   2. ТОНЫ И ПОЛУТОНЫ.     3. ЗНАКИ АЛЬТЕРАЦИИ (ДИЕЗ, БЕМОЛЬ, БЕКАР).        4. СТУПЕНИ  ГАММЫ. ТОНИКА.          5. ЛАДЫ МАЖОР И МИНОР.            6. ПОНЯТИЕ – ТОНАЛЬНОСТЬ.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Acer</cp:lastModifiedBy>
  <cp:revision>125</cp:revision>
  <dcterms:created xsi:type="dcterms:W3CDTF">2015-01-26T17:12:38Z</dcterms:created>
  <dcterms:modified xsi:type="dcterms:W3CDTF">2020-05-18T08:42:08Z</dcterms:modified>
</cp:coreProperties>
</file>