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32"/>
  </p:notesMasterIdLst>
  <p:sldIdLst>
    <p:sldId id="256" r:id="rId3"/>
    <p:sldId id="282" r:id="rId4"/>
    <p:sldId id="284" r:id="rId5"/>
    <p:sldId id="286" r:id="rId6"/>
    <p:sldId id="287" r:id="rId7"/>
    <p:sldId id="285" r:id="rId8"/>
    <p:sldId id="283" r:id="rId9"/>
    <p:sldId id="288" r:id="rId10"/>
    <p:sldId id="289" r:id="rId11"/>
    <p:sldId id="290" r:id="rId12"/>
    <p:sldId id="291" r:id="rId13"/>
    <p:sldId id="293" r:id="rId14"/>
    <p:sldId id="294" r:id="rId15"/>
    <p:sldId id="259" r:id="rId16"/>
    <p:sldId id="295" r:id="rId17"/>
    <p:sldId id="261" r:id="rId18"/>
    <p:sldId id="304" r:id="rId19"/>
    <p:sldId id="262" r:id="rId20"/>
    <p:sldId id="265" r:id="rId21"/>
    <p:sldId id="297" r:id="rId22"/>
    <p:sldId id="267" r:id="rId23"/>
    <p:sldId id="298" r:id="rId24"/>
    <p:sldId id="271" r:id="rId25"/>
    <p:sldId id="274" r:id="rId26"/>
    <p:sldId id="303" r:id="rId27"/>
    <p:sldId id="277" r:id="rId28"/>
    <p:sldId id="300" r:id="rId29"/>
    <p:sldId id="301" r:id="rId30"/>
    <p:sldId id="302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4031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3B03-27D3-4C6C-B395-C588DE496049}" type="datetimeFigureOut">
              <a:rPr lang="ru-RU" smtClean="0"/>
              <a:pPr/>
              <a:t>05.04.2016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242E6-533E-4AB2-8123-85CF84469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липарты\школа\6746844630a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3"/>
            <a:ext cx="8429625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клипарты\школа\01f31e9621df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4643438"/>
            <a:ext cx="1677988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E7C80-19AF-4D1D-8539-CD02FE027AA7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11F60-9D8A-414E-B515-BEB1B4E98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74A85-C736-4FB9-B740-2F500DE829BF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7EBB-8959-44AD-9447-48D701A96C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0E32-FEA7-4EC9-A051-002ED743AE29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2820-2D1C-475C-8A5C-26025333B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липарты\школа\6746844630a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3"/>
            <a:ext cx="8429625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клипарты\школа\01f31e9621df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4643438"/>
            <a:ext cx="1677988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5D71-21C4-43EB-A2DA-510F8A367B25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C02B6-D546-40D5-87C3-1D83BA380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9153C-71AF-428D-BE22-2813544836B4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5B8E-9116-46C1-975B-3BBEB3BBE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4D4BC-02A1-405B-90D6-61EE2283CDAB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1A63E-00E6-47A8-94FC-DD1CBC8F3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94BC6-1DD6-426C-9A4C-64F672F6A7D0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5D96C-6F9F-4B64-9150-A8C8964CB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2E451-11DF-4168-8144-64CF05D1EC3C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B719C-B427-4AB6-AA4F-EB23447B5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79CE1-59F2-4C55-9120-87C28875D079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28E0-3068-421E-8401-7340EACC7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7BB49-B262-4555-975A-30DC6450FBD7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1BD2-4547-4D67-A45C-C3AE52420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9A9CF-6E54-48DD-833C-0D7AB4C062EF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F687-942C-4CC8-84B5-8A54A1E87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1958C-A96A-4012-96E5-CA2BB8EB2CDB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60E22-4922-43F6-A4B1-C1B5EF51E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E2C08-5610-44EC-9C6A-251E4CDBA24B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520E-3101-4425-AF3B-CCB92C229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B5549-71E8-41E8-994B-D3EA625B32A0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CB96F-2E74-4A7D-B6DF-48AF31468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7C650-BF73-49A0-9F4A-DC14AA8C1468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FA0C0-02B5-435F-871E-38F65F9AC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2AAA5-C07C-4619-BB8A-DDB6B32F56BF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237FE-FBC6-49C1-B348-5CB837A41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03C2C-4055-41AF-A48B-10DB27F2A42F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6111-5F64-447F-905B-9D61EA8C3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393CF-8336-4344-8858-0AAE36ED80F2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A3C4B-C329-43A9-B7FC-B3F56886D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3B1A-94FF-46B8-B053-889E5595D2DC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6C50F-2F7E-4EE8-B973-E78872F9C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448B0-AD82-4637-893E-35D16DF4CF56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3719-36F0-4386-A4FF-629C15121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8817-6901-4BA8-AD11-778B329AA069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F3CA8-3463-46DB-B395-C5C46E5EF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87A97-882A-4807-898C-31C0FF9CE931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CF5E8-EE53-423F-B03E-BB7835F71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CCBB99-4AB4-48F9-95D0-BA723C8B7547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9B3C3F-A9EB-4B3B-9014-76AC3B897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3" descr="D:\клипарты\школа\01f31e9621df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15188" y="4786313"/>
            <a:ext cx="1677987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9FD543-75A3-46D8-B925-1D5CAD324610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E7172F-AA98-4781-BEE6-007F2B059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5" name="Picture 3" descr="D:\клипарты\школа\01f31e9621df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15188" y="4786313"/>
            <a:ext cx="1677987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928688" y="1214438"/>
            <a:ext cx="7529512" cy="1714500"/>
          </a:xfrm>
        </p:spPr>
        <p:txBody>
          <a:bodyPr/>
          <a:lstStyle/>
          <a:p>
            <a:pPr eaLnBrk="1" hangingPunct="1"/>
            <a:r>
              <a:rPr lang="ru-RU" sz="6000" b="1" dirty="0" smtClean="0"/>
              <a:t>Тема: Географические координаты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5841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Автор: </a:t>
            </a:r>
            <a:r>
              <a:rPr lang="ru-RU" dirty="0" err="1" smtClean="0">
                <a:solidFill>
                  <a:schemeClr val="tx1"/>
                </a:solidFill>
              </a:rPr>
              <a:t>Бюльгер</a:t>
            </a:r>
            <a:r>
              <a:rPr lang="ru-RU" smtClean="0">
                <a:solidFill>
                  <a:schemeClr val="tx1"/>
                </a:solidFill>
              </a:rPr>
              <a:t> Ю.Н.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Фронтальный опрос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1.Что такое глобус? Чем он отличается от карты?</a:t>
            </a:r>
          </a:p>
          <a:p>
            <a:r>
              <a:rPr lang="ru-RU" sz="2800" dirty="0" smtClean="0"/>
              <a:t>2.С какой целью на глобусе и карте указывают масштаб? Приведите примеры карт с различным масштабом. Что он означает?</a:t>
            </a:r>
          </a:p>
          <a:p>
            <a:r>
              <a:rPr lang="ru-RU" sz="2800" dirty="0" smtClean="0"/>
              <a:t>3.Для чего нужны параллели и меридианы?</a:t>
            </a:r>
          </a:p>
          <a:p>
            <a:r>
              <a:rPr lang="ru-RU" sz="2800" dirty="0" smtClean="0"/>
              <a:t>4.Объясните географическое значение слова «ориентироваться». Найдите на карте объект диаметрально .противоположный </a:t>
            </a:r>
            <a:r>
              <a:rPr lang="ru-RU" sz="2800" b="1" dirty="0" smtClean="0"/>
              <a:t>г. Мурманску</a:t>
            </a:r>
          </a:p>
          <a:p>
            <a:r>
              <a:rPr lang="ru-RU" sz="2800" b="1" dirty="0" smtClean="0"/>
              <a:t>5.</a:t>
            </a:r>
            <a:r>
              <a:rPr lang="ru-RU" sz="2800" dirty="0" smtClean="0"/>
              <a:t>Покажите на карте экватор и нулевой меридиан. Найдите их место пересечения.</a:t>
            </a:r>
            <a:endParaRPr lang="ru-RU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3.Установка познавательной 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</a:rPr>
              <a:t>  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На карте – огромная планета  Земля: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Реки и горы, равнины, моря. 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Точка на карте зовется «объект», 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Такое понятие ввёл человек.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Сегодня мы с вами узнаем о том, 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Что каждая точка имеет свой дом, 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Чтобы её отыскать в целом мире, 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Ей указали этаж и квартиру.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Сложно найти этот адрес ребятам,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Если не следовать координатам.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Этаж называется широтой,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Номер квартиры – её долготой. 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    Как отыскать в дом заветный ключик?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Карта и глобус нас этому учат. 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  Нам остается припомнить немного, 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  Какие ведут к каждой точке дороги.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Как только дороги пересекутся, </a:t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Искомые точки сразу найдутся</a:t>
            </a: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4.Целеполагание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Для того чтобы найти на глобусе и карте нужный объект, необходимо знать его </a:t>
            </a:r>
            <a:r>
              <a:rPr lang="ru-RU" b="1" dirty="0" smtClean="0"/>
              <a:t>«адрес» </a:t>
            </a:r>
            <a:r>
              <a:rPr lang="ru-RU" dirty="0" smtClean="0"/>
              <a:t>или </a:t>
            </a:r>
            <a:r>
              <a:rPr lang="ru-RU" b="1" dirty="0" smtClean="0"/>
              <a:t>географические координаты-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широту и долготу.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5.Изученние нового материала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sz="4000" b="1" dirty="0" smtClean="0">
                <a:solidFill>
                  <a:srgbClr val="C00000"/>
                </a:solidFill>
              </a:rPr>
              <a:t>Географические координаты </a:t>
            </a:r>
            <a:r>
              <a:rPr lang="ru-RU" sz="4000" dirty="0" smtClean="0"/>
              <a:t>- это        1.</a:t>
            </a:r>
            <a:r>
              <a:rPr lang="ru-RU" sz="4000" u="sng" dirty="0" smtClean="0"/>
              <a:t>географическая широта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/>
              <a:t>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solidFill>
                  <a:srgbClr val="0070C0"/>
                </a:solidFill>
              </a:rPr>
              <a:t>             северная</a:t>
            </a:r>
            <a:r>
              <a:rPr lang="ru-RU" sz="4000" dirty="0" smtClean="0"/>
              <a:t>     </a:t>
            </a:r>
            <a:r>
              <a:rPr lang="ru-RU" sz="4000" dirty="0" smtClean="0">
                <a:solidFill>
                  <a:srgbClr val="FF0000"/>
                </a:solidFill>
              </a:rPr>
              <a:t>южная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/>
              <a:t>   2.</a:t>
            </a:r>
            <a:r>
              <a:rPr lang="ru-RU" sz="4000" u="sng" dirty="0" smtClean="0"/>
              <a:t>  географическая долгота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/>
              <a:t>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        восточная</a:t>
            </a:r>
            <a:r>
              <a:rPr lang="ru-RU" sz="4000" dirty="0" smtClean="0"/>
              <a:t>    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западная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/>
              <a:t> </a:t>
            </a:r>
            <a:endParaRPr lang="ru-RU" sz="4000" b="1" dirty="0" smtClean="0">
              <a:solidFill>
                <a:srgbClr val="00B05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195736" y="2060848"/>
            <a:ext cx="5715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67944" y="2060848"/>
            <a:ext cx="714375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547664" y="3933056"/>
            <a:ext cx="1000125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4392266" y="3968775"/>
            <a:ext cx="785812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Вспомните, какая параллель находится в центре?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Глобус делит ровная</a:t>
            </a:r>
            <a:br>
              <a:rPr lang="ru-RU" b="1" dirty="0" smtClean="0"/>
            </a:br>
            <a:r>
              <a:rPr lang="ru-RU" b="1" dirty="0" smtClean="0"/>
              <a:t>Линия условная.</a:t>
            </a:r>
            <a:br>
              <a:rPr lang="ru-RU" b="1" dirty="0" smtClean="0"/>
            </a:br>
            <a:r>
              <a:rPr lang="ru-RU" b="1" dirty="0" smtClean="0"/>
              <a:t>Выше – север, ниже – юг.</a:t>
            </a:r>
            <a:br>
              <a:rPr lang="ru-RU" b="1" dirty="0" smtClean="0"/>
            </a:br>
            <a:r>
              <a:rPr lang="ru-RU" b="1" dirty="0" smtClean="0"/>
              <a:t>Назови границу, друг.</a:t>
            </a:r>
            <a:br>
              <a:rPr lang="ru-RU" b="1" dirty="0" smtClean="0"/>
            </a:b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ru-RU" dirty="0" smtClean="0">
                <a:solidFill>
                  <a:srgbClr val="FF0000"/>
                </a:solidFill>
              </a:rPr>
              <a:t> Экватор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 какие полушария она делит?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   На северное и южное.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Памятное место в Эквадоре (рис.2 стр.70)!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Вспомните, какая параллель находится в центре?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Глобус делит ровная</a:t>
            </a:r>
            <a:br>
              <a:rPr lang="ru-RU" b="1" dirty="0" smtClean="0"/>
            </a:br>
            <a:r>
              <a:rPr lang="ru-RU" b="1" dirty="0" smtClean="0"/>
              <a:t>Линия условная.</a:t>
            </a:r>
            <a:br>
              <a:rPr lang="ru-RU" b="1" dirty="0" smtClean="0"/>
            </a:br>
            <a:r>
              <a:rPr lang="ru-RU" b="1" dirty="0" smtClean="0"/>
              <a:t>Выше – север, ниже – юг.</a:t>
            </a:r>
            <a:br>
              <a:rPr lang="ru-RU" b="1" dirty="0" smtClean="0"/>
            </a:br>
            <a:r>
              <a:rPr lang="ru-RU" b="1" dirty="0" smtClean="0"/>
              <a:t>Назови границу, друг.</a:t>
            </a:r>
            <a:br>
              <a:rPr lang="ru-RU" b="1" dirty="0" smtClean="0"/>
            </a:b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Экватор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 какие полушария она делит?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На северное и южное.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ru-RU" sz="1800" dirty="0" smtClean="0"/>
              <a:t>Линия экватора проходит через сотни мест, но есть страна, которая особенно гордится своим уникальным географическим расположением. Ее официальное название - Республика Эквадор и в буквальном переводе оно означает «Республика экватора». Столица страны, город Кито, лежит на воображаемой линии</a:t>
            </a:r>
            <a:endParaRPr lang="ru-RU" sz="1800" dirty="0"/>
          </a:p>
        </p:txBody>
      </p:sp>
      <p:pic>
        <p:nvPicPr>
          <p:cNvPr id="4" name="Содержимое 3" descr="экват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60253" y="1600200"/>
            <a:ext cx="6823494" cy="4525963"/>
          </a:xfrm>
        </p:spPr>
      </p:pic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u="sng" smtClean="0">
                <a:solidFill>
                  <a:srgbClr val="C00000"/>
                </a:solidFill>
              </a:rPr>
              <a:t>Правило 1</a:t>
            </a: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800" i="1" dirty="0" smtClean="0"/>
              <a:t>Точки, расположенные к северу от экватора, находятся в северном полушарии, следовательно, имеют северную широту, которая сокращенно записывается – </a:t>
            </a:r>
            <a:r>
              <a:rPr lang="ru-RU" sz="2800" i="1" dirty="0" err="1" smtClean="0">
                <a:solidFill>
                  <a:srgbClr val="FF0000"/>
                </a:solidFill>
              </a:rPr>
              <a:t>с.ш</a:t>
            </a:r>
            <a:r>
              <a:rPr lang="ru-RU" sz="2800" i="1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800" i="1" dirty="0" smtClean="0"/>
              <a:t>       Точки, расположенные к югу от экватора, находятся в южном полушарии, следовательно, имеют южную широту, которая сокращенно записывается – </a:t>
            </a:r>
            <a:r>
              <a:rPr lang="ru-RU" sz="2800" i="1" dirty="0" err="1" smtClean="0">
                <a:solidFill>
                  <a:srgbClr val="FF0000"/>
                </a:solidFill>
              </a:rPr>
              <a:t>ю.ш</a:t>
            </a:r>
            <a:endParaRPr lang="ru-RU" sz="28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ru-RU" sz="2800" u="sng" dirty="0" smtClean="0">
                <a:solidFill>
                  <a:srgbClr val="C00000"/>
                </a:solidFill>
              </a:rPr>
              <a:t>ПОМНИТЕ! Отсчет всегда начинается от экватора</a:t>
            </a:r>
            <a:endParaRPr lang="ru-RU" sz="2800" dirty="0" smtClean="0">
              <a:solidFill>
                <a:srgbClr val="C00000"/>
              </a:solidFill>
            </a:endParaRPr>
          </a:p>
          <a:p>
            <a:pPr eaLnBrk="1" hangingPunct="1">
              <a:buNone/>
            </a:pPr>
            <a:r>
              <a:rPr lang="ru-RU" sz="2800" dirty="0" smtClean="0"/>
              <a:t> </a:t>
            </a:r>
            <a:r>
              <a:rPr lang="ru-RU" sz="2800" b="1" dirty="0" smtClean="0"/>
              <a:t>?А чему равно максимальное значение широты?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Для того чтобы определить широту, необходимо выполнить следующие действия: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Найти объект на карте</a:t>
            </a:r>
          </a:p>
          <a:p>
            <a:pPr eaLnBrk="1" hangingPunct="1"/>
            <a:r>
              <a:rPr lang="ru-RU" dirty="0" smtClean="0"/>
              <a:t>Определить в каком он полушарии? (такая и будет широта: северная или южная)</a:t>
            </a:r>
          </a:p>
          <a:p>
            <a:pPr eaLnBrk="1" hangingPunct="1"/>
            <a:r>
              <a:rPr lang="ru-RU" dirty="0" smtClean="0"/>
              <a:t>Определить, на какой параллели расположен объект? (такова его и широта) </a:t>
            </a:r>
          </a:p>
          <a:p>
            <a:pPr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урока: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формирование умений определения географических координат по географическим картам и глобусу. </a:t>
            </a:r>
          </a:p>
          <a:p>
            <a:pPr algn="ctr">
              <a:buNone/>
            </a:pPr>
            <a:r>
              <a:rPr lang="ru-RU" b="1" dirty="0" smtClean="0"/>
              <a:t>Задачи:</a:t>
            </a:r>
          </a:p>
          <a:p>
            <a:pPr>
              <a:buFontTx/>
              <a:buChar char="-"/>
            </a:pPr>
            <a:r>
              <a:rPr lang="ru-RU" sz="2400" smtClean="0"/>
              <a:t>познакомить  учащихся </a:t>
            </a:r>
            <a:r>
              <a:rPr lang="ru-RU" sz="2400" dirty="0" smtClean="0"/>
              <a:t>с новыми географическими понятиями;</a:t>
            </a:r>
          </a:p>
          <a:p>
            <a:pPr lvl="0">
              <a:buNone/>
            </a:pPr>
            <a:r>
              <a:rPr lang="ru-RU" sz="2400" dirty="0" smtClean="0"/>
              <a:t>-    выработать  приемы определения географических координат;</a:t>
            </a:r>
          </a:p>
          <a:p>
            <a:pPr lvl="0">
              <a:buFontTx/>
              <a:buChar char="-"/>
            </a:pPr>
            <a:r>
              <a:rPr lang="ru-RU" sz="2400" dirty="0" smtClean="0"/>
              <a:t>развивать географическое мышление ,познавательные интересы;</a:t>
            </a:r>
          </a:p>
          <a:p>
            <a:pPr lvl="0">
              <a:buFontTx/>
              <a:buChar char="-"/>
            </a:pPr>
            <a:r>
              <a:rPr lang="ru-RU" sz="2400" dirty="0" smtClean="0"/>
              <a:t>показать практическую значимость полученных знаний и умений в жизни.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/>
              <a:t>    </a:t>
            </a:r>
            <a:r>
              <a:rPr lang="ru-RU" sz="4400" i="1" dirty="0" smtClean="0">
                <a:solidFill>
                  <a:srgbClr val="C00000"/>
                </a:solidFill>
              </a:rPr>
              <a:t>Географическая широта </a:t>
            </a:r>
            <a:r>
              <a:rPr lang="ru-RU" sz="4400" dirty="0" smtClean="0"/>
              <a:t>– это </a:t>
            </a:r>
            <a:r>
              <a:rPr lang="ru-RU" sz="2800" dirty="0" smtClean="0"/>
              <a:t>величина дуги меридиана от экватора к северу или к югу до заданной точки (</a:t>
            </a:r>
            <a:r>
              <a:rPr lang="ru-RU" sz="2800" i="1" dirty="0" smtClean="0"/>
              <a:t>или параллель, на которой расположен географический объект</a:t>
            </a:r>
            <a:r>
              <a:rPr lang="ru-RU" sz="2800" dirty="0" smtClean="0"/>
              <a:t>)   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dirty="0" smtClean="0"/>
              <a:t>              </a:t>
            </a:r>
          </a:p>
        </p:txBody>
      </p:sp>
      <p:pic>
        <p:nvPicPr>
          <p:cNvPr id="5" name="Picture 2" descr="8_4_0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4000"/>
          </a:blip>
          <a:srcRect/>
          <a:stretch>
            <a:fillRect/>
          </a:stretch>
        </p:blipFill>
        <p:spPr bwMode="auto">
          <a:xfrm>
            <a:off x="706299" y="2708920"/>
            <a:ext cx="5167909" cy="374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91880" y="4437112"/>
            <a:ext cx="288925" cy="976312"/>
          </a:xfrm>
          <a:prstGeom prst="upArrow">
            <a:avLst>
              <a:gd name="adj1" fmla="val 50000"/>
              <a:gd name="adj2" fmla="val 84478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483768" y="5373216"/>
            <a:ext cx="269875" cy="719138"/>
          </a:xfrm>
          <a:prstGeom prst="downArrow">
            <a:avLst>
              <a:gd name="adj1" fmla="val 50000"/>
              <a:gd name="adj2" fmla="val 66618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Определяем географическую широту объекта (вслух проговариваем «Определяя широту…., я делаю так….»)</a:t>
            </a:r>
            <a:br>
              <a:rPr lang="ru-RU" sz="2800" dirty="0" smtClean="0"/>
            </a:br>
            <a:endParaRPr lang="ru-RU" sz="28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280" cy="511137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811760"/>
                <a:gridCol w="2743200"/>
                <a:gridCol w="2880320"/>
              </a:tblGrid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             объект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    местонахождение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географическая широта</a:t>
                      </a:r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Дели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Пекин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Канберра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Мурманск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Токио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Вашингтон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56793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Бразилиа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 </a:t>
            </a:r>
            <a:r>
              <a:rPr lang="ru-RU" sz="3600" dirty="0" smtClean="0"/>
              <a:t>Какой меридиан является начальным?</a:t>
            </a:r>
          </a:p>
          <a:p>
            <a:pPr eaLnBrk="1" hangingPunct="1">
              <a:buFont typeface="Arial" charset="0"/>
              <a:buNone/>
            </a:pP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Нулевой меридиан или гринвичский.</a:t>
            </a:r>
          </a:p>
          <a:p>
            <a:pPr eaLnBrk="1" hangingPunct="1"/>
            <a:r>
              <a:rPr lang="ru-RU" sz="3600" dirty="0" smtClean="0"/>
              <a:t>На какие полушария он делит?</a:t>
            </a:r>
          </a:p>
          <a:p>
            <a:pPr eaLnBrk="1" hangingPunct="1">
              <a:buFont typeface="Arial" charset="0"/>
              <a:buNone/>
            </a:pP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На западное и восточное</a:t>
            </a:r>
            <a:r>
              <a:rPr lang="ru-RU" sz="3600" dirty="0" smtClean="0"/>
              <a:t>.</a:t>
            </a:r>
          </a:p>
          <a:p>
            <a:pPr eaLnBrk="1" hangingPunct="1"/>
            <a:endParaRPr lang="ru-RU" sz="3600" dirty="0" smtClean="0"/>
          </a:p>
          <a:p>
            <a:pPr eaLnBrk="1" hangingPunct="1">
              <a:buNone/>
            </a:pPr>
            <a:r>
              <a:rPr lang="ru-RU" sz="3600" b="1" dirty="0" smtClean="0"/>
              <a:t>Линия перемены дат является границей между ними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u="sng" dirty="0" smtClean="0">
                <a:solidFill>
                  <a:srgbClr val="FF0000"/>
                </a:solidFill>
              </a:rPr>
              <a:t>Правило 2: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z="2800" dirty="0" smtClean="0"/>
              <a:t>   Точки, расположенные к западу от нулевого меридиана, находятся в западном полушарии, следовательно, имеют западную долготу - </a:t>
            </a:r>
            <a:r>
              <a:rPr lang="ru-RU" sz="2800" dirty="0" err="1" smtClean="0">
                <a:solidFill>
                  <a:srgbClr val="FF0000"/>
                </a:solidFill>
              </a:rPr>
              <a:t>з.д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800" dirty="0" smtClean="0"/>
              <a:t>      Точки, расположенные к востоку от нулевого меридиана, находятся в восточном полушарии, следовательно, имеют восточную долготу – </a:t>
            </a:r>
            <a:r>
              <a:rPr lang="ru-RU" sz="2800" dirty="0" err="1" smtClean="0">
                <a:solidFill>
                  <a:srgbClr val="FF0000"/>
                </a:solidFill>
              </a:rPr>
              <a:t>в.д</a:t>
            </a:r>
            <a:endParaRPr lang="ru-RU" sz="28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ru-RU" sz="2800" u="sng" dirty="0" smtClean="0">
                <a:solidFill>
                  <a:srgbClr val="C00000"/>
                </a:solidFill>
              </a:rPr>
              <a:t>ПОМНИТЕ! Отсчет всегда начинается от нулевого меридиана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800" b="1" dirty="0" smtClean="0"/>
              <a:t>чему равно максимальное значение долготы?</a:t>
            </a:r>
          </a:p>
          <a:p>
            <a:pPr eaLnBrk="1" hangingPunct="1">
              <a:buFont typeface="Wingdings" pitchFamily="2" charset="2"/>
              <a:buChar char="ü"/>
            </a:pPr>
            <a:endParaRPr lang="ru-RU" sz="2800" dirty="0" smtClean="0">
              <a:solidFill>
                <a:srgbClr val="FF0000"/>
              </a:solidFill>
            </a:endParaRPr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u="sng" dirty="0" smtClean="0"/>
              <a:t>Для того чтобы определить долготу, необходимо выполнить следующие действия: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Найти географический объект на карте.</a:t>
            </a:r>
          </a:p>
          <a:p>
            <a:pPr eaLnBrk="1" hangingPunct="1"/>
            <a:r>
              <a:rPr lang="ru-RU" smtClean="0"/>
              <a:t>Определить, в каком полушарии расположен объект. (Это определит западную или восточную долготу).</a:t>
            </a:r>
          </a:p>
          <a:p>
            <a:pPr eaLnBrk="1" hangingPunct="1"/>
            <a:r>
              <a:rPr lang="ru-RU" smtClean="0"/>
              <a:t> Найти меридиан, который проходит через объект. (Это и будет долгота)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Географическая долгота – это величина дуги параллели от нулевого меридиана к западу или к востоку до заданной точки (</a:t>
            </a:r>
            <a:r>
              <a:rPr lang="ru-RU" sz="2800" i="1" dirty="0" smtClean="0"/>
              <a:t>или меридиан, на котором расположен географический объект</a:t>
            </a:r>
            <a:r>
              <a:rPr lang="ru-RU" sz="2800" dirty="0" smtClean="0"/>
              <a:t>)</a:t>
            </a:r>
          </a:p>
          <a:p>
            <a:pPr eaLnBrk="1" hangingPunct="1"/>
            <a:endParaRPr lang="ru-RU" sz="3600" dirty="0" smtClean="0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1043851" y="2924944"/>
            <a:ext cx="9685338" cy="6165850"/>
            <a:chOff x="1888" y="3163"/>
            <a:chExt cx="7200" cy="3317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888" y="3163"/>
              <a:ext cx="7200" cy="3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4383" y="3302"/>
              <a:ext cx="1" cy="167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/>
            </p:cNvSpPr>
            <p:nvPr/>
          </p:nvSpPr>
          <p:spPr bwMode="auto">
            <a:xfrm>
              <a:off x="5687" y="3302"/>
              <a:ext cx="278" cy="1673"/>
            </a:xfrm>
            <a:prstGeom prst="rightBracket">
              <a:avLst>
                <a:gd name="adj" fmla="val 50150"/>
              </a:avLst>
            </a:prstGeom>
            <a:noFill/>
            <a:ln w="38100">
              <a:solidFill>
                <a:srgbClr val="17365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2884" y="3378"/>
              <a:ext cx="309" cy="1597"/>
            </a:xfrm>
            <a:prstGeom prst="leftBracket">
              <a:avLst>
                <a:gd name="adj" fmla="val 43069"/>
              </a:avLst>
            </a:prstGeom>
            <a:noFill/>
            <a:ln w="38100">
              <a:solidFill>
                <a:srgbClr val="17365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4534" y="3378"/>
              <a:ext cx="1431" cy="412"/>
            </a:xfrm>
            <a:prstGeom prst="curvedDownArrow">
              <a:avLst>
                <a:gd name="adj1" fmla="val 25985"/>
                <a:gd name="adj2" fmla="val 138932"/>
                <a:gd name="adj3" fmla="val 33333"/>
              </a:avLst>
            </a:prstGeom>
            <a:solidFill>
              <a:srgbClr val="FF0000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5400000">
              <a:off x="3334" y="3908"/>
              <a:ext cx="526" cy="1426"/>
            </a:xfrm>
            <a:prstGeom prst="curvedLeftArrow">
              <a:avLst>
                <a:gd name="adj1" fmla="val 22240"/>
                <a:gd name="adj2" fmla="val 108441"/>
                <a:gd name="adj3" fmla="val 33333"/>
              </a:avLst>
            </a:prstGeom>
            <a:solidFill>
              <a:srgbClr val="FF3300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11" name="Прямоугольник 10"/>
          <p:cNvSpPr/>
          <p:nvPr/>
        </p:nvSpPr>
        <p:spPr>
          <a:xfrm rot="10800000" flipH="1" flipV="1">
            <a:off x="5809509" y="6004766"/>
            <a:ext cx="932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66FF"/>
                </a:solidFill>
              </a:rPr>
              <a:t>180 </a:t>
            </a:r>
            <a:r>
              <a:rPr lang="ru-RU" b="1" baseline="30000" dirty="0" smtClean="0">
                <a:solidFill>
                  <a:srgbClr val="0066FF"/>
                </a:solidFill>
              </a:rPr>
              <a:t>о</a:t>
            </a:r>
            <a:endParaRPr lang="ru-RU" b="1" baseline="30000" dirty="0">
              <a:solidFill>
                <a:srgbClr val="0066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411760" y="5897597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66FF"/>
                </a:solidFill>
              </a:rPr>
              <a:t>180 </a:t>
            </a:r>
            <a:r>
              <a:rPr lang="ru-RU" b="1" baseline="30000" dirty="0" smtClean="0">
                <a:solidFill>
                  <a:srgbClr val="0066FF"/>
                </a:solidFill>
              </a:rPr>
              <a:t>о</a:t>
            </a:r>
            <a:endParaRPr lang="ru-RU" b="1" baseline="30000" dirty="0">
              <a:solidFill>
                <a:srgbClr val="0066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36198" y="3244334"/>
            <a:ext cx="471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66FF"/>
                </a:solidFill>
              </a:rPr>
              <a:t>0 </a:t>
            </a:r>
            <a:r>
              <a:rPr lang="ru-RU" b="1" baseline="30000" dirty="0" smtClean="0">
                <a:solidFill>
                  <a:srgbClr val="0066FF"/>
                </a:solidFill>
              </a:rPr>
              <a:t>о</a:t>
            </a:r>
            <a:endParaRPr lang="ru-RU" b="1" baseline="30000" dirty="0">
              <a:solidFill>
                <a:srgbClr val="0066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2051720" y="3505945"/>
            <a:ext cx="9361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kern="10" dirty="0" err="1" smtClean="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з.д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6732240" y="3567500"/>
            <a:ext cx="648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10" dirty="0" err="1" smtClean="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в.д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Определяем географическую долготу объекта</a:t>
            </a:r>
            <a:r>
              <a:rPr lang="ru-RU" dirty="0" smtClean="0"/>
              <a:t> (</a:t>
            </a:r>
            <a:r>
              <a:rPr lang="ru-RU" sz="3100" dirty="0" smtClean="0"/>
              <a:t>вслух проговариваем «Определяя долготу…., я делаю так….»)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16831"/>
          <a:ext cx="6900882" cy="44510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300294"/>
                <a:gridCol w="2300294"/>
                <a:gridCol w="2300294"/>
              </a:tblGrid>
              <a:tr h="711783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объект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местоположение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географическая долгота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 Дели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Пекин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Канберра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Мурманск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Токио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Вашингтон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2086">
                <a:tc>
                  <a:txBody>
                    <a:bodyPr/>
                    <a:lstStyle/>
                    <a:p>
                      <a:r>
                        <a:rPr lang="ru-RU" dirty="0" smtClean="0"/>
                        <a:t>Бразилиа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6.Закрепление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1.Получены сигналы </a:t>
            </a:r>
            <a:r>
              <a:rPr lang="en-US" sz="2800" dirty="0" smtClean="0"/>
              <a:t>SOS</a:t>
            </a:r>
            <a:r>
              <a:rPr lang="ru-RU" sz="2800" dirty="0" smtClean="0"/>
              <a:t>. Известны их координаты. Определите на карте тот район, где люди терпят бедствие. Какие меры вы бы предприняли, если бы руководили спасательной службой?</a:t>
            </a:r>
          </a:p>
          <a:p>
            <a:pPr algn="ctr" eaLnBrk="1" hangingPunct="1"/>
            <a:r>
              <a:rPr lang="ru-RU" b="1" dirty="0" smtClean="0">
                <a:solidFill>
                  <a:srgbClr val="008000"/>
                </a:solidFill>
              </a:rPr>
              <a:t>1) 55° ю </a:t>
            </a:r>
            <a:r>
              <a:rPr lang="ru-RU" b="1" dirty="0" err="1" smtClean="0">
                <a:solidFill>
                  <a:srgbClr val="008000"/>
                </a:solidFill>
              </a:rPr>
              <a:t>ш</a:t>
            </a:r>
            <a:r>
              <a:rPr lang="ru-RU" b="1" dirty="0" smtClean="0">
                <a:solidFill>
                  <a:srgbClr val="008000"/>
                </a:solidFill>
              </a:rPr>
              <a:t>, 14° в </a:t>
            </a:r>
            <a:r>
              <a:rPr lang="ru-RU" b="1" dirty="0" err="1" smtClean="0">
                <a:solidFill>
                  <a:srgbClr val="008000"/>
                </a:solidFill>
              </a:rPr>
              <a:t>д</a:t>
            </a:r>
            <a:endParaRPr lang="ru-RU" b="1" dirty="0" smtClean="0">
              <a:solidFill>
                <a:srgbClr val="008000"/>
              </a:solidFill>
            </a:endParaRPr>
          </a:p>
          <a:p>
            <a:pPr algn="ctr" eaLnBrk="1" hangingPunct="1"/>
            <a:r>
              <a:rPr lang="ru-RU" b="1" dirty="0" smtClean="0">
                <a:solidFill>
                  <a:srgbClr val="008000"/>
                </a:solidFill>
              </a:rPr>
              <a:t>2) 56° с </a:t>
            </a:r>
            <a:r>
              <a:rPr lang="ru-RU" b="1" dirty="0" err="1" smtClean="0">
                <a:solidFill>
                  <a:srgbClr val="008000"/>
                </a:solidFill>
              </a:rPr>
              <a:t>ш</a:t>
            </a:r>
            <a:r>
              <a:rPr lang="ru-RU" b="1" dirty="0" smtClean="0">
                <a:solidFill>
                  <a:srgbClr val="008000"/>
                </a:solidFill>
              </a:rPr>
              <a:t>, 38° в </a:t>
            </a:r>
            <a:r>
              <a:rPr lang="ru-RU" b="1" dirty="0" err="1" smtClean="0">
                <a:solidFill>
                  <a:srgbClr val="008000"/>
                </a:solidFill>
              </a:rPr>
              <a:t>д</a:t>
            </a:r>
            <a:endParaRPr lang="ru-RU" b="1" dirty="0" smtClean="0">
              <a:solidFill>
                <a:srgbClr val="008000"/>
              </a:solidFill>
            </a:endParaRPr>
          </a:p>
          <a:p>
            <a:pPr algn="ctr" eaLnBrk="1" hangingPunct="1"/>
            <a:r>
              <a:rPr lang="ru-RU" b="1" dirty="0" smtClean="0">
                <a:solidFill>
                  <a:srgbClr val="008000"/>
                </a:solidFill>
              </a:rPr>
              <a:t>3) 60° с </a:t>
            </a:r>
            <a:r>
              <a:rPr lang="ru-RU" b="1" dirty="0" err="1" smtClean="0">
                <a:solidFill>
                  <a:srgbClr val="008000"/>
                </a:solidFill>
              </a:rPr>
              <a:t>ш</a:t>
            </a:r>
            <a:r>
              <a:rPr lang="ru-RU" b="1" dirty="0" smtClean="0">
                <a:solidFill>
                  <a:srgbClr val="008000"/>
                </a:solidFill>
              </a:rPr>
              <a:t>, 30° в </a:t>
            </a:r>
            <a:r>
              <a:rPr lang="ru-RU" b="1" dirty="0" err="1" smtClean="0">
                <a:solidFill>
                  <a:srgbClr val="008000"/>
                </a:solidFill>
              </a:rPr>
              <a:t>д</a:t>
            </a:r>
            <a:endParaRPr lang="ru-RU" b="1" dirty="0" smtClean="0">
              <a:solidFill>
                <a:srgbClr val="008000"/>
              </a:solidFill>
            </a:endParaRPr>
          </a:p>
          <a:p>
            <a:pPr eaLnBrk="1" hangingPunct="1">
              <a:buNone/>
            </a:pPr>
            <a:r>
              <a:rPr lang="ru-RU" dirty="0" smtClean="0"/>
              <a:t>2.Выполните задание 3 стр.73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7.Домашнее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§17, задания с.72; контурная карта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итогов. 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Достигли ли мы с вами поставленной цели урока?</a:t>
            </a:r>
          </a:p>
          <a:p>
            <a:pPr eaLnBrk="1" hangingPunct="1"/>
            <a:r>
              <a:rPr lang="ru-RU" b="1" dirty="0" smtClean="0"/>
              <a:t>Что на уроке сегодня было главным?</a:t>
            </a:r>
          </a:p>
          <a:p>
            <a:pPr eaLnBrk="1" hangingPunct="1"/>
            <a:r>
              <a:rPr lang="ru-RU" b="1" dirty="0" smtClean="0"/>
              <a:t>Какие задания вам было выполнить легко, а какие трудно?</a:t>
            </a:r>
          </a:p>
          <a:p>
            <a:pPr eaLnBrk="1" hangingPunct="1"/>
            <a:r>
              <a:rPr lang="ru-RU" b="1" dirty="0" smtClean="0"/>
              <a:t>Что понравилось на уроке?</a:t>
            </a:r>
          </a:p>
          <a:p>
            <a:pPr eaLnBrk="1" hangingPunct="1"/>
            <a:r>
              <a:rPr lang="ru-RU" b="1" dirty="0" smtClean="0"/>
              <a:t>Нужны ли такие практические работы?</a:t>
            </a:r>
          </a:p>
          <a:p>
            <a:pPr eaLnBrk="1" hangingPunct="1"/>
            <a:r>
              <a:rPr lang="ru-RU" b="1" dirty="0" smtClean="0"/>
              <a:t>Для чего?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Предметные результаты обучения</a:t>
            </a:r>
          </a:p>
          <a:p>
            <a:pPr>
              <a:buNone/>
            </a:pPr>
            <a:r>
              <a:rPr lang="ru-RU" sz="2800" dirty="0" smtClean="0"/>
              <a:t>    Учащийся должен </a:t>
            </a:r>
            <a:r>
              <a:rPr lang="ru-RU" sz="2800" i="1" dirty="0" smtClean="0"/>
              <a:t>уметь: </a:t>
            </a:r>
            <a:r>
              <a:rPr lang="ru-RU" sz="2800" dirty="0" smtClean="0"/>
              <a:t>объяснять значение понятий: «географическая широта», «географическая долгота»; определять (измерять) географические координаты точки, местоположение географических объектов; называть (показывать) элементы градусной сети, географические полюса, объяснять их особенности.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 обучения</a:t>
            </a:r>
          </a:p>
          <a:p>
            <a:pPr>
              <a:buNone/>
            </a:pPr>
            <a:r>
              <a:rPr lang="ru-RU" sz="2800" dirty="0" smtClean="0"/>
              <a:t>    Учащийся должен </a:t>
            </a:r>
            <a:r>
              <a:rPr lang="ru-RU" sz="2800" i="1" dirty="0" smtClean="0"/>
              <a:t>уметь:</a:t>
            </a:r>
            <a:r>
              <a:rPr lang="ru-RU" sz="2800" dirty="0" smtClean="0"/>
              <a:t> ставить учебную задачу под руководством учителя; планировать свою деятельность под руководством учителя; работать в соответствии с поставленной учебной задачей; работать в соответствии с предложенным планом;</a:t>
            </a:r>
          </a:p>
          <a:p>
            <a:pPr>
              <a:buNone/>
            </a:pPr>
            <a:r>
              <a:rPr lang="ru-RU" sz="2800" dirty="0" smtClean="0"/>
              <a:t>    выделять главное, существенные признаки понятий; участвовать в совместной  деятельности; искать и отбирать информацию в учебных и справочных пособиях</a:t>
            </a:r>
          </a:p>
          <a:p>
            <a:pPr>
              <a:buNone/>
            </a:pPr>
            <a:r>
              <a:rPr lang="ru-RU" sz="2800" dirty="0" smtClean="0"/>
              <a:t>     работать с текстом и нетекстовыми компонентами.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Личностные результаты обучения </a:t>
            </a:r>
          </a:p>
          <a:p>
            <a:pPr>
              <a:buNone/>
            </a:pPr>
            <a:r>
              <a:rPr lang="ru-RU" dirty="0" smtClean="0"/>
              <a:t>   Учащийся должен </a:t>
            </a:r>
            <a:r>
              <a:rPr lang="ru-RU" i="1" dirty="0" smtClean="0"/>
              <a:t>обладать: </a:t>
            </a:r>
            <a:r>
              <a:rPr lang="ru-RU" sz="2800" dirty="0" smtClean="0"/>
              <a:t>ответственным отношением к учебе; опытом участия в социально значимом труде; осознанным, уважительным и доброжелательным отношением к другому человеку, его мнению; коммуникативной компетентностью в общении и сотрудничестве со сверстниками в процессе образовательной деятельности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Формы организации учебной деятельности:</a:t>
            </a:r>
            <a:r>
              <a:rPr lang="ru-RU" dirty="0" smtClean="0"/>
              <a:t> фронтальная, индивидуальная, групповая.</a:t>
            </a:r>
          </a:p>
          <a:p>
            <a:r>
              <a:rPr lang="ru-RU" u="sng" dirty="0" smtClean="0"/>
              <a:t>Методы обучения</a:t>
            </a:r>
            <a:r>
              <a:rPr lang="ru-RU" dirty="0" smtClean="0"/>
              <a:t>: наглядно – иллюстративный,  репродуктивный, частично – поисковый, исследовательский.</a:t>
            </a:r>
          </a:p>
          <a:p>
            <a:r>
              <a:rPr lang="ru-RU" u="sng" dirty="0" smtClean="0"/>
              <a:t>Приемы: </a:t>
            </a:r>
            <a:r>
              <a:rPr lang="ru-RU" dirty="0" smtClean="0"/>
              <a:t>анализ, синтез, умозаключение, обобщение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/>
              <a:t>Тип урока: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урок изучения и первичного закрепления новых знаний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Оборудование: </a:t>
            </a:r>
            <a:r>
              <a:rPr lang="ru-RU" dirty="0" smtClean="0"/>
              <a:t>глобусы ученические, настенные карты полушарий и России, атласы по географии для 6 класса , ПК и интерактивная доска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1.Организационный момент </a:t>
            </a:r>
            <a:r>
              <a:rPr lang="ru-RU" dirty="0" smtClean="0"/>
              <a:t>( оценка чувства комфортности учеников, готовности рабочего места, создание ситуации успеха)</a:t>
            </a:r>
          </a:p>
          <a:p>
            <a:r>
              <a:rPr lang="ru-RU" b="1" dirty="0" smtClean="0"/>
              <a:t>2. Проверка выполнения </a:t>
            </a:r>
            <a:r>
              <a:rPr lang="ru-RU" b="1" dirty="0" err="1" smtClean="0"/>
              <a:t>д.з</a:t>
            </a:r>
            <a:r>
              <a:rPr lang="ru-RU" dirty="0" smtClean="0"/>
              <a:t>.</a:t>
            </a:r>
            <a:r>
              <a:rPr lang="ru-RU" b="1" dirty="0" smtClean="0"/>
              <a:t> по теме «Глобус-модель Земли. Меридианы и параллели»:</a:t>
            </a:r>
          </a:p>
          <a:p>
            <a:r>
              <a:rPr lang="ru-RU" dirty="0" smtClean="0"/>
              <a:t> индивидуальный опрос – работа с карточками (3 – 4 ученика);</a:t>
            </a:r>
          </a:p>
          <a:p>
            <a:r>
              <a:rPr lang="ru-RU" dirty="0" smtClean="0"/>
              <a:t>фронтальный опрос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 «Свойства линий градусной сетки»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9" y="1556792"/>
          <a:ext cx="8640960" cy="4559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74206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Признаки линий градусной сетки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Меридианы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Параллели</a:t>
                      </a:r>
                      <a:endParaRPr lang="ru-RU" dirty="0"/>
                    </a:p>
                  </a:txBody>
                  <a:tcPr/>
                </a:tc>
              </a:tr>
              <a:tr h="74206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какие стороны горизонта направлены?</a:t>
                      </a:r>
                      <a:endParaRPr lang="ru-RU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06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Какова длина в градусах?</a:t>
                      </a:r>
                      <a:endParaRPr lang="ru-RU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06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Какова длина в километрах?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06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Какую форму имеют на глобусе?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8822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Какую форму имеют на карте полушарий?</a:t>
                      </a:r>
                      <a:endParaRPr lang="ru-RU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1080</Words>
  <Application>Microsoft Office PowerPoint</Application>
  <PresentationFormat>Экран (4:3)</PresentationFormat>
  <Paragraphs>149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2_Тема Office</vt:lpstr>
      <vt:lpstr>Тема: Географические координаты</vt:lpstr>
      <vt:lpstr>Цель урока:</vt:lpstr>
      <vt:lpstr>Планируемые результаты</vt:lpstr>
      <vt:lpstr>Слайд 4</vt:lpstr>
      <vt:lpstr>Слайд 5</vt:lpstr>
      <vt:lpstr>Слайд 6</vt:lpstr>
      <vt:lpstr>Тип урока:</vt:lpstr>
      <vt:lpstr>Ход урока:</vt:lpstr>
      <vt:lpstr>Таблица «Свойства линий градусной сетки»</vt:lpstr>
      <vt:lpstr>Фронтальный опрос</vt:lpstr>
      <vt:lpstr>3.Установка познавательной задачи</vt:lpstr>
      <vt:lpstr>Слайд 12</vt:lpstr>
      <vt:lpstr>4.Целеполагание</vt:lpstr>
      <vt:lpstr>5.Изученние нового материала</vt:lpstr>
      <vt:lpstr>Слайд 15</vt:lpstr>
      <vt:lpstr>Слайд 16</vt:lpstr>
      <vt:lpstr>Линия экватора проходит через сотни мест, но есть страна, которая особенно гордится своим уникальным географическим расположением. Ее официальное название - Республика Эквадор и в буквальном переводе оно означает «Республика экватора». Столица страны, город Кито, лежит на воображаемой линии</vt:lpstr>
      <vt:lpstr>Правило 1</vt:lpstr>
      <vt:lpstr>Для того чтобы определить широту, необходимо выполнить следующие действия: </vt:lpstr>
      <vt:lpstr>Слайд 20</vt:lpstr>
      <vt:lpstr>Определяем географическую широту объекта (вслух проговариваем «Определяя широту…., я делаю так….») </vt:lpstr>
      <vt:lpstr>Слайд 22</vt:lpstr>
      <vt:lpstr>Правило 2:</vt:lpstr>
      <vt:lpstr>Для того чтобы определить долготу, необходимо выполнить следующие действия: </vt:lpstr>
      <vt:lpstr>Слайд 25</vt:lpstr>
      <vt:lpstr>Определяем географическую долготу объекта (вслух проговариваем «Определяя долготу…., я делаю так….») </vt:lpstr>
      <vt:lpstr>6.Закрепление</vt:lpstr>
      <vt:lpstr>7.Домашнее задание</vt:lpstr>
      <vt:lpstr>Подведение итогов. 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Customer</cp:lastModifiedBy>
  <cp:revision>57</cp:revision>
  <dcterms:created xsi:type="dcterms:W3CDTF">2012-01-28T04:05:33Z</dcterms:created>
  <dcterms:modified xsi:type="dcterms:W3CDTF">2016-04-05T13:28:20Z</dcterms:modified>
</cp:coreProperties>
</file>