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75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1AA4-DF0F-45A5-86E9-F45DA5C67270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78DD-E101-4981-B751-A4528C26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Урок истории в 11 классе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Наведение порядка и реформы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 </a:t>
            </a:r>
            <a:r>
              <a:rPr lang="ru-RU" sz="2000" smtClean="0">
                <a:solidFill>
                  <a:schemeClr val="tx1"/>
                </a:solidFill>
              </a:rPr>
              <a:t>истории МАОУ </a:t>
            </a:r>
            <a:r>
              <a:rPr lang="ru-RU" sz="2000" dirty="0" smtClean="0">
                <a:solidFill>
                  <a:schemeClr val="tx1"/>
                </a:solidFill>
              </a:rPr>
              <a:t>СОШ №45 города Тюмени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Васильковская Оксана Анатольевна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итоги аграрной реформы</a:t>
            </a:r>
            <a:endParaRPr lang="ru-RU" sz="3200" dirty="0"/>
          </a:p>
        </p:txBody>
      </p:sp>
      <p:pic>
        <p:nvPicPr>
          <p:cNvPr id="1026" name="Picture 2" descr="C:\Users\Дарья\Desktop\Фото\559926_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3"/>
            <a:ext cx="4824536" cy="36724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725144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Задание №6.</a:t>
            </a:r>
            <a:r>
              <a:rPr lang="ru-RU" sz="1600" dirty="0" smtClean="0"/>
              <a:t> Сделайте вывод об успехе реформы, используя слайды и текст учебника                                                                                                                                                                 Сохранилось малоземелье крестьян, противоречие между крестьянами и помещиками, происходили конфликты между переселенцами и местными жителями.   Процесс создания слоя земельных собственников только начался и после смерти П.А. Столыпина замедлился. Зажиточные крестьяне мечтали прибрать к рукам землю помещиков. Развитие аграрного сектора экономики в целом ускорилось.                                    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Проверка задания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Сохранилось малоземелье крестьян, противоречие между крестьянами и помещиками, происходили конфликты между переселенцами и местными жителями.   Процесс создания слоя земельных собственников только начался и после смерти П.А. Столыпина замедлился. Зажиточные крестьяне мечтали прибрать к рукам землю помещиков. Развитие аграрного сектора экономики в целом ускорилось.                                                                                                                                           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40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Борьба с революционным движением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Задание №5</a:t>
            </a:r>
            <a:r>
              <a:rPr lang="ru-RU" sz="1600" dirty="0" smtClean="0"/>
              <a:t> Сопоставим цифры размаха революционного движения с цифрами репрессий и сформулируем вывод.</a:t>
            </a:r>
          </a:p>
          <a:p>
            <a:pPr marL="0" indent="0">
              <a:buNone/>
            </a:pPr>
            <a:r>
              <a:rPr lang="ru-RU" sz="1600" dirty="0" smtClean="0"/>
              <a:t>*В течение 1901-1907 гг. были осуществлены десятки тысяч террористических актов,                              в результате которых погибло более 9 тыс. человек. За несколько месяцев 1906 г. террористами было убито 288 и ранено 388 представителей власти, большей частью простых городовых. Часто жертвами становились случайные люди.</a:t>
            </a:r>
          </a:p>
          <a:p>
            <a:pPr>
              <a:buNone/>
            </a:pPr>
            <a:r>
              <a:rPr lang="ru-RU" sz="1600" dirty="0" smtClean="0"/>
              <a:t>*В стачках в 1905 году участвовало 3 млн. человек.</a:t>
            </a:r>
          </a:p>
          <a:p>
            <a:pPr>
              <a:buNone/>
            </a:pPr>
            <a:r>
              <a:rPr lang="ru-RU" sz="1600" dirty="0" smtClean="0"/>
              <a:t>*В 1907 г. в забастовках принимало участие около 2 млн. человек.</a:t>
            </a:r>
          </a:p>
          <a:p>
            <a:pPr marL="0" indent="0">
              <a:buNone/>
            </a:pPr>
            <a:r>
              <a:rPr lang="ru-RU" sz="1600" dirty="0" smtClean="0"/>
              <a:t>*Взрыв на Аптекарском острове 12 августа 1906 г. унёс жизни нескольких десятков людей, которые случайно оказались в особняке Столыпина. Пострадали и двое детей Столыпина – Наталья и Аркадий.</a:t>
            </a:r>
          </a:p>
          <a:p>
            <a:pPr marL="0" indent="0">
              <a:buNone/>
            </a:pPr>
            <a:r>
              <a:rPr lang="ru-RU" sz="1600" dirty="0" smtClean="0"/>
              <a:t>*19 августа 1906 г. в качестве «меры исключительной охраны государственного порядка» был принят «Закон о военно-полевых судах».   В 1906 – 1909 гг. </a:t>
            </a:r>
            <a:r>
              <a:rPr lang="ru-RU" sz="1600" dirty="0" err="1" smtClean="0"/>
              <a:t>военнно-полевые</a:t>
            </a:r>
            <a:r>
              <a:rPr lang="ru-RU" sz="1600" dirty="0" smtClean="0"/>
              <a:t> суды приговорили к казни свыше 4 тыс. человек, на каторгу и в тюрьмы отправили 23 тыс. человек, 39 тыс. человек выслали в ссылку административным   решением без суда и следствия.                                                                                                                                                                     Впоследствии Столыпина резко осуждали за столь </a:t>
            </a:r>
            <a:r>
              <a:rPr lang="ru-RU" sz="1600" dirty="0" err="1" smtClean="0"/>
              <a:t>жёстские</a:t>
            </a:r>
            <a:r>
              <a:rPr lang="ru-RU" sz="1600" dirty="0" smtClean="0"/>
              <a:t> меры. В обиход вошли термины «скорострельная юстиция», «</a:t>
            </a:r>
            <a:r>
              <a:rPr lang="ru-RU" sz="1600" dirty="0" err="1" smtClean="0"/>
              <a:t>столыпинская</a:t>
            </a:r>
            <a:r>
              <a:rPr lang="ru-RU" sz="1600" dirty="0" smtClean="0"/>
              <a:t> реакция». Один из видных кадетов Ф.И. Родичев во время выступления допустил оскорбительное выражение «</a:t>
            </a:r>
            <a:r>
              <a:rPr lang="ru-RU" sz="1600" dirty="0" err="1" smtClean="0"/>
              <a:t>столыпинский</a:t>
            </a:r>
            <a:r>
              <a:rPr lang="ru-RU" sz="1600" dirty="0" smtClean="0"/>
              <a:t> галстук».  Это выражение стало крылатым. Под этими словами подразумевалась петля виселицы.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Взрыв в особняке Столыпина</a:t>
            </a:r>
            <a:endParaRPr lang="ru-RU" sz="3200" dirty="0"/>
          </a:p>
        </p:txBody>
      </p:sp>
      <p:pic>
        <p:nvPicPr>
          <p:cNvPr id="3074" name="Picture 2" descr="C:\Users\Дарья\Desktop\Фото\00a05a927a8c4c09bebc950401b5353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601" y="1600200"/>
            <a:ext cx="56907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Сопротивление реформам Столыпина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Со стороны царя и черносотенцев, т.к. революция уходила в прошлое и страх перед ней ослабевал;</a:t>
            </a:r>
          </a:p>
          <a:p>
            <a:r>
              <a:rPr lang="ru-RU" sz="1600" dirty="0" smtClean="0"/>
              <a:t>Со стороны леворадикальных кругов: социал-демократов, эсеров, т.к. деятельность Столыпина была опасна для их планов.</a:t>
            </a:r>
          </a:p>
          <a:p>
            <a:endParaRPr lang="ru-RU" sz="1600" dirty="0"/>
          </a:p>
        </p:txBody>
      </p:sp>
      <p:pic>
        <p:nvPicPr>
          <p:cNvPr id="4099" name="Picture 3" descr="C:\Users\Дарья\Desktop\Фото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597666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pic>
        <p:nvPicPr>
          <p:cNvPr id="26626" name="Picture 2" descr="C:\Users\Дарья\Desktop\Фото\thumb_936_person_full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096344" cy="4725611"/>
          </a:xfrm>
          <a:prstGeom prst="rect">
            <a:avLst/>
          </a:prstGeom>
          <a:noFill/>
        </p:spPr>
      </p:pic>
      <p:pic>
        <p:nvPicPr>
          <p:cNvPr id="26627" name="Picture 3" descr="C:\Users\Дарья\Desktop\Фото\p.a-stolypin_v_svoem_kabinete_v_zimnem_dvorce-1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5040560" cy="381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Современники, потомки и историки о                    П.А. Столыпине: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С.Ю. Витте, который придирчиво следил за политической карьерой своего преемника, отмечал, что Петр Аркадьевич "был человек с большим темпераментом, человеком храбрым", но обвинял его в отсутствии государственной культуры, неуравновешенности.                                                                " В своих мемуарах Витте отмечал эволюцию Столыпина от либерального премьера до "такого реакционера, который бы не брезговал никакими средствами для того, чтобы сохранить власть, и произвольно, с нарушением всяких законов, правил Россией" . Столыпин, - писал он, - обладал крайне поверхностным умом и почти полным отсутствием государственной культуры и образования. По образованию и уму  Столыпин представлял собою тип штык-юнкера"  </a:t>
            </a:r>
          </a:p>
          <a:p>
            <a:pPr fontAlgn="base"/>
            <a:r>
              <a:rPr lang="ru-RU" dirty="0" smtClean="0"/>
              <a:t>П.Н. Милюков весьма скептически относился к эффективности реформаторской деятельности Столыпина, но отдавал должное его неординарности. "П.А. Столыпин, - писал Милюков, - принадлежал к числу лиц, которые мнили себя спасителями России от ее "великих потрясений". В эту свою задачу он внес свой большой темперамент и свою упрямую волю. Он верил в себя и в свое назначение. Он был, конечно, крупнее многих сановников, сидевших на его месте до и после Витте"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Один из первых русских марксистов, Петр </a:t>
            </a:r>
            <a:r>
              <a:rPr lang="ru-RU" sz="2000" dirty="0" err="1" smtClean="0"/>
              <a:t>Бернгардович</a:t>
            </a:r>
            <a:r>
              <a:rPr lang="ru-RU" sz="2000" dirty="0" smtClean="0"/>
              <a:t> Струве, дал следующую характеристику деятельности Столыпина: "Как бы ни относиться к аграрной политике Столыпина - можно ее принимать как величайшее зло, можно ее благословлять как благодетельную хирургическую операцию, - этой политикой он совершил огромный сдвиг в русской жизни. И - сдвиг поистине революционный и по существу, и формально. Ибо не может быть никакого сомнения, что с аграрной реформой, ликвидировавшей общину, по значению в экономическом развитии России в один ряд могут быть поставлены лишь освобождение крестьян и проведение железных дорог".</a:t>
            </a:r>
          </a:p>
          <a:p>
            <a:pPr fontAlgn="base"/>
            <a:r>
              <a:rPr lang="ru-RU" sz="2000" dirty="0" smtClean="0"/>
              <a:t>В то же время другой гуманист XX века - В.В. Розанов - дал очень высокую оценку Столыпину, на котором, по мнению философа, "не лежало ни одного грязного пятна: вещь страшно редкая и трудная для политического деятеля", его "смогли убить, но никто не мог сказать: он был лживый, кривой или своекорыстный человек".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87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Кончина Столыпина вызвала массу откликов в российской и зарубежной печати. Заграничная левая пресса восприняла этот факт с удовлетворением. Так, в газете Независимой рабочей партии Англии отмечалось: "Столыпин обратил Думу в фарс и мошенническую проделку. Он, именно он, бросил тысячи людей в зараженные тюрьмы и послал тысячи на виселицу".  Печатный орган Французской социалистической партии заявлял: "Смерть Столыпина заслуженная. Пред этой могилой человечество может лишь вздохнуть с облегчением". </a:t>
            </a:r>
          </a:p>
          <a:p>
            <a:pPr algn="ctr">
              <a:buNone/>
            </a:pPr>
            <a:r>
              <a:rPr lang="ru-RU" sz="2000" b="1" dirty="0" smtClean="0"/>
              <a:t>Кто же Столыпин: герой или злодей?</a:t>
            </a:r>
          </a:p>
          <a:p>
            <a:pPr>
              <a:buNone/>
            </a:pPr>
            <a:r>
              <a:rPr lang="ru-RU" sz="2000" b="1" dirty="0" smtClean="0"/>
              <a:t>Задание №7</a:t>
            </a:r>
          </a:p>
          <a:p>
            <a:pPr marL="0" indent="0">
              <a:buNone/>
            </a:pPr>
            <a:r>
              <a:rPr lang="ru-RU" sz="2000" dirty="0" smtClean="0"/>
              <a:t>В парах сформулировать по два аргумента в защиту положительной и отрицательной характеристик П.А. Столыпина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Закрепление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1.Перечислите  направления деятельности П.А. Столыпина и дайте оценку этой деятельности.</a:t>
            </a:r>
          </a:p>
          <a:p>
            <a:pPr marL="0" indent="0">
              <a:buNone/>
            </a:pPr>
            <a:r>
              <a:rPr lang="ru-RU" sz="2000" dirty="0" smtClean="0"/>
              <a:t>2.Почему аграрная реформа П.А. Столыпина не получила поддержки ни у правительства, ни у оппозиционных партий, ни у крестьянства?</a:t>
            </a:r>
          </a:p>
          <a:p>
            <a:pPr marL="0" indent="0">
              <a:buNone/>
            </a:pPr>
            <a:r>
              <a:rPr lang="ru-RU" dirty="0" smtClean="0"/>
              <a:t>                          Домашнее задание</a:t>
            </a:r>
          </a:p>
          <a:p>
            <a:pPr marL="0" indent="0">
              <a:buNone/>
            </a:pPr>
            <a:r>
              <a:rPr lang="ru-RU" sz="2000" dirty="0" smtClean="0"/>
              <a:t>Эссе. Чем вы объясните интерес российской общественности к П.А. Столыпину и его деятельности в нач. </a:t>
            </a:r>
            <a:r>
              <a:rPr lang="en-US" sz="2000" dirty="0" smtClean="0"/>
              <a:t>XXI </a:t>
            </a:r>
            <a:r>
              <a:rPr lang="ru-RU" sz="2000" dirty="0" smtClean="0"/>
              <a:t>века?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317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Биография</a:t>
            </a:r>
            <a:endParaRPr lang="ru-RU" sz="3200" dirty="0"/>
          </a:p>
        </p:txBody>
      </p:sp>
      <p:pic>
        <p:nvPicPr>
          <p:cNvPr id="1026" name="Picture 2" descr="C:\Users\Дарья\Desktop\Фото\p.a-stolypin_student_peterburgskogo_universiteta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2163510" cy="3317235"/>
          </a:xfrm>
          <a:prstGeom prst="rect">
            <a:avLst/>
          </a:prstGeom>
          <a:noFill/>
        </p:spPr>
      </p:pic>
      <p:pic>
        <p:nvPicPr>
          <p:cNvPr id="1027" name="Picture 3" descr="C:\Users\Дарья\Desktop\Фото\TI8eJBKoG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2448272" cy="3412514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15616" y="4320272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Пётр Аркадьевич Столыпин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(2(14).04.1862 г., Дрезден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5(18).09.1911 г., Киев)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телепроекта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России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этот человек стал символом России,                                 уступив только Александру Невскому.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Последний крупнейший реформатор царской России, происходил из старинного дворянского рода, имел ряд поместий в Поволжье и Литве.                                                                                 Окончил Петербургский университет.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1894 г. служил в  Министерстве внутренних дел.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1902 году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губернатор Гродненской, а в 1903-1906 гг.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губернатор Саратовской губерний.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апреля 1906 года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назначили на пост министра внутренних дел,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июля 1906 года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председателем Совета министров,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сентября 1911года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покушения его не стало.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pic>
        <p:nvPicPr>
          <p:cNvPr id="15362" name="Picture 2" descr="C:\Users\Дарья\Desktop\Фото\img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712879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деятельности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dirty="0" smtClean="0"/>
              <a:t>.Проведение </a:t>
            </a:r>
            <a:r>
              <a:rPr lang="ru-RU" sz="2400" dirty="0"/>
              <a:t>реформ с целью стабилизации внутриполитического и экономического положения России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2.Борьба </a:t>
            </a:r>
            <a:r>
              <a:rPr lang="ru-RU" sz="2400" dirty="0"/>
              <a:t>с революционным движением.</a:t>
            </a:r>
          </a:p>
          <a:p>
            <a:pPr marL="0" indent="0">
              <a:buNone/>
            </a:pPr>
            <a:endParaRPr lang="ru-RU" sz="2400" dirty="0"/>
          </a:p>
          <a:p>
            <a:pPr>
              <a:buNone/>
            </a:pPr>
            <a:r>
              <a:rPr lang="ru-RU" sz="2000" b="1" i="1" dirty="0"/>
              <a:t>П.А. Столыпин – герой или злодей?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«Что ценили в Столыпине? Я думаю, не программу, а человека: вот этого «воина», вставшего на защиту, в сущности, России» В.В.Розанов «Террор против русского национализма», 1911 г.</a:t>
            </a:r>
          </a:p>
          <a:p>
            <a:pPr marL="0" indent="0">
              <a:buNone/>
            </a:pPr>
            <a:r>
              <a:rPr lang="ru-RU" sz="2000" dirty="0"/>
              <a:t>«</a:t>
            </a:r>
            <a:r>
              <a:rPr lang="ru-RU" sz="2000" dirty="0" err="1"/>
              <a:t>Обер-вешатель</a:t>
            </a:r>
            <a:r>
              <a:rPr lang="ru-RU" sz="2000" dirty="0"/>
              <a:t>, погромщик, который подготовил себя к министерской деятельности истязанием крестьян, устройством погромов, умением прикрывать эту азиатскую «практику» - лоском и фразой». В.И. Ленин «Столыпин и революция», 1911 г.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Характеристики понятий «Герой» и «Злодей»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i="1" dirty="0"/>
              <a:t>Герой</a:t>
            </a:r>
            <a:r>
              <a:rPr lang="ru-RU" sz="1400" dirty="0"/>
              <a:t> </a:t>
            </a:r>
            <a:r>
              <a:rPr lang="ru-RU" sz="1400" b="1" dirty="0"/>
              <a:t>(Современный толковый словарь русского языка Т.Ф. Ефремовой)</a:t>
            </a:r>
            <a:r>
              <a:rPr lang="ru-RU" sz="1400" dirty="0"/>
              <a:t> – герой</a:t>
            </a:r>
          </a:p>
          <a:p>
            <a:pPr>
              <a:buNone/>
            </a:pPr>
            <a:r>
              <a:rPr lang="ru-RU" sz="1400" dirty="0"/>
              <a:t>1)а)тот, кто совершил подвиг, проявив личное мужество, стойкость, готовность к самопожертвованию, б)полубог (в древних мифах), в)выдающаяся личность,</a:t>
            </a:r>
          </a:p>
          <a:p>
            <a:pPr>
              <a:buNone/>
            </a:pPr>
            <a:r>
              <a:rPr lang="ru-RU" sz="1400" dirty="0"/>
              <a:t>2)а) тот, кто привлекает к себе всеобщее внимание, вызывает всеобщий интерес, б)тот, кто является для кого-либо предметом восхищения, поклонения,</a:t>
            </a:r>
          </a:p>
          <a:p>
            <a:pPr>
              <a:buNone/>
            </a:pPr>
            <a:r>
              <a:rPr lang="ru-RU" sz="1400" dirty="0"/>
              <a:t>3)тот, кто воплощает в себе характерные, типические черты какого-либо времени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i="1" dirty="0"/>
              <a:t>Герой</a:t>
            </a:r>
            <a:r>
              <a:rPr lang="ru-RU" sz="1400" dirty="0"/>
              <a:t> </a:t>
            </a:r>
            <a:r>
              <a:rPr lang="ru-RU" sz="1400" b="1" dirty="0"/>
              <a:t>(Толковый словарь живого великорусского языка В. Даля)</a:t>
            </a:r>
            <a:r>
              <a:rPr lang="ru-RU" sz="1400" dirty="0"/>
              <a:t> – витязь, храбрый воин, доблестный воитель, богатырь, чудо-воин; доблестный сподвижник вообще, в войне и в мире, </a:t>
            </a:r>
            <a:r>
              <a:rPr lang="ru-RU" sz="1400" dirty="0" err="1"/>
              <a:t>самоотверженец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i="1" dirty="0"/>
              <a:t>Герой</a:t>
            </a:r>
            <a:r>
              <a:rPr lang="ru-RU" sz="1400" dirty="0"/>
              <a:t> </a:t>
            </a:r>
            <a:r>
              <a:rPr lang="ru-RU" sz="1400" b="1" dirty="0"/>
              <a:t>(Толковый словарь русского языка Д.Н. Ушакова)</a:t>
            </a:r>
            <a:endParaRPr lang="ru-RU" sz="1400" dirty="0"/>
          </a:p>
          <a:p>
            <a:pPr>
              <a:buNone/>
            </a:pPr>
            <a:r>
              <a:rPr lang="ru-RU" sz="1400" dirty="0"/>
              <a:t>1.Исключительный по смелости или своим доблестям человек.</a:t>
            </a:r>
          </a:p>
          <a:p>
            <a:pPr>
              <a:buNone/>
            </a:pPr>
            <a:r>
              <a:rPr lang="ru-RU" sz="1400" dirty="0"/>
              <a:t>2.В теориях некоторых буржуазных социологов – выдающаяся личность как сила, направляющая исторический процесс (в противоположность массе).</a:t>
            </a:r>
          </a:p>
          <a:p>
            <a:pPr>
              <a:buNone/>
            </a:pPr>
            <a:r>
              <a:rPr lang="ru-RU" sz="1400" dirty="0"/>
              <a:t>3.Главное действующее лицо древних эпических поэм и мифов.</a:t>
            </a:r>
          </a:p>
          <a:p>
            <a:pPr>
              <a:buNone/>
            </a:pPr>
            <a:r>
              <a:rPr lang="ru-RU" sz="1400" dirty="0"/>
              <a:t>4.Лицо, привлекающее к себе общее внимание в течение известного времени.</a:t>
            </a:r>
          </a:p>
          <a:p>
            <a:pPr>
              <a:buNone/>
            </a:pPr>
            <a:r>
              <a:rPr lang="ru-RU" sz="1400" dirty="0"/>
              <a:t>5.Главное действующее лицо литературного произведения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500" i="1" dirty="0"/>
              <a:t>Злодей</a:t>
            </a:r>
            <a:r>
              <a:rPr lang="ru-RU" sz="1500" dirty="0"/>
              <a:t> </a:t>
            </a:r>
            <a:r>
              <a:rPr lang="ru-RU" sz="1500" b="1" dirty="0"/>
              <a:t>(Словарь синонимов)</a:t>
            </a:r>
            <a:endParaRPr lang="ru-RU" sz="1500" dirty="0"/>
          </a:p>
          <a:p>
            <a:pPr>
              <a:buNone/>
            </a:pPr>
            <a:r>
              <a:rPr lang="ru-RU" sz="1500" dirty="0"/>
              <a:t>Лиходей, преступник, злоумышленник, беззаконник, убийца, грабитель, головорез, громила, разбойник, хищник, висельник, бандит</a:t>
            </a:r>
            <a:r>
              <a:rPr lang="ru-RU" sz="1500" dirty="0" smtClean="0"/>
              <a:t>…</a:t>
            </a:r>
          </a:p>
          <a:p>
            <a:pPr>
              <a:buNone/>
            </a:pPr>
            <a:endParaRPr lang="ru-RU" sz="1500" dirty="0"/>
          </a:p>
          <a:p>
            <a:pPr>
              <a:buNone/>
            </a:pPr>
            <a:r>
              <a:rPr lang="ru-RU" sz="1500" i="1" dirty="0"/>
              <a:t>Злодей</a:t>
            </a:r>
            <a:r>
              <a:rPr lang="ru-RU" sz="1500" dirty="0"/>
              <a:t> </a:t>
            </a:r>
            <a:r>
              <a:rPr lang="ru-RU" sz="1500" b="1" dirty="0"/>
              <a:t>(Современный толковый словарь русского языка Т.Ф. Ефремовой) </a:t>
            </a:r>
            <a:r>
              <a:rPr lang="ru-RU" sz="1500" dirty="0"/>
              <a:t>– злодей</a:t>
            </a:r>
          </a:p>
          <a:p>
            <a:pPr>
              <a:buNone/>
            </a:pPr>
            <a:r>
              <a:rPr lang="ru-RU" sz="1500" dirty="0"/>
              <a:t>1)а)тот, кто совершает злодеяние или способен на него, б)преступник, убийца,                       </a:t>
            </a:r>
            <a:r>
              <a:rPr lang="ru-RU" sz="1500" dirty="0" smtClean="0"/>
              <a:t>                                          </a:t>
            </a:r>
            <a:r>
              <a:rPr lang="ru-RU" sz="1500" dirty="0"/>
              <a:t>2)герой литературного произведения, наделённый пороками</a:t>
            </a:r>
            <a:r>
              <a:rPr lang="ru-RU" sz="1500" dirty="0" smtClean="0"/>
              <a:t>.</a:t>
            </a:r>
          </a:p>
          <a:p>
            <a:pPr>
              <a:buNone/>
            </a:pPr>
            <a:endParaRPr lang="ru-RU" sz="1500" dirty="0"/>
          </a:p>
          <a:p>
            <a:pPr>
              <a:buNone/>
            </a:pPr>
            <a:r>
              <a:rPr lang="ru-RU" sz="1500" i="1" dirty="0"/>
              <a:t>Злодей</a:t>
            </a:r>
            <a:r>
              <a:rPr lang="ru-RU" sz="1500" dirty="0"/>
              <a:t> </a:t>
            </a:r>
            <a:r>
              <a:rPr lang="ru-RU" sz="1500" b="1" dirty="0"/>
              <a:t>(Толковый словарь русского языка Д.Н. Ушакова)</a:t>
            </a:r>
            <a:endParaRPr lang="ru-RU" sz="1500" dirty="0"/>
          </a:p>
          <a:p>
            <a:pPr>
              <a:buNone/>
            </a:pPr>
            <a:r>
              <a:rPr lang="ru-RU" sz="1500" dirty="0"/>
              <a:t>1.Преступник, человек, способный на злодеяния, совершающий злодеяния.</a:t>
            </a:r>
          </a:p>
          <a:p>
            <a:pPr>
              <a:buNone/>
            </a:pPr>
            <a:r>
              <a:rPr lang="ru-RU" sz="1500" dirty="0"/>
              <a:t>2.Негодяй.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/>
              <a:t>Реформы П.А. Столыпина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Стал достойным преемником С.Ю. Витте. В 1906 году провозгласил курс социально-политических реформ. Осуществлял реформы , на которые необходимо было время. </a:t>
            </a:r>
          </a:p>
          <a:p>
            <a:pPr marL="0" indent="0">
              <a:buNone/>
            </a:pPr>
            <a:r>
              <a:rPr lang="ru-RU" sz="2000" dirty="0"/>
              <a:t>Он говорил: </a:t>
            </a:r>
            <a:r>
              <a:rPr lang="ru-RU" sz="2000" b="1" dirty="0"/>
              <a:t>«Дайте государству двадцать лет покоя, внутреннего и внешнего, и вы не узнаете нынешней России».</a:t>
            </a:r>
          </a:p>
          <a:p>
            <a:pPr>
              <a:buNone/>
            </a:pPr>
            <a:r>
              <a:rPr lang="ru-RU" sz="1800" dirty="0"/>
              <a:t>Но ни он сам, ни Россия этого времени не получили.</a:t>
            </a:r>
          </a:p>
          <a:p>
            <a:r>
              <a:rPr lang="ru-RU" sz="2000" dirty="0" smtClean="0"/>
              <a:t>Аграрная </a:t>
            </a:r>
            <a:r>
              <a:rPr lang="ru-RU" sz="2000" dirty="0"/>
              <a:t>реформа</a:t>
            </a:r>
          </a:p>
          <a:p>
            <a:r>
              <a:rPr lang="ru-RU" sz="2000" dirty="0" smtClean="0"/>
              <a:t>Введение </a:t>
            </a:r>
            <a:r>
              <a:rPr lang="ru-RU" sz="2000" dirty="0"/>
              <a:t>свободы вероисповедания</a:t>
            </a:r>
          </a:p>
          <a:p>
            <a:r>
              <a:rPr lang="ru-RU" sz="2000" dirty="0" smtClean="0"/>
              <a:t>Установление </a:t>
            </a:r>
            <a:r>
              <a:rPr lang="ru-RU" sz="2000" dirty="0"/>
              <a:t>гражданского равноправия</a:t>
            </a:r>
          </a:p>
          <a:p>
            <a:r>
              <a:rPr lang="ru-RU" sz="2000" dirty="0" smtClean="0"/>
              <a:t>Улучшение </a:t>
            </a:r>
            <a:r>
              <a:rPr lang="ru-RU" sz="2000" dirty="0"/>
              <a:t>быта рабочих</a:t>
            </a:r>
          </a:p>
          <a:p>
            <a:r>
              <a:rPr lang="ru-RU" sz="2000" dirty="0" smtClean="0"/>
              <a:t>Реформа </a:t>
            </a:r>
            <a:r>
              <a:rPr lang="ru-RU" sz="2000" dirty="0"/>
              <a:t>местного самоуправления</a:t>
            </a:r>
          </a:p>
          <a:p>
            <a:r>
              <a:rPr lang="ru-RU" sz="2000" dirty="0" smtClean="0"/>
              <a:t>Реформа </a:t>
            </a:r>
            <a:r>
              <a:rPr lang="ru-RU" sz="2000" dirty="0"/>
              <a:t>высшей и средней школы</a:t>
            </a:r>
          </a:p>
          <a:p>
            <a:r>
              <a:rPr lang="ru-RU" sz="2000" dirty="0" smtClean="0"/>
              <a:t>Введение </a:t>
            </a:r>
            <a:r>
              <a:rPr lang="ru-RU" sz="2000" dirty="0"/>
              <a:t>всеобщего начального обучения</a:t>
            </a:r>
          </a:p>
          <a:p>
            <a:r>
              <a:rPr lang="ru-RU" sz="2000" dirty="0" smtClean="0"/>
              <a:t>Улучшение </a:t>
            </a:r>
            <a:r>
              <a:rPr lang="ru-RU" sz="2000" dirty="0"/>
              <a:t>материального обеспечения народного учительства</a:t>
            </a:r>
          </a:p>
          <a:p>
            <a:r>
              <a:rPr lang="ru-RU" sz="2000" dirty="0" smtClean="0"/>
              <a:t>Полицейская </a:t>
            </a:r>
            <a:r>
              <a:rPr lang="ru-RU" sz="2000" dirty="0"/>
              <a:t>реформа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Главное дело жизни П.А. Столыпина </a:t>
            </a:r>
            <a:r>
              <a:rPr lang="ru-RU" sz="3600" dirty="0" smtClean="0"/>
              <a:t>–аграрная </a:t>
            </a:r>
            <a:r>
              <a:rPr lang="ru-RU" sz="3600" dirty="0"/>
              <a:t>реформа.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Задание №1</a:t>
            </a:r>
          </a:p>
          <a:p>
            <a:pPr>
              <a:buNone/>
            </a:pPr>
            <a:r>
              <a:rPr lang="ru-RU" sz="1600" dirty="0" smtClean="0"/>
              <a:t>На основе текста учебника сформулировать главную задачу аграрной реформы.</a:t>
            </a:r>
          </a:p>
          <a:p>
            <a:pPr>
              <a:buNone/>
            </a:pPr>
            <a:r>
              <a:rPr lang="ru-RU" sz="1600" b="1" dirty="0" smtClean="0"/>
              <a:t>Задание №2</a:t>
            </a:r>
          </a:p>
          <a:p>
            <a:pPr>
              <a:buNone/>
            </a:pPr>
            <a:r>
              <a:rPr lang="ru-RU" sz="1600" dirty="0" smtClean="0"/>
              <a:t>Используя текст учебника  заполнить таблицу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Выписать в словарь определения понятий: хутор, отруб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52504"/>
              </p:ext>
            </p:extLst>
          </p:nvPr>
        </p:nvGraphicFramePr>
        <p:xfrm>
          <a:off x="539552" y="2492896"/>
          <a:ext cx="7992888" cy="2582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444"/>
                <a:gridCol w="3996444"/>
              </a:tblGrid>
              <a:tr h="3688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</a:tr>
              <a:tr h="2213208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baseline="0" dirty="0" smtClean="0"/>
                    </a:p>
                    <a:p>
                      <a:endParaRPr lang="ru-RU" sz="1400" dirty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Проверка 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Задание №1</a:t>
            </a:r>
          </a:p>
          <a:p>
            <a:pPr>
              <a:buNone/>
            </a:pPr>
            <a:r>
              <a:rPr lang="ru-RU" sz="1600" dirty="0" smtClean="0"/>
              <a:t>Главная задача аграрной реформы – расширение социальной опоры власти за счёт зажиточных крестьян.</a:t>
            </a:r>
          </a:p>
          <a:p>
            <a:pPr>
              <a:buNone/>
            </a:pPr>
            <a:r>
              <a:rPr lang="ru-RU" sz="1600" b="1" dirty="0" smtClean="0"/>
              <a:t>Задание №2</a:t>
            </a:r>
            <a:endParaRPr lang="ru-RU" sz="16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Хутор – земельный надел с усадьбой за пределами села.</a:t>
            </a:r>
          </a:p>
          <a:p>
            <a:pPr>
              <a:buNone/>
            </a:pPr>
            <a:r>
              <a:rPr lang="ru-RU" sz="1800" dirty="0" smtClean="0"/>
              <a:t>Отруб – земельный надел с усадьбой на территории села.</a:t>
            </a:r>
          </a:p>
          <a:p>
            <a:pPr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81588"/>
              </p:ext>
            </p:extLst>
          </p:nvPr>
        </p:nvGraphicFramePr>
        <p:xfrm>
          <a:off x="575555" y="1988841"/>
          <a:ext cx="7992888" cy="3510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444"/>
                <a:gridCol w="3996444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</a:tr>
              <a:tr h="22132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Продолжение модернизации России.</a:t>
                      </a:r>
                    </a:p>
                    <a:p>
                      <a:r>
                        <a:rPr lang="ru-RU" sz="1400" dirty="0" smtClean="0"/>
                        <a:t>Формирование</a:t>
                      </a:r>
                      <a:r>
                        <a:rPr lang="ru-RU" sz="1400" baseline="0" dirty="0" smtClean="0"/>
                        <a:t> широкого слоя мелких </a:t>
                      </a:r>
                    </a:p>
                    <a:p>
                      <a:r>
                        <a:rPr lang="ru-RU" sz="1400" baseline="0" dirty="0" smtClean="0"/>
                        <a:t>собственников - зажиточных крестьян, отмена чересполосицы в общине.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Ослабление земельного голода в центральных губерниях.</a:t>
                      </a:r>
                      <a:r>
                        <a:rPr lang="ru-RU" sz="1400" baseline="0" dirty="0" smtClean="0"/>
                        <a:t> Переселение недовольной части населения на окраины России.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 smtClean="0"/>
                        <a:t>Отвлечение крестьян от идеи принудительного отчуждения помещичьих земель.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Разрушение крестьянской общины.</a:t>
                      </a:r>
                    </a:p>
                    <a:p>
                      <a:r>
                        <a:rPr lang="ru-RU" sz="1400" dirty="0" smtClean="0"/>
                        <a:t>Создание хуторов и отрубов.</a:t>
                      </a:r>
                    </a:p>
                    <a:p>
                      <a:r>
                        <a:rPr lang="ru-RU" sz="1400" dirty="0" smtClean="0"/>
                        <a:t>Деятельность Крестьянского банка</a:t>
                      </a:r>
                      <a:r>
                        <a:rPr lang="ru-RU" sz="1400" baseline="0" dirty="0" smtClean="0"/>
                        <a:t> (посредничество при продаже помещичьих земель сельской буржуазии, ссуды на льготных условиях для крестьян-единоличников).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  <a:p>
                      <a:r>
                        <a:rPr lang="ru-RU" sz="1400" dirty="0" smtClean="0"/>
                        <a:t>Массовое</a:t>
                      </a:r>
                      <a:r>
                        <a:rPr lang="ru-RU" sz="1400" baseline="0" dirty="0" smtClean="0"/>
                        <a:t> переселение сельской бедноты в Сибирь.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Развитие крестьянской производственной кооперации.</a:t>
                      </a:r>
                    </a:p>
                    <a:p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Дарья\Desktop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Результаты аграрной политики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Община не была разрушена. За 1907-1914 гг. из общины выделилось 2,5 млн. домохозяев (25% крестьянских хозяйств, в основном зажиточные и беднейшие.</a:t>
            </a:r>
          </a:p>
          <a:p>
            <a:r>
              <a:rPr lang="ru-RU" sz="1400" dirty="0" smtClean="0"/>
              <a:t>Начало создания фермерских хозяйств (к 1915 г. 10% всех крестьянских хозяйств).</a:t>
            </a:r>
          </a:p>
          <a:p>
            <a:r>
              <a:rPr lang="ru-RU" sz="1400" dirty="0" smtClean="0"/>
              <a:t>Крестьянство в целом отрицательно относилось к частным собственникам.</a:t>
            </a:r>
          </a:p>
          <a:p>
            <a:r>
              <a:rPr lang="ru-RU" sz="1400" dirty="0" smtClean="0"/>
              <a:t>Возросло имущественное расслоение крестьян.</a:t>
            </a:r>
          </a:p>
          <a:p>
            <a:r>
              <a:rPr lang="ru-RU" sz="1400" dirty="0" smtClean="0"/>
              <a:t>К противоречию между крестьянством и помещиками добавилось противоречие между </a:t>
            </a:r>
          </a:p>
          <a:p>
            <a:pPr>
              <a:buNone/>
            </a:pPr>
            <a:r>
              <a:rPr lang="ru-RU" sz="1400" dirty="0" smtClean="0"/>
              <a:t>        зажиточными и беднейшими крестьянами.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Рост производительности сельскохозяйственного труда (к 1915 г. </a:t>
            </a:r>
            <a:r>
              <a:rPr lang="ru-RU" sz="1400" dirty="0" err="1" smtClean="0"/>
              <a:t>валовый</a:t>
            </a:r>
            <a:r>
              <a:rPr lang="ru-RU" sz="1400" dirty="0" smtClean="0"/>
              <a:t> сбор зерна вырос в 1,7 раза).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Увеличение на 35% хлебного экспорта.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Увеличение вдвое количества применяемых минеральных удобрений.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В 3,5 раза возросли закупки крестьянами сельскохозяйственных машин.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В Сибирь переселилось 3 млн. 40 тыс. человек.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Вернулись в родные края более 500 тыс. переселенцев.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Переселенцы освоили 30 млн. десятин целины.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К началу 1917 г. в России насчитывалось 63 тыс. различных кооперативов, которые продавали 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Сельская кооперация обслуживала 94 млн. человек.</a:t>
            </a:r>
          </a:p>
          <a:p>
            <a:pPr>
              <a:buNone/>
            </a:pPr>
            <a:r>
              <a:rPr lang="ru-RU" sz="1400" b="1" dirty="0" smtClean="0"/>
              <a:t>Задание №3.</a:t>
            </a:r>
            <a:r>
              <a:rPr lang="ru-RU" sz="1400" dirty="0" smtClean="0"/>
              <a:t> Оформите результаты аграрной политики в таблицу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5805264"/>
          <a:ext cx="8064896" cy="504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03244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 результаты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1785</Words>
  <Application>Microsoft Office PowerPoint</Application>
  <PresentationFormat>Экран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истории в 11 классе</vt:lpstr>
      <vt:lpstr>Биография</vt:lpstr>
      <vt:lpstr>Презентация PowerPoint</vt:lpstr>
      <vt:lpstr>Направления деятельности</vt:lpstr>
      <vt:lpstr>Характеристики понятий «Герой» и «Злодей» </vt:lpstr>
      <vt:lpstr>Реформы П.А. Столыпина </vt:lpstr>
      <vt:lpstr>Главное дело жизни П.А. Столыпина –аграрная реформа. </vt:lpstr>
      <vt:lpstr>Проверка заданий </vt:lpstr>
      <vt:lpstr>Результаты аграрной политики</vt:lpstr>
      <vt:lpstr>Основные итоги аграрной реформы</vt:lpstr>
      <vt:lpstr>Проверка задания</vt:lpstr>
      <vt:lpstr>Борьба с революционным движением</vt:lpstr>
      <vt:lpstr>Взрыв в особняке Столыпина</vt:lpstr>
      <vt:lpstr>Сопротивление реформам Столыпина</vt:lpstr>
      <vt:lpstr>Презентация PowerPoint</vt:lpstr>
      <vt:lpstr>Современники, потомки и историки о                    П.А. Столыпине: </vt:lpstr>
      <vt:lpstr>Презентация PowerPoint</vt:lpstr>
      <vt:lpstr>Презентация PowerPoint</vt:lpstr>
      <vt:lpstr>Закрепление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истории в 11 классе</dc:title>
  <dc:creator>Дарья</dc:creator>
  <cp:lastModifiedBy>Admin</cp:lastModifiedBy>
  <cp:revision>44</cp:revision>
  <dcterms:created xsi:type="dcterms:W3CDTF">2016-02-06T07:15:21Z</dcterms:created>
  <dcterms:modified xsi:type="dcterms:W3CDTF">2021-01-03T12:31:19Z</dcterms:modified>
</cp:coreProperties>
</file>