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1" r:id="rId3"/>
    <p:sldId id="276" r:id="rId4"/>
    <p:sldId id="293" r:id="rId5"/>
    <p:sldId id="304" r:id="rId6"/>
    <p:sldId id="277" r:id="rId7"/>
    <p:sldId id="284" r:id="rId8"/>
    <p:sldId id="286" r:id="rId9"/>
    <p:sldId id="291" r:id="rId10"/>
    <p:sldId id="287" r:id="rId11"/>
    <p:sldId id="285" r:id="rId12"/>
    <p:sldId id="282" r:id="rId13"/>
    <p:sldId id="283" r:id="rId14"/>
    <p:sldId id="292" r:id="rId15"/>
    <p:sldId id="279" r:id="rId16"/>
    <p:sldId id="288" r:id="rId17"/>
    <p:sldId id="298" r:id="rId18"/>
    <p:sldId id="257" r:id="rId19"/>
    <p:sldId id="264" r:id="rId20"/>
    <p:sldId id="272" r:id="rId21"/>
    <p:sldId id="309" r:id="rId22"/>
    <p:sldId id="302" r:id="rId23"/>
    <p:sldId id="306" r:id="rId24"/>
    <p:sldId id="305" r:id="rId25"/>
    <p:sldId id="307" r:id="rId26"/>
    <p:sldId id="310" r:id="rId27"/>
    <p:sldId id="278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88351" autoAdjust="0"/>
  </p:normalViewPr>
  <p:slideViewPr>
    <p:cSldViewPr>
      <p:cViewPr>
        <p:scale>
          <a:sx n="50" d="100"/>
          <a:sy n="50" d="100"/>
        </p:scale>
        <p:origin x="-18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068C-7821-4C64-8646-76C7B33D752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C885-179A-4B56-B7DF-8F714387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10.jpg"/>
          <p:cNvPicPr>
            <a:picLocks noChangeAspect="1" noChangeArrowheads="1"/>
          </p:cNvPicPr>
          <p:nvPr/>
        </p:nvPicPr>
        <p:blipFill>
          <a:blip r:embed="rId2"/>
          <a:srcRect l="6250" t="12500" r="53461" b="5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200" b="1" dirty="0" smtClean="0"/>
              <a:t>Цель:</a:t>
            </a:r>
            <a:r>
              <a:rPr lang="ru-RU" sz="2000" dirty="0" smtClean="0"/>
              <a:t> </a:t>
            </a:r>
            <a:r>
              <a:rPr lang="ru-RU" sz="2800" b="1" i="1" dirty="0" smtClean="0"/>
              <a:t>Уважение к хлебу и людям, вырастившим его.</a:t>
            </a:r>
          </a:p>
          <a:p>
            <a:r>
              <a:rPr lang="ru-RU" sz="3200" b="1" dirty="0" smtClean="0"/>
              <a:t>ЗАДАЧИ: </a:t>
            </a:r>
          </a:p>
          <a:p>
            <a:r>
              <a:rPr lang="ru-RU" sz="2800" b="1" i="1" dirty="0" smtClean="0"/>
              <a:t>-</a:t>
            </a:r>
            <a:r>
              <a:rPr lang="ru-RU" sz="2400" b="1" i="1" dirty="0" smtClean="0"/>
              <a:t>Познакомить детей от процесса выращивания хлеба до магазина. </a:t>
            </a:r>
          </a:p>
          <a:p>
            <a:r>
              <a:rPr lang="ru-RU" sz="2400" b="1" i="1" dirty="0" smtClean="0"/>
              <a:t>- Расширить знания у детей о значении хлеба в жизни человека;</a:t>
            </a:r>
            <a:br>
              <a:rPr lang="ru-RU" sz="2400" b="1" i="1" dirty="0" smtClean="0"/>
            </a:br>
            <a:r>
              <a:rPr lang="ru-RU" sz="2400" b="1" i="1" dirty="0" smtClean="0"/>
              <a:t> -Дать представление о том, как хлеб пришел к нам на стол?</a:t>
            </a:r>
            <a:br>
              <a:rPr lang="ru-RU" sz="2400" b="1" i="1" dirty="0" smtClean="0"/>
            </a:br>
            <a:r>
              <a:rPr lang="ru-RU" sz="2400" b="1" i="1" dirty="0" smtClean="0"/>
              <a:t>-Закрепить знания детей о том, что хлеб - это один из самых главных продуктов питания в России .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Воспитывать у детей бережное отношение и уважение к хлебу и людям, вырастившим его.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Активировать  словарь детей (пшеница,  рожь, хлебобулочные изделия, сев, пашня, мельница).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hello_html_m4f6b2a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hello_html_1b159d15.jpg"/>
          <p:cNvPicPr>
            <a:picLocks noChangeAspect="1" noChangeArrowheads="1"/>
          </p:cNvPicPr>
          <p:nvPr/>
        </p:nvPicPr>
        <p:blipFill>
          <a:blip r:embed="rId2"/>
          <a:srcRect l="14062" t="12500" r="2685"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u="sng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u="sng" dirty="0" smtClean="0">
                <a:solidFill>
                  <a:schemeClr val="accent6">
                    <a:lumMod val="50000"/>
                  </a:schemeClr>
                </a:solidFill>
              </a:rPr>
              <a:t>ткуда берётся хлеб?</a:t>
            </a:r>
          </a:p>
          <a:p>
            <a:pPr algn="ctr"/>
            <a:r>
              <a:rPr lang="ru-RU" sz="3200" dirty="0" smtClean="0"/>
              <a:t>1.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Пашня. </a:t>
            </a:r>
            <a:r>
              <a:rPr lang="ru-RU" sz="3200" dirty="0" smtClean="0"/>
              <a:t>2.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Сев.</a:t>
            </a:r>
            <a:r>
              <a:rPr lang="ru-RU" sz="3200" dirty="0" smtClean="0"/>
              <a:t> 3.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Сбор урожая.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4.Мельница.</a:t>
            </a:r>
          </a:p>
          <a:p>
            <a:pPr algn="ctr"/>
            <a:r>
              <a:rPr lang="ru-RU" sz="3200" dirty="0" smtClean="0"/>
              <a:t>5.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Пекарня.</a:t>
            </a:r>
            <a:r>
              <a:rPr lang="ru-RU" sz="3200" dirty="0" smtClean="0"/>
              <a:t> 6.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Магазины.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diqzwc4zrq.jpg"/>
          <p:cNvPicPr>
            <a:picLocks noChangeAspect="1" noChangeArrowheads="1"/>
          </p:cNvPicPr>
          <p:nvPr/>
        </p:nvPicPr>
        <p:blipFill>
          <a:blip r:embed="rId2"/>
          <a:srcRect l="5468" t="5208" r="4687"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_876b2aeaff2dfe39e6054e2634461408_1442250459.jpg"/>
          <p:cNvPicPr>
            <a:picLocks noChangeAspect="1" noChangeArrowheads="1"/>
          </p:cNvPicPr>
          <p:nvPr/>
        </p:nvPicPr>
        <p:blipFill>
          <a:blip r:embed="rId2"/>
          <a:srcRect l="4687" t="1923" r="11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img21.jpg"/>
          <p:cNvPicPr>
            <a:picLocks noChangeAspect="1" noChangeArrowheads="1"/>
          </p:cNvPicPr>
          <p:nvPr/>
        </p:nvPicPr>
        <p:blipFill>
          <a:blip r:embed="rId2"/>
          <a:srcRect b="16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img10.jpg"/>
          <p:cNvPicPr>
            <a:picLocks noChangeAspect="1" noChangeArrowheads="1"/>
          </p:cNvPicPr>
          <p:nvPr/>
        </p:nvPicPr>
        <p:blipFill>
          <a:blip r:embed="rId2"/>
          <a:srcRect l="54287" t="12500" r="4648" b="5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7776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ИГРА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« ЧТО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 ЛИШНЕ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?»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Franklin Gothic Medium Con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mg9.jpg"/>
          <p:cNvPicPr>
            <a:picLocks noChangeAspect="1" noChangeArrowheads="1"/>
          </p:cNvPicPr>
          <p:nvPr/>
        </p:nvPicPr>
        <p:blipFill>
          <a:blip r:embed="rId2"/>
          <a:srcRect l="3906" t="5208" r="312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5293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</a:t>
            </a:r>
          </a:p>
          <a:p>
            <a:r>
              <a:rPr lang="ru-RU" sz="3200" dirty="0" smtClean="0"/>
              <a:t>                  </a:t>
            </a:r>
            <a:r>
              <a:rPr lang="ru-RU" sz="3200" dirty="0" smtClean="0"/>
              <a:t> </a:t>
            </a:r>
            <a:r>
              <a:rPr lang="ru-RU" sz="5400" i="1" dirty="0" smtClean="0">
                <a:ln w="38100">
                  <a:solidFill>
                    <a:srgbClr val="FFFF00"/>
                  </a:solidFill>
                </a:ln>
                <a:latin typeface="Franklin Gothic Medium Cond" pitchFamily="34" charset="0"/>
              </a:rPr>
              <a:t>Р</a:t>
            </a:r>
            <a:r>
              <a:rPr lang="ru-RU" sz="5400" i="1" dirty="0" smtClean="0">
                <a:ln w="38100">
                  <a:solidFill>
                    <a:srgbClr val="FFFF00"/>
                  </a:solidFill>
                </a:ln>
                <a:latin typeface="Franklin Gothic Medium Cond" pitchFamily="34" charset="0"/>
              </a:rPr>
              <a:t>абота по плану.</a:t>
            </a:r>
            <a:endParaRPr lang="ru-RU" sz="5400" i="1" dirty="0" smtClean="0">
              <a:ln w="38100">
                <a:solidFill>
                  <a:srgbClr val="FFFF00"/>
                </a:solidFill>
              </a:ln>
              <a:latin typeface="Franklin Gothic Medium Cond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1.Слушать.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     2.Читать.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     3. Отвечать на вопросы.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     4. Гимнастика для глаз.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     5. Итог занятия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ln w="38100">
                  <a:solidFill>
                    <a:srgbClr val="FFFF00"/>
                  </a:solidFill>
                </a:ln>
                <a:latin typeface="Franklin Gothic Medium Cond" pitchFamily="34" charset="0"/>
              </a:rPr>
              <a:t>В</a:t>
            </a:r>
            <a:r>
              <a:rPr lang="ru-RU" sz="5400" i="1" dirty="0" smtClean="0">
                <a:ln w="38100">
                  <a:solidFill>
                    <a:srgbClr val="FFFF00"/>
                  </a:solidFill>
                </a:ln>
                <a:latin typeface="Franklin Gothic Medium Cond" pitchFamily="34" charset="0"/>
              </a:rPr>
              <a:t>неклассное  занятие.</a:t>
            </a:r>
            <a:endParaRPr lang="ru-RU" sz="5400" i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img2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глаза.jpg"/>
          <p:cNvPicPr>
            <a:picLocks noChangeAspect="1" noChangeArrowheads="1"/>
          </p:cNvPicPr>
          <p:nvPr/>
        </p:nvPicPr>
        <p:blipFill>
          <a:blip r:embed="rId2"/>
          <a:srcRect l="10345" r="10345"/>
          <a:stretch>
            <a:fillRect/>
          </a:stretch>
        </p:blipFill>
        <p:spPr bwMode="auto">
          <a:xfrm>
            <a:off x="500034" y="1071546"/>
            <a:ext cx="8296332" cy="541974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Гимнастика для глаз. 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FFFF00"/>
                  </a:solidFill>
                </a:ln>
                <a:latin typeface="Franklin Gothic Medium Cond" pitchFamily="34" charset="0"/>
              </a:rPr>
              <a:t>ВОПРОСЫ И ОТВЕТЫ.</a:t>
            </a:r>
            <a:endParaRPr lang="ru-RU" sz="3600" b="1" i="1" dirty="0">
              <a:ln>
                <a:solidFill>
                  <a:srgbClr val="FFFF00"/>
                </a:solidFill>
              </a:ln>
              <a:latin typeface="Franklin Gothic Medium Con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02" y="1214422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ЧТО ТАКОЕ ХЛЕБ?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  <a:t>Пищевой продукт, который выпекается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>
              <a:latin typeface="Arial Black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НАЗЫВАЕТСЯ ХЛЕБ ИЗ ПШЕНИЦЫ?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  <a:t>Пшеничный хлеб (белый хлеб)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НАЗЫВАЕТСЯ ХЛЕБ  ИЗ РЖИ?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  <a:t>Ржаной хлеб (серый хлеб</a:t>
            </a:r>
            <a:r>
              <a:rPr lang="ru-RU" sz="2800" b="1" i="1" dirty="0" smtClean="0">
                <a:latin typeface="Arial Black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ИЗ КАКОЙ МУКИ ПЕКУТ БЕЛЫЙ ХЛЕБ И РЖАНОЙ ХЛЕБ?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Белый хлеб пекут из белой муки. 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Из ржаной муки пекут ржаной хлеб.</a:t>
            </a:r>
          </a:p>
          <a:p>
            <a:pPr>
              <a:buFont typeface="Wingdings" pitchFamily="2" charset="2"/>
              <a:buChar char="§"/>
            </a:pPr>
            <a:endParaRPr lang="ru-RU" sz="32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ИЗ КАКИХ ПРОДУКТОВ ПЕКУТ ХЛЕБ?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Мука, вода, соль, растительное масло, дрожжи, сахар.</a:t>
            </a:r>
          </a:p>
          <a:p>
            <a:pPr>
              <a:buFont typeface="Wingdings" pitchFamily="2" charset="2"/>
              <a:buChar char="§"/>
            </a:pPr>
            <a:endParaRPr lang="ru-RU" sz="32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ОТКУДА СОБИРАЮТ ХЛЕБНЫЕ КОЛОСЬЯ?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Хлебные колосья  собирают с полей.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28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КУДА ВЕЗУТ КОЛОСЬЯ?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Колосья везут на мельницу.</a:t>
            </a:r>
          </a:p>
          <a:p>
            <a:endParaRPr lang="ru-RU" sz="28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КУДА ВЕЗУТ МУКУ?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Муку везут в пекарни и в магазины.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КУДА ВЕЗУТ ХЛЕБОБУЛОЧНЫЕ ИЗДЕЛИЯ?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Хлебобулочные изделия везут в магазины.</a:t>
            </a:r>
          </a:p>
          <a:p>
            <a:pPr>
              <a:buFont typeface="Wingdings" pitchFamily="2" charset="2"/>
              <a:buChar char="§"/>
            </a:pPr>
            <a:endParaRPr lang="ru-RU" sz="3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КАКИЕ ХЛЕБОБУЛОЧНЫЕ ИЗДЕЛИЯ ТЫ ЗНАЕШЬ?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/>
          </a:p>
          <a:p>
            <a:pPr lvl="2">
              <a:buFont typeface="Wingdings" pitchFamily="2" charset="2"/>
              <a:buChar char="§"/>
            </a:pPr>
            <a:r>
              <a:rPr lang="ru-RU" sz="3200" b="1" i="1" dirty="0" smtClean="0"/>
              <a:t>Каравай, буханка, батон, багет, булочки, сухари, торт, пирожки, пряники, печенье, сушки, баранки.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КАКИЕ ПРАВИЛА БЕРЕЖНОГО ОТНОШЕНИЯ ТЫ ЗНАЕШЬ?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Не брать хлеб грязными руками.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Во время еды нельзя играть с хлебом.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Нельзя выбрасывать свежий хлеб.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i="1" dirty="0" smtClean="0"/>
              <a:t>Всегда и везде относись уважительно к хлебу.</a:t>
            </a:r>
          </a:p>
          <a:p>
            <a:pPr>
              <a:buFont typeface="Wingdings" pitchFamily="2" charset="2"/>
              <a:buChar char="§"/>
            </a:pP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5715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Итог урока:</a:t>
            </a:r>
            <a:endParaRPr lang="ru-RU" sz="4000" i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Franklin Gothic Medium Cond" pitchFamily="34" charset="0"/>
              </a:rPr>
              <a:t>Что мы делали на занятии?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Franklin Gothic Medium Cond" pitchFamily="34" charset="0"/>
              </a:rPr>
              <a:t>Знакомились с хлебом ,как  самым главным продуктом питания  .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Franklin Gothic Medium Cond" pitchFamily="34" charset="0"/>
              </a:rPr>
              <a:t>Что ты  новое узнал(а) на занятии?</a:t>
            </a:r>
          </a:p>
          <a:p>
            <a:r>
              <a:rPr lang="ru-RU" sz="3200" i="1" dirty="0" smtClean="0">
                <a:solidFill>
                  <a:srgbClr val="FF0000"/>
                </a:solidFill>
                <a:latin typeface="Franklin Gothic Medium Cond" pitchFamily="34" charset="0"/>
              </a:rPr>
              <a:t>Хлеб нужно уважать и беречь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Franklin Gothic Medium Cond" pitchFamily="34" charset="0"/>
              </a:rPr>
              <a:t>Оцени свою работу на занятии?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1481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– “Я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молодец,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работал(а) 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хорошо.”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algn="ctr"/>
            <a:endParaRPr lang="ru-RU" sz="2800" b="1" dirty="0" smtClean="0">
              <a:latin typeface="Cambria" pitchFamily="18" charset="0"/>
            </a:endParaRPr>
          </a:p>
          <a:p>
            <a:pPr algn="ctr"/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– “</a:t>
            </a:r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Я молодец,</a:t>
            </a:r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мне было трудно,</a:t>
            </a:r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но я </a:t>
            </a:r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справился (</a:t>
            </a:r>
            <a:r>
              <a:rPr lang="ru-RU" sz="2800" dirty="0" err="1" smtClean="0">
                <a:solidFill>
                  <a:srgbClr val="FF0000"/>
                </a:solidFill>
                <a:latin typeface="Cambria" pitchFamily="18" charset="0"/>
              </a:rPr>
              <a:t>лась</a:t>
            </a:r>
            <a:r>
              <a:rPr lang="ru-RU" sz="2800" dirty="0" smtClean="0">
                <a:solidFill>
                  <a:srgbClr val="00B050"/>
                </a:solidFill>
                <a:latin typeface="Cambria" pitchFamily="18" charset="0"/>
              </a:rPr>
              <a:t>)”</a:t>
            </a:r>
            <a:endParaRPr lang="ru-RU" sz="28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algn="ctr" eaLnBrk="0" hangingPunct="0"/>
            <a:r>
              <a:rPr lang="ru-RU" sz="2800" dirty="0" smtClean="0">
                <a:latin typeface="Cambria" pitchFamily="18" charset="0"/>
              </a:rPr>
              <a:t>– </a:t>
            </a:r>
            <a:r>
              <a:rPr lang="ru-RU" sz="2800" dirty="0" smtClean="0">
                <a:latin typeface="Cambria" pitchFamily="18" charset="0"/>
              </a:rPr>
              <a:t>“Я </a:t>
            </a:r>
            <a:r>
              <a:rPr lang="ru-RU" sz="2800" dirty="0" smtClean="0">
                <a:latin typeface="Cambria" pitchFamily="18" charset="0"/>
              </a:rPr>
              <a:t> работал(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latin typeface="Cambria" pitchFamily="18" charset="0"/>
              </a:rPr>
              <a:t>) слабо </a:t>
            </a:r>
            <a:r>
              <a:rPr lang="ru-RU" sz="2800" dirty="0" smtClean="0">
                <a:latin typeface="Cambria" pitchFamily="18" charset="0"/>
              </a:rPr>
              <a:t>на занятии,</a:t>
            </a:r>
          </a:p>
          <a:p>
            <a:pPr algn="ctr" eaLnBrk="0" hangingPunct="0"/>
            <a:r>
              <a:rPr lang="ru-RU" sz="2800" dirty="0" smtClean="0">
                <a:latin typeface="Cambria" pitchFamily="18" charset="0"/>
              </a:rPr>
              <a:t>мне было трудно”.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42976" y="4143380"/>
            <a:ext cx="642942" cy="642942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71538" y="4929198"/>
            <a:ext cx="779810" cy="589088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42976" y="5786454"/>
            <a:ext cx="785818" cy="714379"/>
          </a:xfrm>
          <a:prstGeom prst="triangl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УЧАСТИЕ!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Тема:  «УВАЖЕНИЕ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К ХЛЕБУ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.»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10.jpg"/>
          <p:cNvPicPr>
            <a:picLocks noChangeAspect="1" noChangeArrowheads="1"/>
          </p:cNvPicPr>
          <p:nvPr/>
        </p:nvPicPr>
        <p:blipFill>
          <a:blip r:embed="rId2"/>
          <a:srcRect l="6250" t="12500" r="53461" b="5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714356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ПШЕНИЦА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10.jpg"/>
          <p:cNvPicPr>
            <a:picLocks noChangeAspect="1" noChangeArrowheads="1"/>
          </p:cNvPicPr>
          <p:nvPr/>
        </p:nvPicPr>
        <p:blipFill>
          <a:blip r:embed="rId2"/>
          <a:srcRect l="14772" t="62500" r="60434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571480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РОЖЬ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379</Words>
  <Application>Microsoft Office PowerPoint</Application>
  <PresentationFormat>Экран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2020-03-12T11:50:02Z</dcterms:created>
  <dcterms:modified xsi:type="dcterms:W3CDTF">2020-12-16T12:03:05Z</dcterms:modified>
</cp:coreProperties>
</file>