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4"/>
  </p:notesMasterIdLst>
  <p:sldIdLst>
    <p:sldId id="256" r:id="rId2"/>
    <p:sldId id="281" r:id="rId3"/>
    <p:sldId id="278" r:id="rId4"/>
    <p:sldId id="289" r:id="rId5"/>
    <p:sldId id="286" r:id="rId6"/>
    <p:sldId id="288" r:id="rId7"/>
    <p:sldId id="276" r:id="rId8"/>
    <p:sldId id="279" r:id="rId9"/>
    <p:sldId id="280" r:id="rId10"/>
    <p:sldId id="283" r:id="rId11"/>
    <p:sldId id="282" r:id="rId12"/>
    <p:sldId id="28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  <a:srgbClr val="008080"/>
    <a:srgbClr val="88B800"/>
    <a:srgbClr val="6600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414B1-5955-49EA-ACBA-FBFC10B3E3CD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429BF-A84C-4539-9A79-F6A48E9B0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429BF-A84C-4539-9A79-F6A48E9B000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C852CA-6C9A-4F4D-A23C-FA92EF5756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8B741C-6B18-45A4-AF13-F32FEBAACBA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E91BA-872C-4F76-8A6F-52B535559A0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4488C9-37D8-4B6A-A5BB-232A6A41D7FB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5EA53-81A0-485C-9DA5-6F42D6022663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B9CCCF-E27D-4265-9511-0867FBCFE41A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37BF7E-CFE9-4385-8230-EF8AAF1D3AE9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08F80-F923-4085-9426-F9D1493DAFBA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73BD8-F356-41A3-BE2F-E6C568979C2F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FC34D-6EC9-4B06-818A-AEAA90C77BF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2945F0-03C5-4910-A578-C3E9B70F08C5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EA8A60-94AD-4C48-8CC3-F0AC025D67B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b="1" dirty="0">
                <a:solidFill>
                  <a:srgbClr val="FF3300"/>
                </a:solidFill>
              </a:rPr>
              <a:t>Использование личностно-ориентированных технологий в работе с детьми </a:t>
            </a:r>
            <a:r>
              <a:rPr lang="ru-RU" sz="2800" b="1" dirty="0" smtClean="0">
                <a:solidFill>
                  <a:srgbClr val="FF3300"/>
                </a:solidFill>
              </a:rPr>
              <a:t>школьного </a:t>
            </a:r>
            <a:r>
              <a:rPr lang="ru-RU" sz="2800" b="1" dirty="0">
                <a:solidFill>
                  <a:srgbClr val="FF3300"/>
                </a:solidFill>
              </a:rPr>
              <a:t>возраста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2055" name="Picture 7" descr="DSCF0337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691680" y="1628800"/>
            <a:ext cx="6314474" cy="392900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835696" y="602128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Составила воспитатель Васильева Ирина Юрьевна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Личностный подход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 мнению А. С. Белкина, В. И. Яковлева, предполагает глубокое понимание особенностей развития ребенка, его характера, 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личностных качеств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причин неуспеваемости и отклонений в поведении.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Личностный</a:t>
            </a:r>
            <a:r>
              <a:rPr lang="ru-RU" sz="3600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 подход к ребенку</a:t>
            </a:r>
            <a:endParaRPr lang="ru-RU" sz="3600" dirty="0">
              <a:solidFill>
                <a:srgbClr val="FF3300"/>
              </a:solidFill>
            </a:endParaRPr>
          </a:p>
        </p:txBody>
      </p:sp>
      <p:pic>
        <p:nvPicPr>
          <p:cNvPr id="4" name="Picture 2" descr="http://www.mislife.ru/wp-content/uploads/2015/03/129934.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71942"/>
            <a:ext cx="3981842" cy="264394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36" cy="4130685"/>
          </a:xfrm>
        </p:spPr>
        <p:txBody>
          <a:bodyPr/>
          <a:lstStyle/>
          <a:p>
            <a:r>
              <a:rPr lang="ru-RU" dirty="0" smtClean="0"/>
              <a:t>Содержатся в положениях диалоговой концепции культуры М.М. Бахтина </a:t>
            </a:r>
            <a:r>
              <a:rPr lang="ru-RU" dirty="0" smtClean="0"/>
              <a:t>и            В.С. </a:t>
            </a:r>
            <a:r>
              <a:rPr lang="ru-RU" dirty="0" err="1" smtClean="0"/>
              <a:t>Библера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где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обоснована </a:t>
            </a:r>
            <a:r>
              <a:rPr lang="ru-RU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идея всеобщности диалога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как основы человеческого сознания.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722427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3300"/>
                </a:solidFill>
              </a:rPr>
              <a:t>Истоки развития личностно-ориентированной педагогической технологии</a:t>
            </a:r>
            <a:endParaRPr lang="ru-RU" sz="3600" dirty="0">
              <a:solidFill>
                <a:srgbClr val="FF3300"/>
              </a:solidFill>
            </a:endParaRPr>
          </a:p>
        </p:txBody>
      </p:sp>
      <p:pic>
        <p:nvPicPr>
          <p:cNvPr id="4" name="Picture 4" descr="https://deti.mail.ru/pre_square800_resize/pic/photolib/2013/07/23/lori-0002588116-bigww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97735"/>
            <a:ext cx="4416425" cy="276026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931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Бодалёв</a:t>
            </a:r>
            <a:r>
              <a:rPr lang="ru-RU" dirty="0" smtClean="0"/>
              <a:t> А.А. Психология о личности. </a:t>
            </a:r>
          </a:p>
          <a:p>
            <a:r>
              <a:rPr lang="ru-RU" dirty="0" err="1" smtClean="0"/>
              <a:t>Божович</a:t>
            </a:r>
            <a:r>
              <a:rPr lang="ru-RU" dirty="0" smtClean="0"/>
              <a:t> Л.И. Личность и её формирование в детском возрасте.</a:t>
            </a:r>
          </a:p>
          <a:p>
            <a:r>
              <a:rPr lang="ru-RU" dirty="0" err="1" smtClean="0"/>
              <a:t>Мерлин</a:t>
            </a:r>
            <a:r>
              <a:rPr lang="ru-RU" dirty="0" smtClean="0"/>
              <a:t> В. С. Структура личности. Характер, способности, самосознание.</a:t>
            </a:r>
          </a:p>
          <a:p>
            <a:r>
              <a:rPr lang="ru-RU" dirty="0" smtClean="0"/>
              <a:t>Петровский А.В. Психология развивающей личности.</a:t>
            </a:r>
          </a:p>
          <a:p>
            <a:r>
              <a:rPr lang="ru-RU" dirty="0" err="1" smtClean="0"/>
              <a:t>Эриксон</a:t>
            </a:r>
            <a:r>
              <a:rPr lang="ru-RU" dirty="0" smtClean="0"/>
              <a:t> Э. Теория о формировании личности.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300" dirty="0" smtClean="0"/>
              <a:t>      </a:t>
            </a:r>
          </a:p>
          <a:p>
            <a:pPr>
              <a:buNone/>
            </a:pPr>
            <a:r>
              <a:rPr lang="ru-RU" sz="3300" dirty="0" smtClean="0"/>
              <a:t>        </a:t>
            </a:r>
            <a:r>
              <a:rPr lang="ru-RU" sz="3300" dirty="0" smtClean="0">
                <a:solidFill>
                  <a:srgbClr val="FF0000"/>
                </a:solidFill>
              </a:rPr>
              <a:t>Спасибо за внимание!  </a:t>
            </a:r>
          </a:p>
          <a:p>
            <a:pPr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    Успехов в воспитании детей!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3300"/>
                </a:solidFill>
              </a:rPr>
              <a:t>Рекомендуем прочитать:</a:t>
            </a:r>
            <a:endParaRPr lang="ru-RU" dirty="0">
              <a:solidFill>
                <a:srgbClr val="FF3300"/>
              </a:solidFill>
            </a:endParaRPr>
          </a:p>
        </p:txBody>
      </p:sp>
      <p:pic>
        <p:nvPicPr>
          <p:cNvPr id="4" name="Picture 4" descr="https://www.beststart.org/OnTrack_English/images/section3/boy-block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071942"/>
            <a:ext cx="1951126" cy="263473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576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«Личность –это осознание себя, внешнего мира и места в нём.»</a:t>
            </a: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                                  (Г. Гегель.)</a:t>
            </a:r>
            <a:r>
              <a:rPr lang="ru-RU" sz="36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>
              <a:buNone/>
            </a:pP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dirty="0" smtClean="0"/>
              <a:t>На формирование личности влияют три фактора: 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FF3300"/>
                </a:solidFill>
              </a:rPr>
              <a:t>ВОСПИТАНИЕ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FF3300"/>
                </a:solidFill>
              </a:rPr>
              <a:t>СОЦИАЛЬНАЯ СРЕДА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FF3300"/>
                </a:solidFill>
              </a:rPr>
              <a:t>НАСЛЕДСТВЕННЫЕ ЗАДАТКИ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5"/>
            <a:ext cx="8258204" cy="128588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200" b="1" dirty="0" smtClean="0">
                <a:solidFill>
                  <a:srgbClr val="FF3300"/>
                </a:solidFill>
              </a:rPr>
              <a:t>Л</a:t>
            </a:r>
            <a:r>
              <a:rPr lang="ru-RU" sz="3200" b="1" dirty="0" smtClean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ичностно-ориентированные </a:t>
            </a:r>
            <a:r>
              <a:rPr lang="ru-RU" sz="3200" b="1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технологии</a:t>
            </a:r>
            <a:r>
              <a:rPr lang="ru-RU" sz="3200" b="1" dirty="0" smtClean="0">
                <a:solidFill>
                  <a:srgbClr val="FF3300"/>
                </a:solidFill>
              </a:rPr>
              <a:t> </a:t>
            </a:r>
            <a:r>
              <a:rPr lang="ru-RU" sz="3200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ставят в центр всей образовательной системы </a:t>
            </a:r>
            <a:r>
              <a:rPr lang="ru-RU" sz="3200" b="1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личность ребенка.</a:t>
            </a:r>
            <a:r>
              <a:rPr lang="ru-RU" sz="2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1916113"/>
            <a:ext cx="4038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u="sng" dirty="0">
                <a:solidFill>
                  <a:srgbClr val="FF0000"/>
                </a:solidFill>
              </a:rPr>
              <a:t>Объяснение </a:t>
            </a:r>
            <a:endParaRPr lang="ru-RU" sz="2600" dirty="0">
              <a:solidFill>
                <a:srgbClr val="FF0000"/>
              </a:solidFill>
            </a:endParaRPr>
          </a:p>
          <a:p>
            <a:r>
              <a:rPr lang="ru-RU" sz="2600" dirty="0"/>
              <a:t>один субъект</a:t>
            </a:r>
          </a:p>
          <a:p>
            <a:r>
              <a:rPr lang="ru-RU" sz="2600" dirty="0"/>
              <a:t>только одно сознание</a:t>
            </a:r>
          </a:p>
          <a:p>
            <a:pPr>
              <a:buFont typeface="Wingdings" pitchFamily="2" charset="2"/>
              <a:buNone/>
            </a:pPr>
            <a:endParaRPr lang="ru-RU" sz="1800" dirty="0"/>
          </a:p>
          <a:p>
            <a:r>
              <a:rPr lang="ru-RU" sz="2600" dirty="0"/>
              <a:t>монолог </a:t>
            </a:r>
          </a:p>
          <a:p>
            <a:r>
              <a:rPr lang="ru-RU" sz="2600" dirty="0"/>
              <a:t>всегда назидание</a:t>
            </a:r>
          </a:p>
          <a:p>
            <a:r>
              <a:rPr lang="ru-RU" sz="2600" dirty="0"/>
              <a:t>всегда взгляд «сверху вниз»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0" y="1844675"/>
            <a:ext cx="4038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u="sng" dirty="0">
                <a:solidFill>
                  <a:srgbClr val="FF0000"/>
                </a:solidFill>
              </a:rPr>
              <a:t>Понимание</a:t>
            </a:r>
          </a:p>
          <a:p>
            <a:r>
              <a:rPr lang="ru-RU" sz="2600" dirty="0"/>
              <a:t>два субъекта</a:t>
            </a:r>
          </a:p>
          <a:p>
            <a:r>
              <a:rPr lang="ru-RU" sz="2600" dirty="0"/>
              <a:t>два сознания, взаимопонимание</a:t>
            </a:r>
          </a:p>
          <a:p>
            <a:r>
              <a:rPr lang="ru-RU" sz="2600" dirty="0"/>
              <a:t>диалог</a:t>
            </a:r>
          </a:p>
          <a:p>
            <a:r>
              <a:rPr lang="ru-RU" sz="2600" dirty="0"/>
              <a:t>общение</a:t>
            </a:r>
          </a:p>
          <a:p>
            <a:r>
              <a:rPr lang="ru-RU" sz="2600" dirty="0"/>
              <a:t>сотрудничество, равенство во взаимопонимании</a:t>
            </a:r>
          </a:p>
        </p:txBody>
      </p:sp>
      <p:sp>
        <p:nvSpPr>
          <p:cNvPr id="149513" name="Rectangle 9"/>
          <p:cNvSpPr>
            <a:spLocks noGrp="1" noChangeArrowheads="1"/>
          </p:cNvSpPr>
          <p:nvPr>
            <p:ph type="title"/>
          </p:nvPr>
        </p:nvSpPr>
        <p:spPr>
          <a:xfrm>
            <a:off x="1000100" y="500042"/>
            <a:ext cx="2808288" cy="1139825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FF3300"/>
                </a:solidFill>
              </a:rPr>
              <a:t>Любая педагогическая технология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5072066" y="285728"/>
            <a:ext cx="3071834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2400" dirty="0">
                <a:solidFill>
                  <a:srgbClr val="FF3300"/>
                </a:solidFill>
                <a:latin typeface="+mn-lt"/>
              </a:rPr>
              <a:t>Личностно-ориентированная технология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268760"/>
            <a:ext cx="8176992" cy="792311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/>
              <a:t>распознание особенностей малыша, его врождённых задатков;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dirty="0">
              <a:solidFill>
                <a:srgbClr val="0033CC"/>
              </a:solidFill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07524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rgbClr val="FF3300"/>
                </a:solidFill>
              </a:rPr>
              <a:t>Компоненты личностного </a:t>
            </a:r>
            <a:r>
              <a:rPr lang="ru-RU" sz="3200" dirty="0" smtClean="0">
                <a:solidFill>
                  <a:srgbClr val="FF3300"/>
                </a:solidFill>
              </a:rPr>
              <a:t>подхода ориентированы на:</a:t>
            </a:r>
            <a:endParaRPr lang="ru-RU" sz="3200" dirty="0">
              <a:solidFill>
                <a:srgbClr val="FF33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9552" y="2348880"/>
            <a:ext cx="8281168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создание условий максимального развития индивидуальных способностей ребенка;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472" y="5286388"/>
            <a:ext cx="8209160" cy="80713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уважительное  отношение  к ребёнку.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7544" y="4293096"/>
            <a:ext cx="8209160" cy="165640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1472" y="3357562"/>
            <a:ext cx="8208912" cy="1008335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/>
          <a:p>
            <a:pPr marL="609600" lvl="0" indent="-6096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ru-RU" sz="9600" dirty="0" smtClean="0">
                <a:latin typeface="+mn-lt"/>
              </a:rPr>
              <a:t>поддержку детской инициативы и самостоятельности в разных видах деятельности (игровой, исследовательской, проектной, познавательной и т.д.);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4643446"/>
            <a:ext cx="813690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prstClr val="black"/>
                </a:solidFill>
                <a:latin typeface="Lucida Sans Unicode"/>
              </a:rPr>
              <a:t>на создание условий реализации всех гражданских прав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000100" y="928670"/>
            <a:ext cx="742955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Если дети живут в обстановке критики, они учатся критиковать и осуждать других людей;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Если дети живут в обстановке вражды и злобы, они учатся быть злыми, учатся драться;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Если дети живут среди насмешек. Они становятся нерешительными и излишне скромными;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Если дети живут в обстановке стыда и смущения. Чувство собственного достоинства уступает место чувству вины.</a:t>
            </a:r>
          </a:p>
          <a:p>
            <a:pPr algn="r">
              <a:spcBef>
                <a:spcPct val="50000"/>
              </a:spcBef>
            </a:pPr>
            <a:r>
              <a:rPr lang="ru-RU" sz="2400" dirty="0"/>
              <a:t>                                            </a:t>
            </a:r>
            <a:r>
              <a:rPr lang="ru-RU" sz="2400" dirty="0" err="1" smtClean="0"/>
              <a:t>Дороти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Ло</a:t>
            </a:r>
            <a:r>
              <a:rPr lang="ru-RU" sz="2400" dirty="0" smtClean="0"/>
              <a:t> </a:t>
            </a:r>
            <a:r>
              <a:rPr lang="ru-RU" sz="2400" dirty="0" err="1"/>
              <a:t>Нолт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0034" y="1000108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 принципов общения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2268538" y="1844675"/>
            <a:ext cx="431800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2987675" y="1989138"/>
            <a:ext cx="360363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3924300" y="2133600"/>
            <a:ext cx="71438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5508625" y="2205038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588125" y="2205038"/>
            <a:ext cx="71438" cy="151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7740650" y="2133600"/>
            <a:ext cx="360363" cy="194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403350" y="3068638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Принятие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835150" y="350043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Признание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700338" y="4149725"/>
            <a:ext cx="3168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Родительская</a:t>
            </a:r>
            <a:r>
              <a:rPr lang="ru-RU" sz="2400" b="1">
                <a:latin typeface="Arial" charset="0"/>
              </a:rPr>
              <a:t> </a:t>
            </a:r>
            <a:r>
              <a:rPr lang="ru-RU" sz="2400" b="1"/>
              <a:t>любовь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500563" y="3284538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Доступность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000761" y="4076700"/>
            <a:ext cx="292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Ответственность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867400" y="3644900"/>
            <a:ext cx="205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Авторитет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«Гейша»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заключает в себе «способность внушить ребенку, что он единственный и неповторимый среди других единственных и неповторимых»;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«Расклад»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воспитатель должен знать положительные и отрицательные качества ребенка, но ставку делать только на развитие положительных;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«Научи меня, пожалуйста»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может использоваться для реализации такой формы сотрудничества, как наставничество: ребенок учит взрослого делать то, что сам уже умеет делать. Взрослый прилежно учится, если ребенок согласился стать его наставником;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8366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Приемы </a:t>
            </a:r>
            <a:r>
              <a:rPr lang="ru-RU" sz="3600" dirty="0" err="1">
                <a:solidFill>
                  <a:srgbClr val="FF0000"/>
                </a:solidFill>
              </a:rPr>
              <a:t>персонально-личностного</a:t>
            </a:r>
            <a:r>
              <a:rPr lang="ru-RU" sz="3600" dirty="0">
                <a:solidFill>
                  <a:srgbClr val="FF0000"/>
                </a:solidFill>
              </a:rPr>
              <a:t> подхода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«Гордость»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основан на желании ребенка чувствовать себя умеющим, компетентным;</a:t>
            </a:r>
          </a:p>
          <a:p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«День прошел»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мысленное возвращение к прошедшему дню и рассказывание обо всем хорошем, что за него случилось у каждого ребенка;</a:t>
            </a:r>
          </a:p>
          <a:p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«Эмоциональное обволакивание»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общение с ребенком ласковым, добрым тоном, подчеркивание положительных результатов работы, помощь в выполнении поручений и т.д.</a:t>
            </a:r>
          </a:p>
          <a:p>
            <a:endParaRPr lang="ru-RU" sz="2600" dirty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Приемы </a:t>
            </a:r>
            <a:r>
              <a:rPr lang="ru-RU" sz="3600" dirty="0" err="1">
                <a:solidFill>
                  <a:srgbClr val="FF0000"/>
                </a:solidFill>
              </a:rPr>
              <a:t>персонально-личностного</a:t>
            </a:r>
            <a:r>
              <a:rPr lang="ru-RU" sz="3600" dirty="0">
                <a:solidFill>
                  <a:srgbClr val="FF0000"/>
                </a:solidFill>
              </a:rPr>
              <a:t> подхода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«Помоги»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потребность в своей значимости ребенок может реализовать, помогая игрушкам решать их проблемы;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«Заражение»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- передача эмоционального состояния от одного индивида к другому;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«Все вместе»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построен на желании ребенка чувствовать свою необходимость и значимость в коллективной работе;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прием </a:t>
            </a:r>
            <a:r>
              <a:rPr lang="ru-RU" sz="2400" b="1" i="1" u="sng" dirty="0">
                <a:solidFill>
                  <a:srgbClr val="0070C0"/>
                </a:solidFill>
              </a:rPr>
              <a:t>«Отвлечение»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/>
              <a:t>направленный на отвлечение ребенка от горестных переживаний игрой, наблюдением за чем-либо и др.</a:t>
            </a:r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3300"/>
                </a:solidFill>
              </a:rPr>
              <a:t>Приемы </a:t>
            </a:r>
            <a:r>
              <a:rPr lang="ru-RU" sz="3600" dirty="0" err="1">
                <a:solidFill>
                  <a:srgbClr val="FF3300"/>
                </a:solidFill>
              </a:rPr>
              <a:t>персонально-личностного</a:t>
            </a:r>
            <a:r>
              <a:rPr lang="ru-RU" sz="3600" dirty="0">
                <a:solidFill>
                  <a:srgbClr val="FF3300"/>
                </a:solidFill>
              </a:rPr>
              <a:t> подхода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497</TotalTime>
  <Words>562</Words>
  <Application>Microsoft Office PowerPoint</Application>
  <PresentationFormat>Экран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  Личностно-ориентированные технологии ставят в центр всей образовательной системы личность ребенка. </vt:lpstr>
      <vt:lpstr>Любая педагогическая технология</vt:lpstr>
      <vt:lpstr>Компоненты личностного подхода ориентированы на:</vt:lpstr>
      <vt:lpstr>Слайд 5</vt:lpstr>
      <vt:lpstr>6 принципов общения</vt:lpstr>
      <vt:lpstr>Приемы персонально-личностного подхода</vt:lpstr>
      <vt:lpstr>Приемы персонально-личностного подхода</vt:lpstr>
      <vt:lpstr>Приемы персонально-личностного подхода</vt:lpstr>
      <vt:lpstr>Личностный подход к ребенку</vt:lpstr>
      <vt:lpstr>Истоки развития личностно-ориентированной педагогической технологии</vt:lpstr>
      <vt:lpstr>Рекомендуем прочитать:</vt:lpstr>
    </vt:vector>
  </TitlesOfParts>
  <Company>PED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</dc:creator>
  <cp:lastModifiedBy>User</cp:lastModifiedBy>
  <cp:revision>65</cp:revision>
  <dcterms:created xsi:type="dcterms:W3CDTF">2010-03-23T06:39:46Z</dcterms:created>
  <dcterms:modified xsi:type="dcterms:W3CDTF">2021-01-28T06:00:25Z</dcterms:modified>
</cp:coreProperties>
</file>