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1" r:id="rId4"/>
    <p:sldId id="272" r:id="rId5"/>
    <p:sldId id="273" r:id="rId6"/>
    <p:sldId id="261" r:id="rId7"/>
    <p:sldId id="260" r:id="rId8"/>
    <p:sldId id="256" r:id="rId9"/>
    <p:sldId id="262" r:id="rId10"/>
    <p:sldId id="263" r:id="rId11"/>
    <p:sldId id="265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0" autoAdjust="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Минасова </a:t>
            </a:r>
            <a:r>
              <a:rPr lang="ru-RU" i="1" dirty="0" err="1" smtClean="0"/>
              <a:t>Альмира</a:t>
            </a:r>
            <a:r>
              <a:rPr lang="ru-RU" i="1" dirty="0" smtClean="0"/>
              <a:t> </a:t>
            </a:r>
            <a:r>
              <a:rPr lang="ru-RU" i="1" dirty="0" err="1" smtClean="0"/>
              <a:t>Рафиковна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Учитель-логопед </a:t>
            </a:r>
            <a:r>
              <a:rPr lang="ru-RU" i="1" dirty="0" smtClean="0"/>
              <a:t>МАДОУ Детский сад №</a:t>
            </a:r>
            <a:r>
              <a:rPr lang="ru-RU" i="1" dirty="0" smtClean="0"/>
              <a:t>1</a:t>
            </a:r>
          </a:p>
          <a:p>
            <a:pPr>
              <a:buNone/>
            </a:pPr>
            <a:r>
              <a:rPr lang="ru-RU" i="1" dirty="0" smtClean="0"/>
              <a:t>     МР </a:t>
            </a:r>
            <a:r>
              <a:rPr lang="ru-RU" i="1" dirty="0" err="1" smtClean="0"/>
              <a:t>Учалинский</a:t>
            </a:r>
            <a:r>
              <a:rPr lang="ru-RU" i="1" dirty="0" smtClean="0"/>
              <a:t> район Республики Башкортостан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Тема:</a:t>
            </a:r>
            <a:r>
              <a:rPr lang="ru-RU" dirty="0" smtClean="0"/>
              <a:t> Автоматизация поставленных звуков в простом распространенном предложении.</a:t>
            </a:r>
          </a:p>
          <a:p>
            <a:pPr>
              <a:buNone/>
            </a:pPr>
            <a:r>
              <a:rPr lang="ru-RU" b="1" dirty="0" smtClean="0"/>
              <a:t>Ход занятия: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Слайд 1.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-Здравствуйте, уважаемые родители! Здравствуйте, ребята! Снова с вами я, </a:t>
            </a:r>
            <a:r>
              <a:rPr lang="ru-RU" dirty="0" err="1" smtClean="0"/>
              <a:t>Альмира</a:t>
            </a:r>
            <a:r>
              <a:rPr lang="ru-RU" dirty="0" smtClean="0"/>
              <a:t> </a:t>
            </a:r>
            <a:r>
              <a:rPr lang="ru-RU" dirty="0" err="1" smtClean="0"/>
              <a:t>Рафиковна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-Сегодня девочка Ира решила повторить пройденный материал, заодно объяснить Шарику и </a:t>
            </a:r>
            <a:r>
              <a:rPr lang="ru-RU" dirty="0" err="1" smtClean="0"/>
              <a:t>Мурзику</a:t>
            </a:r>
            <a:r>
              <a:rPr lang="ru-RU" dirty="0" smtClean="0"/>
              <a:t> то, что сама хорошо усвоила в детском саду. А так как щенок и котенок в садик не ходят и не знают, что такое слоги, слова, предложения, то придется помочь вам. Ребята из подготовительной группы хорошо усвоили эти понятия. Давайте вместе с нашими героями поиграем в школу. Готовы?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Downloads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3291863" cy="40386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2514600" y="914400"/>
            <a:ext cx="5410200" cy="1905000"/>
          </a:xfrm>
          <a:prstGeom prst="cloudCallout">
            <a:avLst>
              <a:gd name="adj1" fmla="val -53786"/>
              <a:gd name="adj2" fmla="val 77216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весна</a:t>
            </a:r>
            <a:endParaRPr lang="ru-RU" sz="9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2400" y="3200400"/>
            <a:ext cx="236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вес -</a:t>
            </a:r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72200" y="3200400"/>
            <a:ext cx="1828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Downloads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3291863" cy="41910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2514600" y="990600"/>
            <a:ext cx="5410200" cy="1828800"/>
          </a:xfrm>
          <a:prstGeom prst="cloudCallout">
            <a:avLst>
              <a:gd name="adj1" fmla="val -52579"/>
              <a:gd name="adj2" fmla="val 78225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весна</a:t>
            </a:r>
            <a:endParaRPr lang="ru-RU" sz="9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32004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Пришла   весна.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72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472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Фигура, имеющая форму буквы L 9"/>
          <p:cNvSpPr/>
          <p:nvPr/>
        </p:nvSpPr>
        <p:spPr>
          <a:xfrm>
            <a:off x="3657600" y="4419600"/>
            <a:ext cx="2362200" cy="304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53200" y="4572000"/>
            <a:ext cx="1600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153400" y="4038600"/>
            <a:ext cx="60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95800"/>
            <a:ext cx="845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Пришла      тёплая      весна.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85800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Пришла   весна.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Фигура, имеющая форму буквы L 6"/>
          <p:cNvSpPr/>
          <p:nvPr/>
        </p:nvSpPr>
        <p:spPr>
          <a:xfrm>
            <a:off x="228600" y="1752600"/>
            <a:ext cx="2362200" cy="304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24200" y="1905000"/>
            <a:ext cx="1600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8200" y="1371600"/>
            <a:ext cx="16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dirty="0"/>
          </a:p>
        </p:txBody>
      </p:sp>
      <p:sp>
        <p:nvSpPr>
          <p:cNvPr id="10" name="Фигура, имеющая форму буквы L 9"/>
          <p:cNvSpPr/>
          <p:nvPr/>
        </p:nvSpPr>
        <p:spPr>
          <a:xfrm>
            <a:off x="152400" y="4191000"/>
            <a:ext cx="2362200" cy="304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05200" y="4343400"/>
            <a:ext cx="1905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77000" y="4343400"/>
            <a:ext cx="1600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77200" y="3810000"/>
            <a:ext cx="83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Downloads\i (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3169942" cy="3714776"/>
          </a:xfrm>
          <a:prstGeom prst="rect">
            <a:avLst/>
          </a:prstGeom>
          <a:noFill/>
        </p:spPr>
      </p:pic>
      <p:pic>
        <p:nvPicPr>
          <p:cNvPr id="12292" name="Picture 4" descr="C:\Users\User\Desktop\Downloads\51213749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071546"/>
            <a:ext cx="4589681" cy="5066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 Ира загадала такую загадку:</a:t>
            </a:r>
          </a:p>
          <a:p>
            <a:pPr>
              <a:buNone/>
            </a:pPr>
            <a:r>
              <a:rPr lang="ru-RU" dirty="0" smtClean="0"/>
              <a:t>Тает снежок.</a:t>
            </a:r>
          </a:p>
          <a:p>
            <a:pPr>
              <a:buNone/>
            </a:pPr>
            <a:r>
              <a:rPr lang="ru-RU" dirty="0" smtClean="0"/>
              <a:t>Ожил лужок.</a:t>
            </a:r>
          </a:p>
          <a:p>
            <a:pPr>
              <a:buNone/>
            </a:pPr>
            <a:r>
              <a:rPr lang="ru-RU" dirty="0" smtClean="0"/>
              <a:t>День прибывает.</a:t>
            </a:r>
          </a:p>
          <a:p>
            <a:pPr>
              <a:buNone/>
            </a:pPr>
            <a:r>
              <a:rPr lang="ru-RU" dirty="0" smtClean="0"/>
              <a:t>Когда это бывает?</a:t>
            </a:r>
          </a:p>
          <a:p>
            <a:pPr>
              <a:buNone/>
            </a:pPr>
            <a:r>
              <a:rPr lang="ru-RU" dirty="0" smtClean="0"/>
              <a:t>-Правильно, весной.</a:t>
            </a:r>
          </a:p>
          <a:p>
            <a:pPr>
              <a:buNone/>
            </a:pPr>
            <a:r>
              <a:rPr lang="ru-RU" u="sng" dirty="0" smtClean="0"/>
              <a:t>Слайд 2.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О каких признаках наступления весны говорится?</a:t>
            </a:r>
          </a:p>
          <a:p>
            <a:pPr>
              <a:buNone/>
            </a:pPr>
            <a:r>
              <a:rPr lang="ru-RU" u="sng" dirty="0" smtClean="0"/>
              <a:t>Слайд 3.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-Давайте перечислим:</a:t>
            </a:r>
          </a:p>
          <a:p>
            <a:pPr>
              <a:buNone/>
            </a:pPr>
            <a:r>
              <a:rPr lang="ru-RU" dirty="0" smtClean="0"/>
              <a:t>Снег тает. Оживает лужок. День прибывает.</a:t>
            </a:r>
          </a:p>
          <a:p>
            <a:pPr>
              <a:buNone/>
            </a:pPr>
            <a:r>
              <a:rPr lang="ru-RU" dirty="0" smtClean="0"/>
              <a:t>-Что значит «оживает лужок»? Что может происходить с наступлением весны на лугу?</a:t>
            </a:r>
          </a:p>
          <a:p>
            <a:pPr>
              <a:buNone/>
            </a:pPr>
            <a:r>
              <a:rPr lang="ru-RU" dirty="0" smtClean="0"/>
              <a:t>-Правильно, с приходом теплых дней природа оживает: появляется зеленая трава, растения начинают цвести, бабочки перелетают с одного цветка на другой.</a:t>
            </a:r>
          </a:p>
          <a:p>
            <a:pPr>
              <a:buNone/>
            </a:pPr>
            <a:r>
              <a:rPr lang="ru-RU" dirty="0" smtClean="0"/>
              <a:t>-А как понимаете «день прибывает»?</a:t>
            </a:r>
          </a:p>
          <a:p>
            <a:pPr>
              <a:buNone/>
            </a:pPr>
            <a:r>
              <a:rPr lang="ru-RU" dirty="0" smtClean="0"/>
              <a:t>-Правильно, ночи становятся короче, а световой день – длиннее.</a:t>
            </a:r>
          </a:p>
          <a:p>
            <a:pPr>
              <a:buNone/>
            </a:pPr>
            <a:r>
              <a:rPr lang="ru-RU" dirty="0" smtClean="0"/>
              <a:t>-Молодцы! С этими заданиями справились.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/>
              <a:t>Слайд </a:t>
            </a:r>
            <a:r>
              <a:rPr lang="ru-RU" u="sng" dirty="0" smtClean="0"/>
              <a:t>4.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-Ира продолжает.</a:t>
            </a:r>
          </a:p>
          <a:p>
            <a:pPr>
              <a:buNone/>
            </a:pPr>
            <a:r>
              <a:rPr lang="ru-RU" u="sng" dirty="0" smtClean="0"/>
              <a:t>Слайд 5.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Слово «весна» просит сказать по слогам.</a:t>
            </a:r>
          </a:p>
          <a:p>
            <a:pPr>
              <a:buNone/>
            </a:pPr>
            <a:r>
              <a:rPr lang="ru-RU" dirty="0" smtClean="0"/>
              <a:t>-Давайте хлопками поможем разделить это слово на слоги.</a:t>
            </a:r>
          </a:p>
          <a:p>
            <a:pPr>
              <a:buNone/>
            </a:pPr>
            <a:r>
              <a:rPr lang="ru-RU" dirty="0" smtClean="0"/>
              <a:t>- Сколько раз хлопнули?</a:t>
            </a:r>
          </a:p>
          <a:p>
            <a:pPr>
              <a:buNone/>
            </a:pPr>
            <a:r>
              <a:rPr lang="ru-RU" dirty="0" smtClean="0"/>
              <a:t>-Правильно, 2 раза. Значит, сколько слогов? (2 слога).</a:t>
            </a:r>
          </a:p>
          <a:p>
            <a:pPr>
              <a:buNone/>
            </a:pPr>
            <a:r>
              <a:rPr lang="ru-RU" dirty="0" smtClean="0"/>
              <a:t>-Первый слог какой? («Вес»).</a:t>
            </a:r>
          </a:p>
          <a:p>
            <a:pPr>
              <a:buNone/>
            </a:pPr>
            <a:r>
              <a:rPr lang="ru-RU" dirty="0" smtClean="0"/>
              <a:t>-Второй слог какой? («На»).</a:t>
            </a:r>
          </a:p>
          <a:p>
            <a:pPr>
              <a:buNone/>
            </a:pPr>
            <a:r>
              <a:rPr lang="ru-RU" dirty="0" smtClean="0"/>
              <a:t>-Молодцы, и с этим заданием справились.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u="sng" dirty="0" smtClean="0"/>
              <a:t>Слайд 6.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-Девочка Ира продолжает свое занятие: она просит придумать предложение со словом «весна». Вспомните, ребята, какие предложения составляли с вами в детском саду. Ведь Шарику и </a:t>
            </a:r>
            <a:r>
              <a:rPr lang="ru-RU" dirty="0" err="1" smtClean="0"/>
              <a:t>Мурзику</a:t>
            </a:r>
            <a:r>
              <a:rPr lang="ru-RU" dirty="0" smtClean="0"/>
              <a:t> надо помочь.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«пришла весна»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«наступила весна»</a:t>
            </a:r>
          </a:p>
          <a:p>
            <a:pPr>
              <a:buNone/>
            </a:pPr>
            <a:r>
              <a:rPr lang="ru-RU" dirty="0" smtClean="0"/>
              <a:t>-А Ира знает, что это предложение можно показать схемой.</a:t>
            </a:r>
          </a:p>
          <a:p>
            <a:pPr>
              <a:buNone/>
            </a:pPr>
            <a:r>
              <a:rPr lang="ru-RU" dirty="0" smtClean="0"/>
              <a:t>-Как видим, каждому слову соответствует черточка.</a:t>
            </a:r>
          </a:p>
          <a:p>
            <a:pPr>
              <a:buNone/>
            </a:pPr>
            <a:r>
              <a:rPr lang="ru-RU" dirty="0" smtClean="0"/>
              <a:t>-Давайте, это предложение теперь скажем так, чтобы там было три слова.</a:t>
            </a:r>
          </a:p>
          <a:p>
            <a:pPr>
              <a:buNone/>
            </a:pPr>
            <a:r>
              <a:rPr lang="ru-RU" u="sng" dirty="0" smtClean="0"/>
              <a:t>Слайд 7.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-Весна какой может быть? </a:t>
            </a:r>
          </a:p>
          <a:p>
            <a:pPr>
              <a:buNone/>
            </a:pPr>
            <a:r>
              <a:rPr lang="ru-RU" dirty="0" smtClean="0"/>
              <a:t>«ранняя»</a:t>
            </a:r>
          </a:p>
          <a:p>
            <a:pPr>
              <a:buNone/>
            </a:pPr>
            <a:r>
              <a:rPr lang="ru-RU" dirty="0" smtClean="0"/>
              <a:t>«теплая»</a:t>
            </a:r>
          </a:p>
          <a:p>
            <a:pPr>
              <a:buNone/>
            </a:pPr>
            <a:r>
              <a:rPr lang="ru-RU" dirty="0" smtClean="0"/>
              <a:t>«долгожданная»</a:t>
            </a:r>
          </a:p>
          <a:p>
            <a:pPr>
              <a:buNone/>
            </a:pPr>
            <a:r>
              <a:rPr lang="ru-RU" dirty="0" smtClean="0"/>
              <a:t>- Пришла теплая весна. Наступила долгожданная весна.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/>
              <a:t>Слайд 8.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Вот так объяснила Ира </a:t>
            </a:r>
            <a:r>
              <a:rPr lang="ru-RU" dirty="0" err="1" smtClean="0"/>
              <a:t>Мурзику</a:t>
            </a:r>
            <a:r>
              <a:rPr lang="ru-RU" dirty="0" smtClean="0"/>
              <a:t> и Шарику новый материал и показала свои знания, стало быть, и ваши. Ведь вы в подготовительной группе готовы к учебе в школе: многие умеют читать, имеете математические представления, делаете красивые поделки.</a:t>
            </a:r>
          </a:p>
          <a:p>
            <a:pPr>
              <a:buNone/>
            </a:pPr>
            <a:r>
              <a:rPr lang="ru-RU" dirty="0" smtClean="0"/>
              <a:t>-На этом наши герои прощаются с вами, а я прошу выучить загадку про весну. Она в ролике прозвучала вначале. </a:t>
            </a:r>
          </a:p>
          <a:p>
            <a:pPr>
              <a:buNone/>
            </a:pPr>
            <a:r>
              <a:rPr lang="ru-RU" dirty="0" smtClean="0"/>
              <a:t>-До скорой встречи!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Downloads\i (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3169942" cy="3714776"/>
          </a:xfrm>
          <a:prstGeom prst="rect">
            <a:avLst/>
          </a:prstGeom>
          <a:noFill/>
        </p:spPr>
      </p:pic>
      <p:pic>
        <p:nvPicPr>
          <p:cNvPr id="12292" name="Picture 4" descr="C:\Users\User\Desktop\Downloads\51213749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071546"/>
            <a:ext cx="4589681" cy="5066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тур\Desktop\orig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6096000" cy="541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C:\Users\%D0%90%D1%80%D1%82%D1%83%D1%80\Desktop\1581182524_vin-14_01_20d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Артур\Desktop\дети-рисуют-про-весну-2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</p:spPr>
      </p:pic>
      <p:pic>
        <p:nvPicPr>
          <p:cNvPr id="5" name="Picture 20" descr="ngod_ru61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953000"/>
            <a:ext cx="1439862" cy="995362"/>
          </a:xfrm>
          <a:prstGeom prst="rect">
            <a:avLst/>
          </a:prstGeom>
          <a:noFill/>
        </p:spPr>
      </p:pic>
      <p:pic>
        <p:nvPicPr>
          <p:cNvPr id="6" name="Picture 20" descr="ngod_ru61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419600"/>
            <a:ext cx="1439862" cy="995362"/>
          </a:xfrm>
          <a:prstGeom prst="rect">
            <a:avLst/>
          </a:prstGeom>
          <a:noFill/>
        </p:spPr>
      </p:pic>
      <p:pic>
        <p:nvPicPr>
          <p:cNvPr id="7" name="Picture 20" descr="ngod_ru61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495800"/>
            <a:ext cx="1676400" cy="1158878"/>
          </a:xfrm>
          <a:prstGeom prst="rect">
            <a:avLst/>
          </a:prstGeom>
          <a:noFill/>
        </p:spPr>
      </p:pic>
      <p:pic>
        <p:nvPicPr>
          <p:cNvPr id="8" name="Picture 20" descr="ngod_ru61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00600"/>
            <a:ext cx="1660320" cy="1147762"/>
          </a:xfrm>
          <a:prstGeom prst="rect">
            <a:avLst/>
          </a:prstGeom>
          <a:noFill/>
        </p:spPr>
      </p:pic>
      <p:pic>
        <p:nvPicPr>
          <p:cNvPr id="9" name="Picture 20" descr="ngod_ru61 (4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029200"/>
            <a:ext cx="881829" cy="609600"/>
          </a:xfrm>
          <a:prstGeom prst="rect">
            <a:avLst/>
          </a:prstGeom>
          <a:noFill/>
        </p:spPr>
      </p:pic>
      <p:pic>
        <p:nvPicPr>
          <p:cNvPr id="10" name="Picture 17" descr="л (69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81612">
            <a:off x="4333860" y="845156"/>
            <a:ext cx="672377" cy="569971"/>
          </a:xfrm>
          <a:prstGeom prst="rect">
            <a:avLst/>
          </a:prstGeom>
          <a:noFill/>
        </p:spPr>
      </p:pic>
      <p:pic>
        <p:nvPicPr>
          <p:cNvPr id="11" name="Picture 15" descr="л (69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82312">
            <a:off x="4919664" y="1371128"/>
            <a:ext cx="992455" cy="840715"/>
          </a:xfrm>
          <a:prstGeom prst="rect">
            <a:avLst/>
          </a:prstGeom>
          <a:noFill/>
        </p:spPr>
      </p:pic>
      <p:pic>
        <p:nvPicPr>
          <p:cNvPr id="12" name="Picture 16" descr="л (69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63944">
            <a:off x="5866667" y="723913"/>
            <a:ext cx="1441450" cy="1220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User\Desktop\Downloads\5121374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5707826" cy="5641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420</Words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Артур</dc:creator>
  <cp:lastModifiedBy>Артур</cp:lastModifiedBy>
  <cp:revision>16</cp:revision>
  <dcterms:created xsi:type="dcterms:W3CDTF">2020-04-20T06:23:49Z</dcterms:created>
  <dcterms:modified xsi:type="dcterms:W3CDTF">2021-01-31T11:43:44Z</dcterms:modified>
</cp:coreProperties>
</file>